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6750" r:id="rId7"/>
    <p:sldMasterId id="2147489647" r:id="rId8"/>
  </p:sldMasterIdLst>
  <p:notesMasterIdLst>
    <p:notesMasterId r:id="rId49"/>
  </p:notesMasterIdLst>
  <p:handoutMasterIdLst>
    <p:handoutMasterId r:id="rId50"/>
  </p:handoutMasterIdLst>
  <p:sldIdLst>
    <p:sldId id="2134804987" r:id="rId9"/>
    <p:sldId id="2134804960" r:id="rId10"/>
    <p:sldId id="2134804959" r:id="rId11"/>
    <p:sldId id="2134805010" r:id="rId12"/>
    <p:sldId id="2134804722" r:id="rId13"/>
    <p:sldId id="2134804961" r:id="rId14"/>
    <p:sldId id="2134805007" r:id="rId15"/>
    <p:sldId id="2134805008" r:id="rId16"/>
    <p:sldId id="2134805009" r:id="rId17"/>
    <p:sldId id="2134805015" r:id="rId18"/>
    <p:sldId id="2134805016" r:id="rId19"/>
    <p:sldId id="2134805017" r:id="rId20"/>
    <p:sldId id="2134805018" r:id="rId21"/>
    <p:sldId id="2134805019" r:id="rId22"/>
    <p:sldId id="2134805020" r:id="rId23"/>
    <p:sldId id="2134805021" r:id="rId24"/>
    <p:sldId id="2134805022" r:id="rId25"/>
    <p:sldId id="2134805023" r:id="rId26"/>
    <p:sldId id="2134805024" r:id="rId27"/>
    <p:sldId id="2134805025" r:id="rId28"/>
    <p:sldId id="2134805026" r:id="rId29"/>
    <p:sldId id="2134804963" r:id="rId30"/>
    <p:sldId id="2134805027" r:id="rId31"/>
    <p:sldId id="2134805028" r:id="rId32"/>
    <p:sldId id="2134805029" r:id="rId33"/>
    <p:sldId id="2134805030" r:id="rId34"/>
    <p:sldId id="2134805005" r:id="rId35"/>
    <p:sldId id="2134804767" r:id="rId36"/>
    <p:sldId id="2134804932" r:id="rId37"/>
    <p:sldId id="2134804789" r:id="rId38"/>
    <p:sldId id="2134804816" r:id="rId39"/>
    <p:sldId id="2134804980" r:id="rId40"/>
    <p:sldId id="2134804981" r:id="rId41"/>
    <p:sldId id="2134804982" r:id="rId42"/>
    <p:sldId id="2134804983" r:id="rId43"/>
    <p:sldId id="2134804984" r:id="rId44"/>
    <p:sldId id="2134804964" r:id="rId45"/>
    <p:sldId id="2134804978" r:id="rId46"/>
    <p:sldId id="2134804979" r:id="rId47"/>
    <p:sldId id="2134804786" r:id="rId48"/>
  </p:sldIdLst>
  <p:sldSz cx="12192000" cy="6858000"/>
  <p:notesSz cx="6858000" cy="158115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s" id="{4A47DBD8-93E3-49C8-99DF-A10D0FCC22FC}">
          <p14:sldIdLst>
            <p14:sldId id="2134804987"/>
            <p14:sldId id="2134804960"/>
          </p14:sldIdLst>
        </p14:section>
        <p14:section name="Healthcare market landscape" id="{2201734C-22EE-4F5D-AF89-F4EA76E8D776}">
          <p14:sldIdLst>
            <p14:sldId id="2134804959"/>
            <p14:sldId id="2134805010"/>
            <p14:sldId id="2134804722"/>
          </p14:sldIdLst>
        </p14:section>
        <p14:section name="Microsoft Cloud for Healthcare Overview" id="{C30478A0-2A43-44FF-A28F-94F26579537A}">
          <p14:sldIdLst>
            <p14:sldId id="2134804961"/>
            <p14:sldId id="2134805007"/>
            <p14:sldId id="2134805008"/>
            <p14:sldId id="2134805009"/>
          </p14:sldIdLst>
        </p14:section>
        <p14:section name="How the MS Cloud for Healthcare comes to life" id="{F94E4D7F-4977-4AA1-AD58-51C966F774C6}">
          <p14:sldIdLst>
            <p14:sldId id="2134805015"/>
            <p14:sldId id="2134805016"/>
            <p14:sldId id="2134805017"/>
            <p14:sldId id="2134805018"/>
            <p14:sldId id="2134805019"/>
            <p14:sldId id="2134805020"/>
            <p14:sldId id="2134805021"/>
            <p14:sldId id="2134805022"/>
            <p14:sldId id="2134805023"/>
            <p14:sldId id="2134805024"/>
            <p14:sldId id="2134805025"/>
            <p14:sldId id="2134805026"/>
          </p14:sldIdLst>
        </p14:section>
        <p14:section name="Partner opportunity and value" id="{721F5173-9724-4D3D-AAC3-F5751948B93B}">
          <p14:sldIdLst>
            <p14:sldId id="2134804963"/>
            <p14:sldId id="2134805027"/>
            <p14:sldId id="2134805028"/>
            <p14:sldId id="2134805029"/>
            <p14:sldId id="2134805030"/>
            <p14:sldId id="2134805005"/>
            <p14:sldId id="2134804767"/>
            <p14:sldId id="2134804932"/>
            <p14:sldId id="2134804789"/>
            <p14:sldId id="2134804816"/>
            <p14:sldId id="2134804980"/>
            <p14:sldId id="2134804981"/>
            <p14:sldId id="2134804982"/>
            <p14:sldId id="2134804983"/>
            <p14:sldId id="2134804984"/>
            <p14:sldId id="2134804964"/>
            <p14:sldId id="2134804978"/>
            <p14:sldId id="2134804979"/>
            <p14:sldId id="213480478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D68A12-4734-F250-602F-F82EA5240A37}" name="Linda Mitchell" initials="LM" userId="S::lmitch@microsoft.com::350eae90-2fbd-4938-b008-8a1522754183" providerId="AD"/>
  <p188:author id="{B47BE91E-7D65-B246-2186-21B1377F394C}" name="Mario Madden (CELA)" initials="M(" userId="S::mmadden@microsoft.com::026c7880-8cab-4b33-a13a-b79bdbc7c424" providerId="AD"/>
  <p188:author id="{D9E76A3B-D95E-C413-97A4-C6B3FA67FF70}" name="Daniel Canning" initials="DC" userId="S::dcann@microsoft.com::29f779f0-c69f-476b-be8d-5a2bbedfaf86" providerId="AD"/>
  <p188:author id="{D913595A-C2EE-69BE-98D6-16D03C81F868}" name="Linishya Vaz" initials="LV" userId="S::livaz@microsoft.com::a60a2235-09c0-4ecb-a450-974d07629df0" providerId="AD"/>
  <p188:author id="{EE5E466A-0980-A1D1-90AC-EBCA88D59797}" name="Chris Mateo" initials="CM" userId="S::chmateos@microsoft.com::c3b24488-c59b-467d-aabd-f1378eb5cb23" providerId="AD"/>
  <p188:author id="{6D60838E-AFC4-C832-92E7-CF5F64E3CE71}" name="Scott Rollins" initials="SR" userId="S::srollins@microsoft.com::1541be3d-3f7b-4208-a9e9-d7e76f1a026a" providerId="AD"/>
  <p188:author id="{9939389B-0123-B562-EB07-6175F88967EC}" name="Eleni Rachaniotou" initials="ER" userId="S::elrachan@microsoft.com::87f45e98-2311-4a3c-a2aa-bea7f389904c" providerId="AD"/>
  <p188:author id="{68172EC7-BF61-BA27-B4DF-0101CBF38ADF}" name="Andrea Grieco (CELA)" initials="AG(" userId="S::angrieco@microsoft.com::96e44790-458f-4216-930b-26aa21250455" providerId="AD"/>
  <p188:author id="{349C9BC9-F351-2924-3A1A-76E78930DB73}" name="Evan Westenberger" initials="EW" userId="S::evanw@microsoft.com::a6340aab-b5f3-4174-9692-cf763a9f3cba" providerId="AD"/>
  <p188:author id="{65CB25E4-CD79-59AC-0C38-9575AC88170E}" name="Trent Norris" initials="TN" userId="S::tnorris@microsoft.com::a29c1323-7e20-46d4-a3d9-e05436ef69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Jenn Roth" initials="JR" lastIdx="2" clrIdx="5">
    <p:extLst>
      <p:ext uri="{19B8F6BF-5375-455C-9EA6-DF929625EA0E}">
        <p15:presenceInfo xmlns:p15="http://schemas.microsoft.com/office/powerpoint/2012/main" userId="S::jero@microsoft.com::60ea2176-072d-4ac5-b483-bcdb42baa83d" providerId="AD"/>
      </p:ext>
    </p:extLst>
  </p:cmAuthor>
  <p:cmAuthor id="6" name="Scott Rollins" initials="SR" lastIdx="1" clrIdx="6">
    <p:extLst>
      <p:ext uri="{19B8F6BF-5375-455C-9EA6-DF929625EA0E}">
        <p15:presenceInfo xmlns:p15="http://schemas.microsoft.com/office/powerpoint/2012/main" userId="S::srollins@microsoft.com::1541be3d-3f7b-4208-a9e9-d7e76f1a026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1C335F"/>
    <a:srgbClr val="223E6F"/>
    <a:srgbClr val="CB2026"/>
    <a:srgbClr val="0097D3"/>
    <a:srgbClr val="1DA1F2"/>
    <a:srgbClr val="3A569C"/>
    <a:srgbClr val="000000"/>
    <a:srgbClr val="FFFFFF"/>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70" autoAdjust="0"/>
  </p:normalViewPr>
  <p:slideViewPr>
    <p:cSldViewPr snapToGrid="0">
      <p:cViewPr varScale="1">
        <p:scale>
          <a:sx n="104" d="100"/>
          <a:sy n="104" d="100"/>
        </p:scale>
        <p:origin x="36" y="273"/>
      </p:cViewPr>
      <p:guideLst/>
    </p:cSldViewPr>
  </p:slideViewPr>
  <p:notesTextViewPr>
    <p:cViewPr>
      <p:scale>
        <a:sx n="1" d="1"/>
        <a:sy n="1" d="1"/>
      </p:scale>
      <p:origin x="0" y="0"/>
    </p:cViewPr>
  </p:notesTextViewPr>
  <p:sorterViewPr>
    <p:cViewPr>
      <p:scale>
        <a:sx n="100" d="100"/>
        <a:sy n="100" d="100"/>
      </p:scale>
      <p:origin x="0" y="-2796"/>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customXml" Target="../customXml/item5.xml"/><Relationship Id="rId19" Type="http://schemas.openxmlformats.org/officeDocument/2006/relationships/slide" Target="slides/slide1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microsoft.com/office/2016/11/relationships/changesInfo" Target="changesInfos/changesInfo1.xml"/><Relationship Id="rId8" Type="http://schemas.openxmlformats.org/officeDocument/2006/relationships/slideMaster" Target="slideMasters/slideMaster2.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notesMaster" Target="notesMasters/notesMaster1.xml"/><Relationship Id="rId57" Type="http://schemas.microsoft.com/office/2018/10/relationships/authors" Target="author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neet Jeyasingh" userId="90488b50-0f61-4d2d-a58f-45a1434102af" providerId="ADAL" clId="{3C76841B-5CAE-4A5E-AED1-AEF3DCC352D0}"/>
    <pc:docChg chg="custSel delSld modSld modSection">
      <pc:chgData name="Puneet Jeyasingh" userId="90488b50-0f61-4d2d-a58f-45a1434102af" providerId="ADAL" clId="{3C76841B-5CAE-4A5E-AED1-AEF3DCC352D0}" dt="2021-01-21T13:16:09.623" v="20" actId="20577"/>
      <pc:docMkLst>
        <pc:docMk/>
      </pc:docMkLst>
      <pc:sldChg chg="modNotesTx">
        <pc:chgData name="Puneet Jeyasingh" userId="90488b50-0f61-4d2d-a58f-45a1434102af" providerId="ADAL" clId="{3C76841B-5CAE-4A5E-AED1-AEF3DCC352D0}" dt="2021-01-21T13:16:09.623" v="20" actId="20577"/>
        <pc:sldMkLst>
          <pc:docMk/>
          <pc:sldMk cId="4089303310" sldId="2134804722"/>
        </pc:sldMkLst>
      </pc:sldChg>
      <pc:sldChg chg="modNotesTx">
        <pc:chgData name="Puneet Jeyasingh" userId="90488b50-0f61-4d2d-a58f-45a1434102af" providerId="ADAL" clId="{3C76841B-5CAE-4A5E-AED1-AEF3DCC352D0}" dt="2021-01-21T13:15:01.931" v="10" actId="20577"/>
        <pc:sldMkLst>
          <pc:docMk/>
          <pc:sldMk cId="3036603883" sldId="2134804767"/>
        </pc:sldMkLst>
      </pc:sldChg>
      <pc:sldChg chg="del">
        <pc:chgData name="Puneet Jeyasingh" userId="90488b50-0f61-4d2d-a58f-45a1434102af" providerId="ADAL" clId="{3C76841B-5CAE-4A5E-AED1-AEF3DCC352D0}" dt="2021-01-21T13:12:41.507" v="0" actId="47"/>
        <pc:sldMkLst>
          <pc:docMk/>
          <pc:sldMk cId="1292559645" sldId="2134804937"/>
        </pc:sldMkLst>
      </pc:sldChg>
      <pc:sldChg chg="modNotesTx">
        <pc:chgData name="Puneet Jeyasingh" userId="90488b50-0f61-4d2d-a58f-45a1434102af" providerId="ADAL" clId="{3C76841B-5CAE-4A5E-AED1-AEF3DCC352D0}" dt="2021-01-21T13:15:19.249" v="13" actId="20577"/>
        <pc:sldMkLst>
          <pc:docMk/>
          <pc:sldMk cId="3605335584" sldId="2134804964"/>
        </pc:sldMkLst>
      </pc:sldChg>
      <pc:sldChg chg="modNotesTx">
        <pc:chgData name="Puneet Jeyasingh" userId="90488b50-0f61-4d2d-a58f-45a1434102af" providerId="ADAL" clId="{3C76841B-5CAE-4A5E-AED1-AEF3DCC352D0}" dt="2021-01-21T13:15:23.411" v="14" actId="20577"/>
        <pc:sldMkLst>
          <pc:docMk/>
          <pc:sldMk cId="2879078673" sldId="2134804978"/>
        </pc:sldMkLst>
      </pc:sldChg>
      <pc:sldChg chg="modNotesTx">
        <pc:chgData name="Puneet Jeyasingh" userId="90488b50-0f61-4d2d-a58f-45a1434102af" providerId="ADAL" clId="{3C76841B-5CAE-4A5E-AED1-AEF3DCC352D0}" dt="2021-01-21T13:15:26.272" v="15" actId="20577"/>
        <pc:sldMkLst>
          <pc:docMk/>
          <pc:sldMk cId="1087658306" sldId="2134804979"/>
        </pc:sldMkLst>
      </pc:sldChg>
      <pc:sldChg chg="modNotesTx">
        <pc:chgData name="Puneet Jeyasingh" userId="90488b50-0f61-4d2d-a58f-45a1434102af" providerId="ADAL" clId="{3C76841B-5CAE-4A5E-AED1-AEF3DCC352D0}" dt="2021-01-21T13:15:11.545" v="11" actId="20577"/>
        <pc:sldMkLst>
          <pc:docMk/>
          <pc:sldMk cId="3175791054" sldId="2134804983"/>
        </pc:sldMkLst>
      </pc:sldChg>
      <pc:sldChg chg="modNotesTx">
        <pc:chgData name="Puneet Jeyasingh" userId="90488b50-0f61-4d2d-a58f-45a1434102af" providerId="ADAL" clId="{3C76841B-5CAE-4A5E-AED1-AEF3DCC352D0}" dt="2021-01-21T13:15:15.923" v="12" actId="20577"/>
        <pc:sldMkLst>
          <pc:docMk/>
          <pc:sldMk cId="3251559102" sldId="2134804984"/>
        </pc:sldMkLst>
      </pc:sldChg>
      <pc:sldChg chg="delSp modSp mod">
        <pc:chgData name="Puneet Jeyasingh" userId="90488b50-0f61-4d2d-a58f-45a1434102af" providerId="ADAL" clId="{3C76841B-5CAE-4A5E-AED1-AEF3DCC352D0}" dt="2021-01-21T13:12:58.172" v="2" actId="6549"/>
        <pc:sldMkLst>
          <pc:docMk/>
          <pc:sldMk cId="3449189350" sldId="2134804987"/>
        </pc:sldMkLst>
        <pc:spChg chg="mod">
          <ac:chgData name="Puneet Jeyasingh" userId="90488b50-0f61-4d2d-a58f-45a1434102af" providerId="ADAL" clId="{3C76841B-5CAE-4A5E-AED1-AEF3DCC352D0}" dt="2021-01-21T13:12:58.172" v="2" actId="6549"/>
          <ac:spMkLst>
            <pc:docMk/>
            <pc:sldMk cId="3449189350" sldId="2134804987"/>
            <ac:spMk id="2" creationId="{C117DD51-0F4F-479C-A0B7-B89F83D2D034}"/>
          </ac:spMkLst>
        </pc:spChg>
        <pc:spChg chg="del">
          <ac:chgData name="Puneet Jeyasingh" userId="90488b50-0f61-4d2d-a58f-45a1434102af" providerId="ADAL" clId="{3C76841B-5CAE-4A5E-AED1-AEF3DCC352D0}" dt="2021-01-21T13:12:49.332" v="1" actId="478"/>
          <ac:spMkLst>
            <pc:docMk/>
            <pc:sldMk cId="3449189350" sldId="2134804987"/>
            <ac:spMk id="42" creationId="{6610374A-9BCF-4285-8C28-616323F11CC5}"/>
          </ac:spMkLst>
        </pc:spChg>
      </pc:sldChg>
      <pc:sldChg chg="del">
        <pc:chgData name="Puneet Jeyasingh" userId="90488b50-0f61-4d2d-a58f-45a1434102af" providerId="ADAL" clId="{3C76841B-5CAE-4A5E-AED1-AEF3DCC352D0}" dt="2021-01-21T13:15:33.417" v="16" actId="47"/>
        <pc:sldMkLst>
          <pc:docMk/>
          <pc:sldMk cId="2798223992" sldId="2134804990"/>
        </pc:sldMkLst>
      </pc:sldChg>
      <pc:sldChg chg="modNotesTx">
        <pc:chgData name="Puneet Jeyasingh" userId="90488b50-0f61-4d2d-a58f-45a1434102af" providerId="ADAL" clId="{3C76841B-5CAE-4A5E-AED1-AEF3DCC352D0}" dt="2021-01-21T13:13:44.452" v="4" actId="20577"/>
        <pc:sldMkLst>
          <pc:docMk/>
          <pc:sldMk cId="1852703907" sldId="2134805007"/>
        </pc:sldMkLst>
      </pc:sldChg>
      <pc:sldChg chg="modNotesTx">
        <pc:chgData name="Puneet Jeyasingh" userId="90488b50-0f61-4d2d-a58f-45a1434102af" providerId="ADAL" clId="{3C76841B-5CAE-4A5E-AED1-AEF3DCC352D0}" dt="2021-01-21T13:13:40.649" v="3" actId="20577"/>
        <pc:sldMkLst>
          <pc:docMk/>
          <pc:sldMk cId="420414579" sldId="2134805008"/>
        </pc:sldMkLst>
      </pc:sldChg>
      <pc:sldChg chg="modNotesTx">
        <pc:chgData name="Puneet Jeyasingh" userId="90488b50-0f61-4d2d-a58f-45a1434102af" providerId="ADAL" clId="{3C76841B-5CAE-4A5E-AED1-AEF3DCC352D0}" dt="2021-01-21T13:13:49.082" v="5" actId="20577"/>
        <pc:sldMkLst>
          <pc:docMk/>
          <pc:sldMk cId="1003339220" sldId="2134805009"/>
        </pc:sldMkLst>
      </pc:sldChg>
      <pc:sldChg chg="modNotesTx">
        <pc:chgData name="Puneet Jeyasingh" userId="90488b50-0f61-4d2d-a58f-45a1434102af" providerId="ADAL" clId="{3C76841B-5CAE-4A5E-AED1-AEF3DCC352D0}" dt="2021-01-21T13:16:03.542" v="18" actId="20577"/>
        <pc:sldMkLst>
          <pc:docMk/>
          <pc:sldMk cId="1109592493" sldId="2134805010"/>
        </pc:sldMkLst>
      </pc:sldChg>
      <pc:sldChg chg="modNotesTx">
        <pc:chgData name="Puneet Jeyasingh" userId="90488b50-0f61-4d2d-a58f-45a1434102af" providerId="ADAL" clId="{3C76841B-5CAE-4A5E-AED1-AEF3DCC352D0}" dt="2021-01-21T13:13:56.329" v="6" actId="20577"/>
        <pc:sldMkLst>
          <pc:docMk/>
          <pc:sldMk cId="3848332210" sldId="2134805016"/>
        </pc:sldMkLst>
      </pc:sldChg>
      <pc:sldChg chg="modNotesTx">
        <pc:chgData name="Puneet Jeyasingh" userId="90488b50-0f61-4d2d-a58f-45a1434102af" providerId="ADAL" clId="{3C76841B-5CAE-4A5E-AED1-AEF3DCC352D0}" dt="2021-01-21T13:14:16.170" v="7" actId="20577"/>
        <pc:sldMkLst>
          <pc:docMk/>
          <pc:sldMk cId="2958757500" sldId="2134805027"/>
        </pc:sldMkLst>
      </pc:sldChg>
      <pc:sldChg chg="modNotesTx">
        <pc:chgData name="Puneet Jeyasingh" userId="90488b50-0f61-4d2d-a58f-45a1434102af" providerId="ADAL" clId="{3C76841B-5CAE-4A5E-AED1-AEF3DCC352D0}" dt="2021-01-21T13:14:18.775" v="8" actId="20577"/>
        <pc:sldMkLst>
          <pc:docMk/>
          <pc:sldMk cId="1950694556" sldId="2134805028"/>
        </pc:sldMkLst>
      </pc:sldChg>
      <pc:sldChg chg="modNotesTx">
        <pc:chgData name="Puneet Jeyasingh" userId="90488b50-0f61-4d2d-a58f-45a1434102af" providerId="ADAL" clId="{3C76841B-5CAE-4A5E-AED1-AEF3DCC352D0}" dt="2021-01-21T13:14:22.110" v="9" actId="20577"/>
        <pc:sldMkLst>
          <pc:docMk/>
          <pc:sldMk cId="4133973298" sldId="213480502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noFill/>
            <a:ln w="12700">
              <a:solidFill>
                <a:srgbClr val="FFFFFF"/>
              </a:solidFill>
            </a:ln>
          </c:spPr>
          <c:explosion val="3"/>
          <c:dPt>
            <c:idx val="0"/>
            <c:bubble3D val="0"/>
            <c:spPr>
              <a:noFill/>
              <a:ln w="12700">
                <a:solidFill>
                  <a:srgbClr val="FFFFFF"/>
                </a:solidFill>
              </a:ln>
              <a:effectLst/>
            </c:spPr>
            <c:extLst>
              <c:ext xmlns:c16="http://schemas.microsoft.com/office/drawing/2014/chart" uri="{C3380CC4-5D6E-409C-BE32-E72D297353CC}">
                <c16:uniqueId val="{00000001-68E8-4F96-A7F2-47A066C0B87F}"/>
              </c:ext>
            </c:extLst>
          </c:dPt>
          <c:dPt>
            <c:idx val="1"/>
            <c:bubble3D val="0"/>
            <c:spPr>
              <a:noFill/>
              <a:ln w="12700">
                <a:solidFill>
                  <a:srgbClr val="FFFFFF"/>
                </a:solidFill>
              </a:ln>
              <a:effectLst/>
            </c:spPr>
            <c:extLst>
              <c:ext xmlns:c16="http://schemas.microsoft.com/office/drawing/2014/chart" uri="{C3380CC4-5D6E-409C-BE32-E72D297353CC}">
                <c16:uniqueId val="{00000003-68E8-4F96-A7F2-47A066C0B87F}"/>
              </c:ext>
            </c:extLst>
          </c:dPt>
          <c:dPt>
            <c:idx val="2"/>
            <c:bubble3D val="0"/>
            <c:spPr>
              <a:noFill/>
              <a:ln w="12700">
                <a:solidFill>
                  <a:srgbClr val="FFFFFF"/>
                </a:solidFill>
              </a:ln>
              <a:effectLst/>
            </c:spPr>
            <c:extLst>
              <c:ext xmlns:c16="http://schemas.microsoft.com/office/drawing/2014/chart" uri="{C3380CC4-5D6E-409C-BE32-E72D297353CC}">
                <c16:uniqueId val="{00000005-68E8-4F96-A7F2-47A066C0B87F}"/>
              </c:ext>
            </c:extLst>
          </c:dPt>
          <c:dPt>
            <c:idx val="3"/>
            <c:bubble3D val="0"/>
            <c:spPr>
              <a:noFill/>
              <a:ln w="12700">
                <a:solidFill>
                  <a:srgbClr val="FFFFFF"/>
                </a:solidFill>
              </a:ln>
              <a:effectLst/>
            </c:spPr>
            <c:extLst>
              <c:ext xmlns:c16="http://schemas.microsoft.com/office/drawing/2014/chart" uri="{C3380CC4-5D6E-409C-BE32-E72D297353CC}">
                <c16:uniqueId val="{00000007-68E8-4F96-A7F2-47A066C0B87F}"/>
              </c:ext>
            </c:extLst>
          </c:dPt>
          <c:dPt>
            <c:idx val="4"/>
            <c:bubble3D val="0"/>
            <c:spPr>
              <a:noFill/>
              <a:ln w="12700">
                <a:solidFill>
                  <a:srgbClr val="FFFFFF"/>
                </a:solidFill>
              </a:ln>
              <a:effectLst/>
            </c:spPr>
            <c:extLst>
              <c:ext xmlns:c16="http://schemas.microsoft.com/office/drawing/2014/chart" uri="{C3380CC4-5D6E-409C-BE32-E72D297353CC}">
                <c16:uniqueId val="{00000009-68E8-4F96-A7F2-47A066C0B87F}"/>
              </c:ext>
            </c:extLst>
          </c:dPt>
          <c:val>
            <c:numRef>
              <c:f>Sheet1!$B$2:$B$6</c:f>
              <c:numCache>
                <c:formatCode>General</c:formatCode>
                <c:ptCount val="5"/>
                <c:pt idx="0">
                  <c:v>3.3</c:v>
                </c:pt>
                <c:pt idx="1">
                  <c:v>3.3</c:v>
                </c:pt>
                <c:pt idx="2">
                  <c:v>3.3</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Sheet1!$A$2:$A$6</c15:sqref>
                        </c15:formulaRef>
                      </c:ext>
                    </c:extLst>
                    <c:strCache>
                      <c:ptCount val="3"/>
                      <c:pt idx="0">
                        <c:v>1st Qtr</c:v>
                      </c:pt>
                      <c:pt idx="1">
                        <c:v>2nd Qtr</c:v>
                      </c:pt>
                      <c:pt idx="2">
                        <c:v>3rd Qtr</c:v>
                      </c:pt>
                    </c:strCache>
                  </c:strRef>
                </c15:cat>
              </c15:filteredCategoryTitle>
            </c:ext>
            <c:ext xmlns:c16="http://schemas.microsoft.com/office/drawing/2014/chart" uri="{C3380CC4-5D6E-409C-BE32-E72D297353CC}">
              <c16:uniqueId val="{0000000A-68E8-4F96-A7F2-47A066C0B87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spPr>
            <a:noFill/>
            <a:ln w="12700">
              <a:solidFill>
                <a:srgbClr val="FFFFFF"/>
              </a:solidFill>
            </a:ln>
          </c:spPr>
          <c:explosion val="3"/>
          <c:dPt>
            <c:idx val="0"/>
            <c:bubble3D val="0"/>
            <c:spPr>
              <a:noFill/>
              <a:ln w="12700">
                <a:solidFill>
                  <a:srgbClr val="FFFFFF"/>
                </a:solidFill>
              </a:ln>
              <a:effectLst/>
            </c:spPr>
            <c:extLst>
              <c:ext xmlns:c16="http://schemas.microsoft.com/office/drawing/2014/chart" uri="{C3380CC4-5D6E-409C-BE32-E72D297353CC}">
                <c16:uniqueId val="{00000001-546F-446E-AF53-9CD99DB5F07E}"/>
              </c:ext>
            </c:extLst>
          </c:dPt>
          <c:dPt>
            <c:idx val="1"/>
            <c:bubble3D val="0"/>
            <c:spPr>
              <a:noFill/>
              <a:ln w="12700">
                <a:solidFill>
                  <a:srgbClr val="FFFFFF"/>
                </a:solidFill>
              </a:ln>
              <a:effectLst/>
            </c:spPr>
            <c:extLst>
              <c:ext xmlns:c16="http://schemas.microsoft.com/office/drawing/2014/chart" uri="{C3380CC4-5D6E-409C-BE32-E72D297353CC}">
                <c16:uniqueId val="{00000003-546F-446E-AF53-9CD99DB5F07E}"/>
              </c:ext>
            </c:extLst>
          </c:dPt>
          <c:dPt>
            <c:idx val="2"/>
            <c:bubble3D val="0"/>
            <c:spPr>
              <a:noFill/>
              <a:ln w="12700">
                <a:solidFill>
                  <a:srgbClr val="FFFFFF"/>
                </a:solidFill>
              </a:ln>
              <a:effectLst/>
            </c:spPr>
            <c:extLst>
              <c:ext xmlns:c16="http://schemas.microsoft.com/office/drawing/2014/chart" uri="{C3380CC4-5D6E-409C-BE32-E72D297353CC}">
                <c16:uniqueId val="{00000005-546F-446E-AF53-9CD99DB5F07E}"/>
              </c:ext>
            </c:extLst>
          </c:dPt>
          <c:dPt>
            <c:idx val="3"/>
            <c:bubble3D val="0"/>
            <c:spPr>
              <a:noFill/>
              <a:ln w="12700">
                <a:solidFill>
                  <a:srgbClr val="FFFFFF"/>
                </a:solidFill>
              </a:ln>
              <a:effectLst/>
            </c:spPr>
            <c:extLst>
              <c:ext xmlns:c16="http://schemas.microsoft.com/office/drawing/2014/chart" uri="{C3380CC4-5D6E-409C-BE32-E72D297353CC}">
                <c16:uniqueId val="{00000007-546F-446E-AF53-9CD99DB5F07E}"/>
              </c:ext>
            </c:extLst>
          </c:dPt>
          <c:dPt>
            <c:idx val="4"/>
            <c:bubble3D val="0"/>
            <c:spPr>
              <a:noFill/>
              <a:ln w="12700">
                <a:solidFill>
                  <a:srgbClr val="FFFFFF"/>
                </a:solidFill>
              </a:ln>
              <a:effectLst/>
            </c:spPr>
            <c:extLst>
              <c:ext xmlns:c16="http://schemas.microsoft.com/office/drawing/2014/chart" uri="{C3380CC4-5D6E-409C-BE32-E72D297353CC}">
                <c16:uniqueId val="{00000009-546F-446E-AF53-9CD99DB5F07E}"/>
              </c:ext>
            </c:extLst>
          </c:dPt>
          <c:val>
            <c:numRef>
              <c:f>Sheet1!$B$2:$B$6</c:f>
              <c:numCache>
                <c:formatCode>General</c:formatCode>
                <c:ptCount val="5"/>
                <c:pt idx="0">
                  <c:v>3.3</c:v>
                </c:pt>
                <c:pt idx="1">
                  <c:v>3.3</c:v>
                </c:pt>
                <c:pt idx="2">
                  <c:v>3.3</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Sheet1!$A$2:$A$6</c15:sqref>
                        </c15:formulaRef>
                      </c:ext>
                    </c:extLst>
                    <c:strCache>
                      <c:ptCount val="3"/>
                      <c:pt idx="0">
                        <c:v>1st Qtr</c:v>
                      </c:pt>
                      <c:pt idx="1">
                        <c:v>2nd Qtr</c:v>
                      </c:pt>
                      <c:pt idx="2">
                        <c:v>3rd Qtr</c:v>
                      </c:pt>
                    </c:strCache>
                  </c:strRef>
                </c15:cat>
              </c15:filteredCategoryTitle>
            </c:ext>
            <c:ext xmlns:c16="http://schemas.microsoft.com/office/drawing/2014/chart" uri="{C3380CC4-5D6E-409C-BE32-E72D297353CC}">
              <c16:uniqueId val="{0000000A-546F-446E-AF53-9CD99DB5F07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AF1ED76-AC9C-47CA-AC4B-0409782A823D}" type="datetime8">
              <a:rPr lang="en-US" smtClean="0">
                <a:latin typeface="Segoe UI" pitchFamily="34" charset="0"/>
              </a:rPr>
              <a:t>1/21/2021 8:12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2FA2CBF-EC70-4271-84FB-8F68075B0BEC}" type="datetime8">
              <a:rPr lang="en-US" smtClean="0"/>
              <a:t>1/21/2021 8:12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22FA2CBF-EC70-4271-84FB-8F68075B0BEC}" type="datetime8">
              <a:rPr lang="en-US" smtClean="0"/>
              <a:t>1/21/2021 8:13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972482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8692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400" dirty="0"/>
              <a:t> </a:t>
            </a:r>
            <a:endParaRPr kumimoji="0" lang="en-US" sz="9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22FA2CBF-EC70-4271-84FB-8F68075B0BEC}" type="datetime8">
              <a:rPr lang="en-US" smtClean="0"/>
              <a:t>1/21/2021 8:12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825220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Which results in a rich set of solutions for Healthcare customers that deliver rich capabilities from our partners—both including embedded capabilities part of the Microsoft Cloud for Healthcare and others that are just part of the rich ecosystem of vertically-aligned solutions</a:t>
            </a:r>
          </a:p>
          <a:p>
            <a:pPr marL="107153" marR="0" lvl="1" indent="0" algn="l" defTabSz="914367" rtl="0" eaLnBrk="1" fontAlgn="auto" latinLnBrk="0" hangingPunct="1">
              <a:lnSpc>
                <a:spcPct val="90000"/>
              </a:lnSpc>
              <a:spcBef>
                <a:spcPts val="0"/>
              </a:spcBef>
              <a:spcAft>
                <a:spcPts val="333"/>
              </a:spcAft>
              <a:buClrTx/>
              <a:buSzTx/>
              <a:buFont typeface="Arial" pitchFamily="34" charset="0"/>
              <a:buNone/>
              <a:tabLst/>
              <a:defRPr/>
            </a:pPr>
            <a:endPar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mn-ea"/>
              <a:cs typeface="+mn-cs"/>
            </a:endParaRPr>
          </a:p>
          <a:p>
            <a:pPr marL="179921" marR="0" lvl="0" indent="-285750" algn="l" defTabSz="914367" rtl="0" eaLnBrk="1" fontAlgn="auto" latinLnBrk="0" hangingPunct="1">
              <a:lnSpc>
                <a:spcPct val="90000"/>
              </a:lnSpc>
              <a:spcBef>
                <a:spcPts val="1200"/>
              </a:spcBef>
              <a:spcAft>
                <a:spcPts val="333"/>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mn-cs"/>
              </a:rPr>
              <a:t>Mazikglobal’s</a:t>
            </a: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 </a:t>
            </a:r>
            <a:r>
              <a:rPr kumimoji="0" lang="en-US" sz="14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mn-cs"/>
              </a:rPr>
              <a:t>MazikCare</a:t>
            </a: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 software includes the Microsoft Healthcare bot to enable faster COVID-19 testing</a:t>
            </a:r>
          </a:p>
          <a:p>
            <a:pPr marL="285750" marR="0" lvl="0" indent="-285750" algn="l" defTabSz="914367" rtl="0" eaLnBrk="1" fontAlgn="auto" latinLnBrk="0" hangingPunct="1">
              <a:lnSpc>
                <a:spcPct val="90000"/>
              </a:lnSpc>
              <a:spcBef>
                <a:spcPts val="1200"/>
              </a:spcBef>
              <a:spcAft>
                <a:spcPts val="333"/>
              </a:spcAft>
              <a:buClrTx/>
              <a:buSzTx/>
              <a:buFont typeface="Arial" panose="020B0604020202020204" pitchFamily="34" charset="0"/>
              <a:buChar char="•"/>
              <a:tabLst/>
              <a:defRPr/>
            </a:pPr>
            <a:r>
              <a:rPr kumimoji="0" lang="en-US" sz="1400" b="0" i="0" u="sng" strike="noStrike" kern="1200" cap="none" spc="0" normalizeH="0" baseline="0" noProof="0" dirty="0">
                <a:ln>
                  <a:noFill/>
                </a:ln>
                <a:solidFill>
                  <a:prstClr val="black"/>
                </a:solidFill>
                <a:effectLst/>
                <a:uLnTx/>
                <a:uFillTx/>
                <a:latin typeface="Segoe UI" panose="020B0502040204020203" pitchFamily="34" charset="0"/>
                <a:ea typeface="+mn-ea"/>
                <a:cs typeface="+mn-cs"/>
              </a:rPr>
              <a:t>Hitachi Solutions partnered with MVP Health Care </a:t>
            </a: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to create a centralized collaboration platform that is cross Dynamics 365, Microsoft 365 and Azure</a:t>
            </a:r>
          </a:p>
          <a:p>
            <a:pPr marL="285750" marR="0" lvl="0" indent="-285750" algn="l" defTabSz="914367" rtl="0" eaLnBrk="1" fontAlgn="auto" latinLnBrk="0" hangingPunct="1">
              <a:lnSpc>
                <a:spcPct val="90000"/>
              </a:lnSpc>
              <a:spcBef>
                <a:spcPts val="1200"/>
              </a:spcBef>
              <a:spcAft>
                <a:spcPts val="333"/>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Allscripts Sunrise EMR provides capabilities for providers and clinicians </a:t>
            </a:r>
          </a:p>
          <a:p>
            <a:pPr marL="285750" marR="0" lvl="0" indent="-285750" algn="l" defTabSz="914367" rtl="0" eaLnBrk="1" fontAlgn="auto" latinLnBrk="0" hangingPunct="1">
              <a:lnSpc>
                <a:spcPct val="90000"/>
              </a:lnSpc>
              <a:spcBef>
                <a:spcPts val="1200"/>
              </a:spcBef>
              <a:spcAft>
                <a:spcPts val="333"/>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And Sensoria Health has developed </a:t>
            </a:r>
            <a:r>
              <a:rPr lang="en-US" sz="1400" b="0" i="0" dirty="0">
                <a:solidFill>
                  <a:srgbClr val="3C4858"/>
                </a:solidFill>
                <a:effectLst/>
                <a:latin typeface="Muli"/>
              </a:rPr>
              <a:t>Motus Smart, the world’s first smart diabetic footwear which </a:t>
            </a: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leveraged the new Azure IoT Connector for FHIR and Azure Continuous Patient Monitoring with customers such as Ranchos Los Amigos rehabilitation center. </a:t>
            </a:r>
          </a:p>
          <a:p>
            <a:endParaRPr lang="en-US" sz="1400" dirty="0"/>
          </a:p>
          <a:p>
            <a:r>
              <a:rPr lang="en-US" sz="1400" b="1" dirty="0"/>
              <a:t>T: Let’s look more fully as the 14 solution capabilities and 80 features of the Microsoft Cloud for Healthcare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22FA2CBF-EC70-4271-84FB-8F68075B0BEC}" type="datetime8">
              <a:rPr lang="en-US" smtClean="0"/>
              <a:t>1/21/2021 8:12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678789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a:solidFill>
                  <a:schemeClr val="tx1"/>
                </a:solidFill>
                <a:effectLst/>
                <a:latin typeface="Segoe UI" panose="020B0502040204020203" pitchFamily="34" charset="0"/>
                <a:ea typeface="+mn-ea"/>
                <a:cs typeface="+mn-cs"/>
              </a:rPr>
              <a:t>Patient experience and access to care delivers digital patient engagement capabilities for patient scheduling, wellness outreach and ongoing virtual patient care as well as follow-up surveys and assessments and is built within Dynamics 365 Customer Insights, and a </a:t>
            </a:r>
            <a:r>
              <a:rPr lang="en-US" sz="1400" kern="1200" dirty="0" err="1">
                <a:solidFill>
                  <a:schemeClr val="tx1"/>
                </a:solidFill>
                <a:effectLst/>
                <a:latin typeface="Segoe UI" panose="020B0502040204020203" pitchFamily="34" charset="0"/>
                <a:ea typeface="+mn-ea"/>
                <a:cs typeface="+mn-cs"/>
              </a:rPr>
              <a:t>PowerApp</a:t>
            </a:r>
            <a:r>
              <a:rPr lang="en-US" sz="1400" kern="1200" dirty="0">
                <a:solidFill>
                  <a:schemeClr val="tx1"/>
                </a:solidFill>
                <a:effectLst/>
                <a:latin typeface="Segoe UI" panose="020B0502040204020203" pitchFamily="34" charset="0"/>
                <a:ea typeface="+mn-ea"/>
                <a:cs typeface="+mn-cs"/>
              </a:rPr>
              <a:t> and leverages workflows in Power Automate, the Microsoft Healthcare Bot and the Azure API for FHIR for HL7 and FHIR compliant data exchange.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3955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Patient engagement and contact center provides the 360-degree view</a:t>
            </a:r>
            <a:r>
              <a:rPr lang="en-US" sz="900" dirty="0">
                <a:solidFill>
                  <a:srgbClr val="50E6FF"/>
                </a:solidFill>
              </a:rPr>
              <a:t> of patient engagement that we discussed and provides visibility to activities across the care continuum. It helps enable organizations to automate response </a:t>
            </a:r>
            <a:br>
              <a:rPr lang="en-US" sz="900" dirty="0">
                <a:solidFill>
                  <a:srgbClr val="50E6FF"/>
                </a:solidFill>
              </a:rPr>
            </a:br>
            <a:r>
              <a:rPr lang="en-US" sz="900" dirty="0">
                <a:solidFill>
                  <a:srgbClr val="50E6FF"/>
                </a:solidFill>
              </a:rPr>
              <a:t>to inquiries, provide guidelines, answer questions, and guide people to centers of care appropriately </a:t>
            </a:r>
          </a:p>
          <a:p>
            <a:endParaRPr lang="en-US" sz="900" dirty="0">
              <a:solidFill>
                <a:srgbClr val="50E6FF"/>
              </a:solidFill>
            </a:endParaRPr>
          </a:p>
          <a:p>
            <a:r>
              <a:rPr lang="en-US" sz="900" dirty="0">
                <a:solidFill>
                  <a:srgbClr val="50E6FF"/>
                </a:solidFill>
              </a:rPr>
              <a:t>It is built on Dynamics 365 Customer Service with Omni Channel, Microsoft Teams, Bookings and the Bookings API as well as the Healthcare bot, Azure API for FHIR and the Azure IoT Connector for FHIR</a:t>
            </a:r>
          </a:p>
          <a:p>
            <a:endParaRPr lang="en-US" sz="900" kern="1200" dirty="0">
              <a:solidFill>
                <a:srgbClr val="50E6FF"/>
              </a:solidFill>
              <a:effectLst/>
              <a:latin typeface="Segoe UI" panose="020B0502040204020203" pitchFamily="34" charset="0"/>
              <a:ea typeface="+mn-ea"/>
              <a:cs typeface="+mn-cs"/>
            </a:endParaRPr>
          </a:p>
          <a:p>
            <a:endParaRPr lang="en-US"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2227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400" dirty="0"/>
              <a:t>Home Health &amp; Resource Management </a:t>
            </a:r>
            <a:r>
              <a:rPr lang="en-US" sz="1400" dirty="0">
                <a:solidFill>
                  <a:srgbClr val="50E6FF"/>
                </a:solidFill>
              </a:rPr>
              <a:t>enables at home skilled medical care as an affordable alternative to facility or hospital care. This is one of the two capability areas engineering is still developing and it is built on Dynamics 365 Customer Service and Customer Insights and Microsoft Teams virtual health capabilities</a:t>
            </a:r>
          </a:p>
          <a:p>
            <a:endParaRPr lang="en-US"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4380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400" dirty="0"/>
              <a:t>Care Management and Coordination</a:t>
            </a:r>
            <a:r>
              <a:rPr lang="en-US" sz="1400" kern="1200" dirty="0">
                <a:solidFill>
                  <a:schemeClr val="tx1"/>
                </a:solidFill>
                <a:effectLst/>
                <a:latin typeface="Segoe UI" panose="020B0502040204020203" pitchFamily="34" charset="0"/>
                <a:ea typeface="+mn-ea"/>
                <a:cs typeface="+mn-cs"/>
              </a:rPr>
              <a:t> provides e</a:t>
            </a:r>
            <a:r>
              <a:rPr lang="en-US" sz="1400" dirty="0">
                <a:solidFill>
                  <a:srgbClr val="50E6FF"/>
                </a:solidFill>
              </a:rPr>
              <a:t>nhanced care team communication to enable  more efficient workflow management and provide visualization for meaningful care insights. This is the other capability area that engineering is still developing right now.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400" dirty="0">
              <a:solidFill>
                <a:srgbClr val="50E6FF"/>
              </a:solidFill>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400" dirty="0">
                <a:solidFill>
                  <a:srgbClr val="50E6FF"/>
                </a:solidFill>
              </a:rPr>
              <a:t>It also delivers Healthcare specific features for Dynamics 365 Field Service and Customer Insights and Microsoft Teams </a:t>
            </a:r>
          </a:p>
          <a:p>
            <a:endParaRPr lang="en-US"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0250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400" dirty="0"/>
              <a:t>Patient and Consumer Outreach &amp; Marketing is built on Dynamics 365 Marketing and its Event Portal as well as Dynamics 365 Customer Insights and the Azure Healthcare capabilities and delivers </a:t>
            </a:r>
            <a:r>
              <a:rPr lang="en-US" sz="1400" dirty="0">
                <a:solidFill>
                  <a:srgbClr val="50E6FF"/>
                </a:solidFill>
              </a:rPr>
              <a:t>capabilities for efficient new patient acquisition and creation of personalized consumer nurture journeys</a:t>
            </a:r>
          </a:p>
          <a:p>
            <a:endParaRPr lang="en-US" sz="140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5630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400" dirty="0"/>
              <a:t>Physician Relationship Management</a:t>
            </a:r>
            <a:r>
              <a:rPr lang="en-US" sz="1400" kern="1200" dirty="0">
                <a:solidFill>
                  <a:schemeClr val="tx1"/>
                </a:solidFill>
                <a:effectLst/>
                <a:latin typeface="Segoe UI" panose="020B0502040204020203" pitchFamily="34" charset="0"/>
                <a:ea typeface="+mn-ea"/>
                <a:cs typeface="+mn-cs"/>
              </a:rPr>
              <a:t> delivers Health </a:t>
            </a:r>
            <a:r>
              <a:rPr lang="en-US" sz="1400" dirty="0">
                <a:solidFill>
                  <a:srgbClr val="50E6FF"/>
                </a:solidFill>
              </a:rPr>
              <a:t>Provider referral management for increased client retention and care satisfaction and leverages Dynamics 365 Sales, Azure Healthcare features and Microsoft Teams</a:t>
            </a:r>
          </a:p>
          <a:p>
            <a:endParaRPr lang="en-US" sz="140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526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a:solidFill>
                  <a:schemeClr val="tx1"/>
                </a:solidFill>
                <a:effectLst/>
                <a:latin typeface="Segoe UI" panose="020B0502040204020203" pitchFamily="34" charset="0"/>
                <a:ea typeface="+mn-ea"/>
                <a:cs typeface="+mn-cs"/>
              </a:rPr>
              <a:t>Microsoft Teams virtual visits capabilities enable virtual health for providers including real-time conversations and intelligent appointments with patients built on Microsoft Teams, Bookings and the Bookings API available in Microsoft Graph.</a:t>
            </a:r>
          </a:p>
          <a:p>
            <a:endParaRPr lang="en-US" sz="140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400" dirty="0">
                <a:effectLst/>
                <a:latin typeface="Segoe UI" panose="020B0502040204020203" pitchFamily="34" charset="0"/>
                <a:ea typeface="MS Mincho" panose="02020609040205080304" pitchFamily="49" charset="-128"/>
              </a:rPr>
              <a:t>Not only do virtual meetings give clinicians a way to relay the most relevant patient information to support strong hand-offs across the healthcare team, they also capture the information for future reference. Clinicians can access meeting recordings with transcribed text that are indexed, searchable, and can be translated with a simple click.</a:t>
            </a:r>
          </a:p>
          <a:p>
            <a:endParaRPr lang="en-US" sz="140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079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provides an overview of the Microsoft Cloud for Healthcare and the partner opportunity to build up, extend and enable Healthcare customers through the breadth of ecosystem solutions partners build.</a:t>
            </a:r>
          </a:p>
          <a:p>
            <a:endParaRPr lang="en-US" dirty="0"/>
          </a:p>
          <a:p>
            <a:r>
              <a:rPr lang="en-US" dirty="0"/>
              <a:t>WHY: We will start by highlighting the market factors that drove the Microsoft prioritization of the healthcare cloud.</a:t>
            </a:r>
          </a:p>
          <a:p>
            <a:r>
              <a:rPr lang="en-US" dirty="0"/>
              <a:t>WHAT: Then we will look at the cloud itself and the outcomes we are focused on enabling for our customers.</a:t>
            </a:r>
          </a:p>
          <a:p>
            <a:r>
              <a:rPr lang="en-US" dirty="0"/>
              <a:t>HOW: We will look at how the Cloud comes to life through a combination of Microsoft and partner solutions</a:t>
            </a:r>
          </a:p>
          <a:p>
            <a:r>
              <a:rPr lang="en-US" dirty="0"/>
              <a:t>WHO: And provide an in-depth view of how partners add value </a:t>
            </a:r>
          </a:p>
          <a:p>
            <a:endParaRPr lang="en-US" dirty="0"/>
          </a:p>
          <a:p>
            <a:r>
              <a:rPr lang="en-US" b="1" dirty="0"/>
              <a:t>T: Let’s start by looking at the healthcare market landscape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22FA2CBF-EC70-4271-84FB-8F68075B0BEC}" type="datetime8">
              <a:rPr lang="en-US" smtClean="0"/>
              <a:t>1/21/2021 8:12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667102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lnSpc>
                <a:spcPct val="107000"/>
              </a:lnSpc>
              <a:spcBef>
                <a:spcPts val="0"/>
              </a:spcBef>
              <a:spcAft>
                <a:spcPts val="800"/>
              </a:spcAft>
            </a:pPr>
            <a:r>
              <a:rPr lang="en-US" sz="1400" dirty="0">
                <a:effectLst/>
                <a:latin typeface="Segoe UI" panose="020B0502040204020203" pitchFamily="34" charset="0"/>
                <a:ea typeface="Times New Roman" panose="02020603050405020304" pitchFamily="18" charset="0"/>
                <a:cs typeface="Arial" panose="020B0604020202020204" pitchFamily="34" charset="0"/>
              </a:rPr>
              <a:t>Virtual Consults are also available now on Microsoft Teams and provide patient to clinician, cl</a:t>
            </a:r>
            <a:r>
              <a:rPr lang="en-US" sz="1400" dirty="0">
                <a:solidFill>
                  <a:srgbClr val="50E6FF"/>
                </a:solidFill>
              </a:rPr>
              <a:t>inician to clinician, and virtual rounding capabilities. </a:t>
            </a:r>
            <a:r>
              <a:rPr lang="en-US" sz="1400" dirty="0">
                <a:solidFill>
                  <a:srgbClr val="000000"/>
                </a:solidFill>
                <a:effectLst/>
                <a:latin typeface="Segoe UI" panose="020B0502040204020203" pitchFamily="34" charset="0"/>
                <a:ea typeface="Times New Roman" panose="02020603050405020304" pitchFamily="18" charset="0"/>
                <a:cs typeface="Arial" panose="020B0604020202020204" pitchFamily="34" charset="0"/>
              </a:rPr>
              <a:t>Administrators can access a scheduling view across all of the clinicians in the care team. They can select an appointment with any clinician, and fill out the fields, input the relevant notes about the appointment, and click send.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fontAlgn="base">
              <a:lnSpc>
                <a:spcPct val="107000"/>
              </a:lnSpc>
              <a:spcBef>
                <a:spcPts val="0"/>
              </a:spcBef>
              <a:spcAft>
                <a:spcPts val="800"/>
              </a:spcAft>
            </a:pP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fontAlgn="base">
              <a:lnSpc>
                <a:spcPct val="107000"/>
              </a:lnSpc>
              <a:spcBef>
                <a:spcPts val="0"/>
              </a:spcBef>
              <a:spcAft>
                <a:spcPts val="800"/>
              </a:spcAft>
            </a:pPr>
            <a:r>
              <a:rPr lang="en-US" sz="1400" dirty="0">
                <a:solidFill>
                  <a:srgbClr val="000000"/>
                </a:solidFill>
                <a:effectLst/>
                <a:latin typeface="Segoe UI" panose="020B0502040204020203" pitchFamily="34" charset="0"/>
                <a:ea typeface="Times New Roman" panose="02020603050405020304" pitchFamily="18" charset="0"/>
                <a:cs typeface="Arial" panose="020B0604020202020204" pitchFamily="34" charset="0"/>
              </a:rPr>
              <a:t>The patient will then receive an email with details about the appointment and a Teams meetings link. The best thing is they don’t even need Teams to participate, the patient just needs a web browser and can join in one click.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fontAlgn="base">
              <a:lnSpc>
                <a:spcPct val="107000"/>
              </a:lnSpc>
              <a:spcBef>
                <a:spcPts val="0"/>
              </a:spcBef>
              <a:spcAft>
                <a:spcPts val="800"/>
              </a:spcAft>
            </a:pPr>
            <a:r>
              <a:rPr lang="en-US" sz="1400" i="1" dirty="0">
                <a:solidFill>
                  <a:srgbClr val="000000"/>
                </a:solidFill>
                <a:effectLst/>
                <a:latin typeface="Segoe UI" panose="020B0502040204020203" pitchFamily="34" charset="0"/>
                <a:ea typeface="Times New Roman" panose="02020603050405020304" pitchFamily="18" charset="0"/>
                <a:cs typeface="Arial" panose="020B0604020202020204" pitchFamily="34" charset="0"/>
              </a:rPr>
              <a:t> </a:t>
            </a:r>
            <a:r>
              <a:rPr lang="en-US" sz="1400" dirty="0">
                <a:solidFill>
                  <a:srgbClr val="000000"/>
                </a:solidFill>
                <a:effectLst/>
                <a:latin typeface="Segoe UI" panose="020B0502040204020203" pitchFamily="34" charset="0"/>
                <a:ea typeface="Times New Roman" panose="02020603050405020304" pitchFamily="18" charset="0"/>
                <a:cs typeface="Arial" panose="020B0604020202020204" pitchFamily="34" charset="0"/>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fontAlgn="base">
              <a:lnSpc>
                <a:spcPct val="107000"/>
              </a:lnSpc>
              <a:spcBef>
                <a:spcPts val="0"/>
              </a:spcBef>
              <a:spcAft>
                <a:spcPts val="800"/>
              </a:spcAft>
            </a:pPr>
            <a:r>
              <a:rPr lang="en-US" sz="1400" dirty="0">
                <a:effectLst/>
                <a:latin typeface="Segoe UI" panose="020B0502040204020203" pitchFamily="34" charset="0"/>
                <a:ea typeface="Times New Roman" panose="02020603050405020304" pitchFamily="18" charset="0"/>
                <a:cs typeface="Arial" panose="020B0604020202020204" pitchFamily="34" charset="0"/>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600"/>
              </a:spcAft>
            </a:pPr>
            <a:endParaRPr lang="en-US" sz="1400" dirty="0">
              <a:effectLst/>
              <a:latin typeface="Segoe UI" panose="020B0502040204020203" pitchFamily="34" charset="0"/>
              <a:ea typeface="MS Mincho" panose="02020609040205080304" pitchFamily="49" charset="-128"/>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817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400" dirty="0"/>
              <a:t>For Healthcare system integration, IoT, and ongoing patient care the Microsoft Cloud for Healthcare delivers Azure capabilities that </a:t>
            </a:r>
            <a:r>
              <a:rPr lang="en-US" sz="1400" dirty="0">
                <a:solidFill>
                  <a:srgbClr val="50E6FF"/>
                </a:solidFill>
              </a:rPr>
              <a:t>drive </a:t>
            </a:r>
            <a:r>
              <a:rPr lang="en-US" sz="1400" dirty="0"/>
              <a:t>continuous patient monitoring, </a:t>
            </a:r>
            <a:r>
              <a:rPr lang="en-US" sz="1400" dirty="0">
                <a:solidFill>
                  <a:srgbClr val="50E6FF"/>
                </a:solidFill>
              </a:rPr>
              <a:t>data interoperability, and IoT connectivity for IoT devices, sensors and healthcare apps and systems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400" dirty="0">
              <a:solidFill>
                <a:srgbClr val="50E6FF"/>
              </a:solidFill>
            </a:endParaRPr>
          </a:p>
          <a:p>
            <a:endParaRPr lang="en-US"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7433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8692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1205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574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 .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512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One of the questions Partners ask is whether they must re-platform their existing SaaS, PaaS, or other solutions and the answer is no. Everything that Partners do today is still viable.</a:t>
            </a:r>
          </a:p>
          <a:p>
            <a:endParaRPr lang="en-US" sz="1400" dirty="0"/>
          </a:p>
          <a:p>
            <a:r>
              <a:rPr lang="en-US" sz="1400" dirty="0"/>
              <a:t>Most healthcare vertical-specific capabilities will continue to be delivered by Partners through the rich ecosystem that exists today.</a:t>
            </a:r>
          </a:p>
          <a:p>
            <a:endParaRPr lang="en-US" sz="1400" dirty="0"/>
          </a:p>
          <a:p>
            <a:r>
              <a:rPr lang="en-US" sz="1400" dirty="0"/>
              <a:t>Additionally, partners can build-on, extend to, enrich with and connect to their custom bespoke and cloud scale apps and solutions.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0014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The breadth of the Microsoft Healthcare ecosystem continues to grow. Here is just a sampling of Healthcare ISV or SI partners.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As our partners continue to build on and extend our core platforms and healthcare capabilities, customers will realize the benefits and outcomes that improve the quality of care, increase care team collaboration and communication, and foster actionable insights to drive ongoing improvement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4874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699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9421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935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314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8422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8148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0" indent="-114300" algn="l" defTabSz="932742" rtl="0" eaLnBrk="1" fontAlgn="t" latinLnBrk="0" hangingPunct="1">
              <a:lnSpc>
                <a:spcPct val="100000"/>
              </a:lnSpc>
              <a:spcBef>
                <a:spcPts val="0"/>
              </a:spcBef>
              <a:spcAft>
                <a:spcPts val="5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mn-lt"/>
                <a:ea typeface="+mn-ea"/>
                <a:cs typeface="+mn-cs"/>
              </a:rPr>
              <a:t>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3630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882" b="0" i="0" u="none" strike="noStrike" kern="1200" dirty="0">
                <a:solidFill>
                  <a:schemeClr val="tx1"/>
                </a:solidFill>
                <a:effectLst/>
                <a:latin typeface="Segoe UI" panose="020B0502040204020203" pitchFamily="34" charset="0"/>
                <a:ea typeface="+mn-ea"/>
                <a:cs typeface="+mn-cs"/>
              </a:rPr>
              <a:t>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2274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 </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9023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34B88D-D3FA-44FD-9868-8E12047EFDD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155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 </a:t>
            </a:r>
            <a:endParaRPr kumimoji="0" lang="en-US" sz="882"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5459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0"/>
              </a:spcAft>
            </a:pPr>
            <a:r>
              <a:rPr lang="en-US" sz="14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endParaRPr lang="en-US" sz="14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6CC6DC-09AB-4924-ACD8-98E7D91F2D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4975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1675" y="271463"/>
            <a:ext cx="1954213" cy="1100137"/>
          </a:xfrm>
        </p:spPr>
      </p:sp>
      <p:sp>
        <p:nvSpPr>
          <p:cNvPr id="3" name="Notes Placeholder 2"/>
          <p:cNvSpPr>
            <a:spLocks noGrp="1"/>
          </p:cNvSpPr>
          <p:nvPr>
            <p:ph type="body" idx="1"/>
          </p:nvPr>
        </p:nvSpPr>
        <p:spPr/>
        <p:txBody>
          <a:bodyPr/>
          <a:lstStyle/>
          <a:p>
            <a:pPr marL="14031" lvl="0" indent="0" defTabSz="932742">
              <a:buFont typeface="Arial" panose="020B0604020202020204" pitchFamily="34" charset="0"/>
              <a:buNone/>
              <a:tabLst>
                <a:tab pos="457200" algn="l"/>
              </a:tabLst>
              <a:defRPr/>
            </a:pPr>
            <a:r>
              <a:rPr lang="en-US" sz="1400" b="1" kern="0" dirty="0">
                <a:latin typeface="Calibri" panose="020F0502020204030204"/>
                <a:cs typeface="Segoe UI"/>
              </a:rPr>
              <a:t> </a:t>
            </a:r>
            <a:r>
              <a:rPr lang="en-US" sz="1400" b="1" dirty="0">
                <a:latin typeface="Segoe UI"/>
                <a:ea typeface="Calibri"/>
                <a:cs typeface="Times New Roman"/>
              </a:rPr>
              <a:t> </a:t>
            </a:r>
            <a:endParaRPr lang="en-US" sz="1400" dirty="0"/>
          </a:p>
          <a:p>
            <a:endParaRPr lang="en-US" sz="1400" dirty="0"/>
          </a:p>
        </p:txBody>
      </p:sp>
      <p:sp>
        <p:nvSpPr>
          <p:cNvPr id="4" name="Header Placeholder 3"/>
          <p:cNvSpPr>
            <a:spLocks noGrp="1"/>
          </p:cNvSpPr>
          <p:nvPr>
            <p:ph type="hdr" sz="quarter"/>
          </p:nvPr>
        </p:nvSpPr>
        <p:spPr>
          <a:xfrm>
            <a:off x="0" y="0"/>
            <a:ext cx="3037840" cy="466434"/>
          </a:xfrm>
          <a:prstGeom prst="rect">
            <a:avLst/>
          </a:prstGeom>
        </p:spPr>
        <p:txBody>
          <a:bodyPr/>
          <a:lstStyle/>
          <a:p>
            <a:pPr marL="0" marR="0" lvl="0" indent="0" algn="l" defTabSz="172368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1692715"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67463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8692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mn-cs"/>
              </a:rPr>
              <a:t> </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1/21/2021 8:12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699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a:p>
            <a:endParaRPr lang="en-US" dirty="0"/>
          </a:p>
        </p:txBody>
      </p:sp>
      <p:sp>
        <p:nvSpPr>
          <p:cNvPr id="5" name="Footer Placeholder 4"/>
          <p:cNvSpPr>
            <a:spLocks noGrp="1"/>
          </p:cNvSpPr>
          <p:nvPr>
            <p:ph type="ftr" sz="quarter" idx="11"/>
          </p:nvPr>
        </p:nvSpPr>
        <p:spPr/>
        <p:txBody>
          <a:bodyPr/>
          <a:lstStyle/>
          <a:p>
            <a:pPr marL="576749" marR="0" lvl="0" indent="0" algn="l" defTabSz="92186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85246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 </a:t>
            </a:r>
          </a:p>
          <a:p>
            <a:endParaRPr lang="en-US" sz="1400" dirty="0"/>
          </a:p>
          <a:p>
            <a:endParaRPr lang="en-US" sz="14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22FA2CBF-EC70-4271-84FB-8F68075B0BEC}" type="datetime8">
              <a:rPr lang="en-US" smtClean="0"/>
              <a:t>1/21/2021 8:12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7989008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1"/>
      </p:bgRef>
    </p:bg>
    <p:spTree>
      <p:nvGrpSpPr>
        <p:cNvPr id="1" name=""/>
        <p:cNvGrpSpPr/>
        <p:nvPr/>
      </p:nvGrpSpPr>
      <p:grpSpPr>
        <a:xfrm>
          <a:off x="0" y="0"/>
          <a:ext cx="0" cy="0"/>
          <a:chOff x="0" y="0"/>
          <a:chExt cx="0" cy="0"/>
        </a:xfrm>
      </p:grpSpPr>
      <p:pic>
        <p:nvPicPr>
          <p:cNvPr id="14" name="Picture 13" descr="A picture containing stage, table, sitting, glass&#10;&#10;Description automatically generated">
            <a:extLst>
              <a:ext uri="{FF2B5EF4-FFF2-40B4-BE49-F238E27FC236}">
                <a16:creationId xmlns:a16="http://schemas.microsoft.com/office/drawing/2014/main" id="{BD318D6D-F689-4763-9A75-6F7BAD1A2ED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t="20372" r="-1" b="5613"/>
          <a:stretch/>
        </p:blipFill>
        <p:spPr>
          <a:xfrm>
            <a:off x="1" y="0"/>
            <a:ext cx="12192000" cy="5076100"/>
          </a:xfrm>
          <a:custGeom>
            <a:avLst/>
            <a:gdLst>
              <a:gd name="connsiteX0" fmla="*/ 0 w 12192000"/>
              <a:gd name="connsiteY0" fmla="*/ 0 h 5076100"/>
              <a:gd name="connsiteX1" fmla="*/ 12192000 w 12192000"/>
              <a:gd name="connsiteY1" fmla="*/ 0 h 5076100"/>
              <a:gd name="connsiteX2" fmla="*/ 12192000 w 12192000"/>
              <a:gd name="connsiteY2" fmla="*/ 5076100 h 5076100"/>
              <a:gd name="connsiteX3" fmla="*/ 0 w 12192000"/>
              <a:gd name="connsiteY3" fmla="*/ 5076100 h 5076100"/>
            </a:gdLst>
            <a:ahLst/>
            <a:cxnLst>
              <a:cxn ang="0">
                <a:pos x="connsiteX0" y="connsiteY0"/>
              </a:cxn>
              <a:cxn ang="0">
                <a:pos x="connsiteX1" y="connsiteY1"/>
              </a:cxn>
              <a:cxn ang="0">
                <a:pos x="connsiteX2" y="connsiteY2"/>
              </a:cxn>
              <a:cxn ang="0">
                <a:pos x="connsiteX3" y="connsiteY3"/>
              </a:cxn>
            </a:cxnLst>
            <a:rect l="l" t="t" r="r" b="b"/>
            <a:pathLst>
              <a:path w="12192000" h="5076100">
                <a:moveTo>
                  <a:pt x="0" y="0"/>
                </a:moveTo>
                <a:lnTo>
                  <a:pt x="12192000" y="0"/>
                </a:lnTo>
                <a:lnTo>
                  <a:pt x="12192000" y="5076100"/>
                </a:lnTo>
                <a:lnTo>
                  <a:pt x="0" y="5076100"/>
                </a:lnTo>
                <a:close/>
              </a:path>
            </a:pathLst>
          </a:custGeom>
        </p:spPr>
      </p:pic>
      <p:sp>
        <p:nvSpPr>
          <p:cNvPr id="2" name="Rectangle 1">
            <a:extLst>
              <a:ext uri="{FF2B5EF4-FFF2-40B4-BE49-F238E27FC236}">
                <a16:creationId xmlns:a16="http://schemas.microsoft.com/office/drawing/2014/main" id="{688FF6FD-C58D-4D38-9636-00419B9014F5}"/>
              </a:ext>
            </a:extLst>
          </p:cNvPr>
          <p:cNvSpPr/>
          <p:nvPr userDrawn="1"/>
        </p:nvSpPr>
        <p:spPr bwMode="auto">
          <a:xfrm>
            <a:off x="0" y="5076100"/>
            <a:ext cx="12192000" cy="178189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8" name="Title 1">
            <a:extLst>
              <a:ext uri="{FF2B5EF4-FFF2-40B4-BE49-F238E27FC236}">
                <a16:creationId xmlns:a16="http://schemas.microsoft.com/office/drawing/2014/main" id="{2F7E2986-6A86-4C7C-B809-C07CD84F3360}"/>
              </a:ext>
            </a:extLst>
          </p:cNvPr>
          <p:cNvSpPr>
            <a:spLocks noGrp="1"/>
          </p:cNvSpPr>
          <p:nvPr>
            <p:ph type="title"/>
          </p:nvPr>
        </p:nvSpPr>
        <p:spPr>
          <a:xfrm>
            <a:off x="590868" y="5296551"/>
            <a:ext cx="11018520" cy="492443"/>
          </a:xfrm>
        </p:spPr>
        <p:txBody>
          <a:bodyPr vert="horz" wrap="square" lIns="0" tIns="0" rIns="0" bIns="0" rtlCol="0">
            <a:spAutoFit/>
          </a:bodyPr>
          <a:lstStyle>
            <a:lvl1pPr>
              <a:defRPr lang="en-IN" sz="32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17" name="Rectangle 16">
            <a:extLst>
              <a:ext uri="{FF2B5EF4-FFF2-40B4-BE49-F238E27FC236}">
                <a16:creationId xmlns:a16="http://schemas.microsoft.com/office/drawing/2014/main" id="{1D401BE6-7F60-44A1-8A91-D81D804C2FF1}"/>
              </a:ext>
            </a:extLst>
          </p:cNvPr>
          <p:cNvSpPr/>
          <p:nvPr userDrawn="1"/>
        </p:nvSpPr>
        <p:spPr bwMode="auto">
          <a:xfrm>
            <a:off x="-2" y="-1"/>
            <a:ext cx="12192000" cy="5076099"/>
          </a:xfrm>
          <a:prstGeom prst="rect">
            <a:avLst/>
          </a:prstGeom>
          <a:gradFill flip="none" rotWithShape="1">
            <a:gsLst>
              <a:gs pos="29000">
                <a:srgbClr val="000000">
                  <a:alpha val="20000"/>
                </a:srgbClr>
              </a:gs>
              <a:gs pos="0">
                <a:srgbClr val="000000">
                  <a:alpha val="4000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2" descr="Image result for microsoft white logo">
            <a:extLst>
              <a:ext uri="{FF2B5EF4-FFF2-40B4-BE49-F238E27FC236}">
                <a16:creationId xmlns:a16="http://schemas.microsoft.com/office/drawing/2014/main" id="{442DC157-E1F5-4306-A383-0E66A5A343F6}"/>
              </a:ext>
            </a:extLst>
          </p:cNvPr>
          <p:cNvPicPr>
            <a:picLocks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564176" y="556531"/>
            <a:ext cx="1551509" cy="37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223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36">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bg1"/>
                </a:soli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81272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solidFill>
                  <a:schemeClr val="bg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326679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bg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2331829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bg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bg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89924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bg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bg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bg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44954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ctr">
              <a:spcBef>
                <a:spcPts val="0"/>
              </a:spcBef>
              <a:buNone/>
              <a:defRPr sz="2000">
                <a:solidFill>
                  <a:schemeClr val="bg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ctr">
              <a:spcBef>
                <a:spcPts val="0"/>
              </a:spcBef>
              <a:buNone/>
              <a:defRPr sz="2000">
                <a:solidFill>
                  <a:schemeClr val="bg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ctr">
              <a:spcBef>
                <a:spcPts val="0"/>
              </a:spcBef>
              <a:buNone/>
              <a:defRPr sz="2000">
                <a:solidFill>
                  <a:schemeClr val="bg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ctr">
              <a:spcBef>
                <a:spcPts val="0"/>
              </a:spcBef>
              <a:buNone/>
              <a:defRPr sz="2000">
                <a:solidFill>
                  <a:schemeClr val="bg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815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reenshot and caption">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932151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chemeClr val="bg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solidFill>
                  <a:schemeClr val="bg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109345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bg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solidFill>
                  <a:schemeClr val="bg1"/>
                </a:solidFill>
              </a:defRPr>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351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6857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quare photo">
    <p:bg>
      <p:bgRef idx="1001">
        <a:schemeClr val="bg1"/>
      </p:bgRef>
    </p:bg>
    <p:spTree>
      <p:nvGrpSpPr>
        <p:cNvPr id="1" name=""/>
        <p:cNvGrpSpPr/>
        <p:nvPr/>
      </p:nvGrpSpPr>
      <p:grpSpPr>
        <a:xfrm>
          <a:off x="0" y="0"/>
          <a:ext cx="0" cy="0"/>
          <a:chOff x="0" y="0"/>
          <a:chExt cx="0" cy="0"/>
        </a:xfrm>
      </p:grpSpPr>
      <p:pic>
        <p:nvPicPr>
          <p:cNvPr id="14" name="Picture 13" descr="A picture containing stage, table, sitting, glass&#10;&#10;Description automatically generated">
            <a:extLst>
              <a:ext uri="{FF2B5EF4-FFF2-40B4-BE49-F238E27FC236}">
                <a16:creationId xmlns:a16="http://schemas.microsoft.com/office/drawing/2014/main" id="{BD318D6D-F689-4763-9A75-6F7BAD1A2ED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t="20372" r="-1" b="5613"/>
          <a:stretch/>
        </p:blipFill>
        <p:spPr>
          <a:xfrm>
            <a:off x="1" y="0"/>
            <a:ext cx="12192000" cy="5076100"/>
          </a:xfrm>
          <a:custGeom>
            <a:avLst/>
            <a:gdLst>
              <a:gd name="connsiteX0" fmla="*/ 0 w 12192000"/>
              <a:gd name="connsiteY0" fmla="*/ 0 h 5076100"/>
              <a:gd name="connsiteX1" fmla="*/ 12192000 w 12192000"/>
              <a:gd name="connsiteY1" fmla="*/ 0 h 5076100"/>
              <a:gd name="connsiteX2" fmla="*/ 12192000 w 12192000"/>
              <a:gd name="connsiteY2" fmla="*/ 5076100 h 5076100"/>
              <a:gd name="connsiteX3" fmla="*/ 0 w 12192000"/>
              <a:gd name="connsiteY3" fmla="*/ 5076100 h 5076100"/>
            </a:gdLst>
            <a:ahLst/>
            <a:cxnLst>
              <a:cxn ang="0">
                <a:pos x="connsiteX0" y="connsiteY0"/>
              </a:cxn>
              <a:cxn ang="0">
                <a:pos x="connsiteX1" y="connsiteY1"/>
              </a:cxn>
              <a:cxn ang="0">
                <a:pos x="connsiteX2" y="connsiteY2"/>
              </a:cxn>
              <a:cxn ang="0">
                <a:pos x="connsiteX3" y="connsiteY3"/>
              </a:cxn>
            </a:cxnLst>
            <a:rect l="l" t="t" r="r" b="b"/>
            <a:pathLst>
              <a:path w="12192000" h="5076100">
                <a:moveTo>
                  <a:pt x="0" y="0"/>
                </a:moveTo>
                <a:lnTo>
                  <a:pt x="12192000" y="0"/>
                </a:lnTo>
                <a:lnTo>
                  <a:pt x="12192000" y="5076100"/>
                </a:lnTo>
                <a:lnTo>
                  <a:pt x="0" y="5076100"/>
                </a:lnTo>
                <a:close/>
              </a:path>
            </a:pathLst>
          </a:custGeom>
        </p:spPr>
      </p:pic>
      <p:sp>
        <p:nvSpPr>
          <p:cNvPr id="2" name="Rectangle 1">
            <a:extLst>
              <a:ext uri="{FF2B5EF4-FFF2-40B4-BE49-F238E27FC236}">
                <a16:creationId xmlns:a16="http://schemas.microsoft.com/office/drawing/2014/main" id="{688FF6FD-C58D-4D38-9636-00419B9014F5}"/>
              </a:ext>
            </a:extLst>
          </p:cNvPr>
          <p:cNvSpPr/>
          <p:nvPr userDrawn="1"/>
        </p:nvSpPr>
        <p:spPr bwMode="auto">
          <a:xfrm>
            <a:off x="0" y="5076100"/>
            <a:ext cx="12192000" cy="1781899"/>
          </a:xfrm>
          <a:prstGeom prst="rect">
            <a:avLst/>
          </a:prstGeom>
          <a:solidFill>
            <a:schemeClr val="accent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8" name="Title 1">
            <a:extLst>
              <a:ext uri="{FF2B5EF4-FFF2-40B4-BE49-F238E27FC236}">
                <a16:creationId xmlns:a16="http://schemas.microsoft.com/office/drawing/2014/main" id="{2F7E2986-6A86-4C7C-B809-C07CD84F3360}"/>
              </a:ext>
            </a:extLst>
          </p:cNvPr>
          <p:cNvSpPr>
            <a:spLocks noGrp="1"/>
          </p:cNvSpPr>
          <p:nvPr>
            <p:ph type="title"/>
          </p:nvPr>
        </p:nvSpPr>
        <p:spPr>
          <a:xfrm>
            <a:off x="590868" y="5296551"/>
            <a:ext cx="11018520" cy="492443"/>
          </a:xfrm>
        </p:spPr>
        <p:txBody>
          <a:bodyPr vert="horz" wrap="square" lIns="0" tIns="0" rIns="0" bIns="0" rtlCol="0">
            <a:spAutoFit/>
          </a:bodyPr>
          <a:lstStyle>
            <a:lvl1pPr>
              <a:defRPr lang="en-IN" sz="32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3" name="Rectangle 2">
            <a:extLst>
              <a:ext uri="{FF2B5EF4-FFF2-40B4-BE49-F238E27FC236}">
                <a16:creationId xmlns:a16="http://schemas.microsoft.com/office/drawing/2014/main" id="{1B0B4743-434C-4AB8-995A-504E769710BE}"/>
              </a:ext>
            </a:extLst>
          </p:cNvPr>
          <p:cNvSpPr/>
          <p:nvPr userDrawn="1"/>
        </p:nvSpPr>
        <p:spPr bwMode="auto">
          <a:xfrm>
            <a:off x="-2" y="-1"/>
            <a:ext cx="12192000" cy="5076099"/>
          </a:xfrm>
          <a:prstGeom prst="rect">
            <a:avLst/>
          </a:prstGeom>
          <a:gradFill flip="none" rotWithShape="1">
            <a:gsLst>
              <a:gs pos="29000">
                <a:srgbClr val="000000">
                  <a:alpha val="20000"/>
                </a:srgbClr>
              </a:gs>
              <a:gs pos="0">
                <a:srgbClr val="000000">
                  <a:alpha val="4000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2" descr="Image result for microsoft white logo">
            <a:extLst>
              <a:ext uri="{FF2B5EF4-FFF2-40B4-BE49-F238E27FC236}">
                <a16:creationId xmlns:a16="http://schemas.microsoft.com/office/drawing/2014/main" id="{442DC157-E1F5-4306-A383-0E66A5A343F6}"/>
              </a:ext>
            </a:extLst>
          </p:cNvPr>
          <p:cNvPicPr>
            <a:picLocks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564176" y="556531"/>
            <a:ext cx="1551509" cy="37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78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36">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8082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lumMod val="75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59321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75802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895383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quare photo (Black)">
    <p:bg>
      <p:bgRef idx="1001">
        <a:schemeClr val="bg1"/>
      </p:bgRef>
    </p:bg>
    <p:spTree>
      <p:nvGrpSpPr>
        <p:cNvPr id="1" name=""/>
        <p:cNvGrpSpPr/>
        <p:nvPr/>
      </p:nvGrpSpPr>
      <p:grpSpPr>
        <a:xfrm>
          <a:off x="0" y="0"/>
          <a:ext cx="0" cy="0"/>
          <a:chOff x="0" y="0"/>
          <a:chExt cx="0" cy="0"/>
        </a:xfrm>
      </p:grpSpPr>
      <p:pic>
        <p:nvPicPr>
          <p:cNvPr id="14" name="Picture 13" descr="A picture containing stage, table, sitting, glass&#10;&#10;Description automatically generated">
            <a:extLst>
              <a:ext uri="{FF2B5EF4-FFF2-40B4-BE49-F238E27FC236}">
                <a16:creationId xmlns:a16="http://schemas.microsoft.com/office/drawing/2014/main" id="{BD318D6D-F689-4763-9A75-6F7BAD1A2ED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
          <a:stretch/>
        </p:blipFill>
        <p:spPr>
          <a:xfrm>
            <a:off x="1" y="0"/>
            <a:ext cx="12192000" cy="5076100"/>
          </a:xfrm>
          <a:custGeom>
            <a:avLst/>
            <a:gdLst>
              <a:gd name="connsiteX0" fmla="*/ 0 w 12192000"/>
              <a:gd name="connsiteY0" fmla="*/ 0 h 5076100"/>
              <a:gd name="connsiteX1" fmla="*/ 12192000 w 12192000"/>
              <a:gd name="connsiteY1" fmla="*/ 0 h 5076100"/>
              <a:gd name="connsiteX2" fmla="*/ 12192000 w 12192000"/>
              <a:gd name="connsiteY2" fmla="*/ 5076100 h 5076100"/>
              <a:gd name="connsiteX3" fmla="*/ 0 w 12192000"/>
              <a:gd name="connsiteY3" fmla="*/ 5076100 h 5076100"/>
            </a:gdLst>
            <a:ahLst/>
            <a:cxnLst>
              <a:cxn ang="0">
                <a:pos x="connsiteX0" y="connsiteY0"/>
              </a:cxn>
              <a:cxn ang="0">
                <a:pos x="connsiteX1" y="connsiteY1"/>
              </a:cxn>
              <a:cxn ang="0">
                <a:pos x="connsiteX2" y="connsiteY2"/>
              </a:cxn>
              <a:cxn ang="0">
                <a:pos x="connsiteX3" y="connsiteY3"/>
              </a:cxn>
            </a:cxnLst>
            <a:rect l="l" t="t" r="r" b="b"/>
            <a:pathLst>
              <a:path w="12192000" h="5076100">
                <a:moveTo>
                  <a:pt x="0" y="0"/>
                </a:moveTo>
                <a:lnTo>
                  <a:pt x="12192000" y="0"/>
                </a:lnTo>
                <a:lnTo>
                  <a:pt x="12192000" y="5076100"/>
                </a:lnTo>
                <a:lnTo>
                  <a:pt x="0" y="5076100"/>
                </a:lnTo>
                <a:close/>
              </a:path>
            </a:pathLst>
          </a:custGeom>
        </p:spPr>
      </p:pic>
      <p:sp>
        <p:nvSpPr>
          <p:cNvPr id="2" name="Rectangle 1">
            <a:extLst>
              <a:ext uri="{FF2B5EF4-FFF2-40B4-BE49-F238E27FC236}">
                <a16:creationId xmlns:a16="http://schemas.microsoft.com/office/drawing/2014/main" id="{688FF6FD-C58D-4D38-9636-00419B9014F5}"/>
              </a:ext>
            </a:extLst>
          </p:cNvPr>
          <p:cNvSpPr/>
          <p:nvPr userDrawn="1"/>
        </p:nvSpPr>
        <p:spPr bwMode="auto">
          <a:xfrm>
            <a:off x="0" y="5076100"/>
            <a:ext cx="12192000" cy="178189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8" name="Title 1">
            <a:extLst>
              <a:ext uri="{FF2B5EF4-FFF2-40B4-BE49-F238E27FC236}">
                <a16:creationId xmlns:a16="http://schemas.microsoft.com/office/drawing/2014/main" id="{2F7E2986-6A86-4C7C-B809-C07CD84F3360}"/>
              </a:ext>
            </a:extLst>
          </p:cNvPr>
          <p:cNvSpPr>
            <a:spLocks noGrp="1"/>
          </p:cNvSpPr>
          <p:nvPr>
            <p:ph type="title"/>
          </p:nvPr>
        </p:nvSpPr>
        <p:spPr>
          <a:xfrm>
            <a:off x="590868" y="5296551"/>
            <a:ext cx="11018520" cy="492443"/>
          </a:xfrm>
        </p:spPr>
        <p:txBody>
          <a:bodyPr vert="horz" wrap="square" lIns="0" tIns="0" rIns="0" bIns="0" rtlCol="0">
            <a:spAutoFit/>
          </a:bodyPr>
          <a:lstStyle>
            <a:lvl1pPr>
              <a:defRPr lang="en-IN" sz="32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dirty="0"/>
              <a:t>Click to edit Master title style</a:t>
            </a:r>
            <a:endParaRPr lang="en-IN" dirty="0"/>
          </a:p>
        </p:txBody>
      </p:sp>
      <p:sp>
        <p:nvSpPr>
          <p:cNvPr id="17" name="Rectangle 16">
            <a:extLst>
              <a:ext uri="{FF2B5EF4-FFF2-40B4-BE49-F238E27FC236}">
                <a16:creationId xmlns:a16="http://schemas.microsoft.com/office/drawing/2014/main" id="{1D401BE6-7F60-44A1-8A91-D81D804C2FF1}"/>
              </a:ext>
            </a:extLst>
          </p:cNvPr>
          <p:cNvSpPr/>
          <p:nvPr userDrawn="1"/>
        </p:nvSpPr>
        <p:spPr bwMode="auto">
          <a:xfrm>
            <a:off x="-2" y="-1"/>
            <a:ext cx="12192000" cy="5076099"/>
          </a:xfrm>
          <a:prstGeom prst="rect">
            <a:avLst/>
          </a:prstGeom>
          <a:gradFill flip="none" rotWithShape="1">
            <a:gsLst>
              <a:gs pos="29000">
                <a:srgbClr val="000000">
                  <a:alpha val="20000"/>
                </a:srgbClr>
              </a:gs>
              <a:gs pos="0">
                <a:srgbClr val="000000">
                  <a:alpha val="4000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2" descr="Image result for microsoft white logo">
            <a:extLst>
              <a:ext uri="{FF2B5EF4-FFF2-40B4-BE49-F238E27FC236}">
                <a16:creationId xmlns:a16="http://schemas.microsoft.com/office/drawing/2014/main" id="{442DC157-E1F5-4306-A383-0E66A5A343F6}"/>
              </a:ext>
            </a:extLst>
          </p:cNvPr>
          <p:cNvPicPr>
            <a:picLocks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564176" y="556531"/>
            <a:ext cx="1551509" cy="37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369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36">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quare photo (Black)">
    <p:bg>
      <p:bgRef idx="1001">
        <a:schemeClr val="bg1"/>
      </p:bgRef>
    </p:bg>
    <p:spTree>
      <p:nvGrpSpPr>
        <p:cNvPr id="1" name=""/>
        <p:cNvGrpSpPr/>
        <p:nvPr/>
      </p:nvGrpSpPr>
      <p:grpSpPr>
        <a:xfrm>
          <a:off x="0" y="0"/>
          <a:ext cx="0" cy="0"/>
          <a:chOff x="0" y="0"/>
          <a:chExt cx="0" cy="0"/>
        </a:xfrm>
      </p:grpSpPr>
      <p:pic>
        <p:nvPicPr>
          <p:cNvPr id="9" name="Picture 8" descr="A picture containing person, computer, person, using&#10;&#10;Description automatically generated">
            <a:extLst>
              <a:ext uri="{FF2B5EF4-FFF2-40B4-BE49-F238E27FC236}">
                <a16:creationId xmlns:a16="http://schemas.microsoft.com/office/drawing/2014/main" id="{2EED39A3-E9F4-491E-8F6F-AE3FF30D094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0" cy="4618900"/>
          </a:xfrm>
          <a:custGeom>
            <a:avLst/>
            <a:gdLst>
              <a:gd name="connsiteX0" fmla="*/ 0 w 12192000"/>
              <a:gd name="connsiteY0" fmla="*/ 0 h 5076100"/>
              <a:gd name="connsiteX1" fmla="*/ 12192000 w 12192000"/>
              <a:gd name="connsiteY1" fmla="*/ 0 h 5076100"/>
              <a:gd name="connsiteX2" fmla="*/ 12192000 w 12192000"/>
              <a:gd name="connsiteY2" fmla="*/ 5076100 h 5076100"/>
              <a:gd name="connsiteX3" fmla="*/ 0 w 12192000"/>
              <a:gd name="connsiteY3" fmla="*/ 5076100 h 5076100"/>
            </a:gdLst>
            <a:ahLst/>
            <a:cxnLst>
              <a:cxn ang="0">
                <a:pos x="connsiteX0" y="connsiteY0"/>
              </a:cxn>
              <a:cxn ang="0">
                <a:pos x="connsiteX1" y="connsiteY1"/>
              </a:cxn>
              <a:cxn ang="0">
                <a:pos x="connsiteX2" y="connsiteY2"/>
              </a:cxn>
              <a:cxn ang="0">
                <a:pos x="connsiteX3" y="connsiteY3"/>
              </a:cxn>
            </a:cxnLst>
            <a:rect l="l" t="t" r="r" b="b"/>
            <a:pathLst>
              <a:path w="12192000" h="5076100">
                <a:moveTo>
                  <a:pt x="0" y="0"/>
                </a:moveTo>
                <a:lnTo>
                  <a:pt x="12192000" y="0"/>
                </a:lnTo>
                <a:lnTo>
                  <a:pt x="12192000" y="5076100"/>
                </a:lnTo>
                <a:lnTo>
                  <a:pt x="0" y="5076100"/>
                </a:lnTo>
                <a:close/>
              </a:path>
            </a:pathLst>
          </a:custGeom>
        </p:spPr>
      </p:pic>
      <p:sp>
        <p:nvSpPr>
          <p:cNvPr id="5" name="Rectangle 4">
            <a:extLst>
              <a:ext uri="{FF2B5EF4-FFF2-40B4-BE49-F238E27FC236}">
                <a16:creationId xmlns:a16="http://schemas.microsoft.com/office/drawing/2014/main" id="{E11A7544-0280-4494-9C25-5CD6E2559126}"/>
              </a:ext>
            </a:extLst>
          </p:cNvPr>
          <p:cNvSpPr/>
          <p:nvPr userDrawn="1"/>
        </p:nvSpPr>
        <p:spPr bwMode="auto">
          <a:xfrm>
            <a:off x="-2" y="-1"/>
            <a:ext cx="12192000" cy="4618900"/>
          </a:xfrm>
          <a:prstGeom prst="rect">
            <a:avLst/>
          </a:prstGeom>
          <a:gradFill flip="none" rotWithShape="1">
            <a:gsLst>
              <a:gs pos="29000">
                <a:srgbClr val="000000">
                  <a:alpha val="20000"/>
                </a:srgbClr>
              </a:gs>
              <a:gs pos="0">
                <a:srgbClr val="000000">
                  <a:alpha val="4000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688FF6FD-C58D-4D38-9636-00419B9014F5}"/>
              </a:ext>
            </a:extLst>
          </p:cNvPr>
          <p:cNvSpPr/>
          <p:nvPr userDrawn="1"/>
        </p:nvSpPr>
        <p:spPr bwMode="auto">
          <a:xfrm>
            <a:off x="0" y="4618900"/>
            <a:ext cx="12192000" cy="223910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8" name="Title 1">
            <a:extLst>
              <a:ext uri="{FF2B5EF4-FFF2-40B4-BE49-F238E27FC236}">
                <a16:creationId xmlns:a16="http://schemas.microsoft.com/office/drawing/2014/main" id="{2F7E2986-6A86-4C7C-B809-C07CD84F3360}"/>
              </a:ext>
            </a:extLst>
          </p:cNvPr>
          <p:cNvSpPr>
            <a:spLocks noGrp="1"/>
          </p:cNvSpPr>
          <p:nvPr>
            <p:ph type="title"/>
          </p:nvPr>
        </p:nvSpPr>
        <p:spPr>
          <a:xfrm>
            <a:off x="590868" y="4839351"/>
            <a:ext cx="11018520" cy="492443"/>
          </a:xfrm>
        </p:spPr>
        <p:txBody>
          <a:bodyPr vert="horz" wrap="square" lIns="0" tIns="0" rIns="0" bIns="0" rtlCol="0">
            <a:spAutoFit/>
          </a:bodyPr>
          <a:lstStyle>
            <a:lvl1pPr>
              <a:defRPr lang="en-IN" sz="32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dirty="0"/>
              <a:t>Click to edit Master title style</a:t>
            </a:r>
            <a:endParaRPr lang="en-IN" dirty="0"/>
          </a:p>
        </p:txBody>
      </p:sp>
      <p:pic>
        <p:nvPicPr>
          <p:cNvPr id="15" name="Picture 2" descr="Image result for microsoft white logo">
            <a:extLst>
              <a:ext uri="{FF2B5EF4-FFF2-40B4-BE49-F238E27FC236}">
                <a16:creationId xmlns:a16="http://schemas.microsoft.com/office/drawing/2014/main" id="{442DC157-E1F5-4306-A383-0E66A5A343F6}"/>
              </a:ext>
            </a:extLst>
          </p:cNvPr>
          <p:cNvPicPr>
            <a:picLocks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564176" y="556531"/>
            <a:ext cx="1551509" cy="37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172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36">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167887" cy="553998"/>
          </a:xfrm>
        </p:spPr>
        <p:txBody>
          <a:bodyPr anchor="ctr" anchorCtr="0">
            <a:spAutoFit/>
          </a:bodyPr>
          <a:lstStyle>
            <a:lvl1pPr>
              <a:defRPr>
                <a:solidFill>
                  <a:srgbClr val="50E6FF"/>
                </a:solidFill>
              </a:defRPr>
            </a:lvl1pPr>
          </a:lstStyle>
          <a:p>
            <a:r>
              <a:rPr lang="en-US" dirty="0"/>
              <a:t>Add Section Title</a:t>
            </a:r>
          </a:p>
        </p:txBody>
      </p:sp>
      <p:sp>
        <p:nvSpPr>
          <p:cNvPr id="19" name="Freeform: Shape 18">
            <a:extLst>
              <a:ext uri="{FF2B5EF4-FFF2-40B4-BE49-F238E27FC236}">
                <a16:creationId xmlns:a16="http://schemas.microsoft.com/office/drawing/2014/main" id="{803407A8-82DD-4AE1-B5FB-B4EF2F9C9FE4}"/>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63" name="Picture 62" descr="A person sitting on a bed&#10;&#10;Description automatically generated">
            <a:extLst>
              <a:ext uri="{FF2B5EF4-FFF2-40B4-BE49-F238E27FC236}">
                <a16:creationId xmlns:a16="http://schemas.microsoft.com/office/drawing/2014/main" id="{D58E4A70-2915-407A-A288-208A93BF2FA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24831" y="2315074"/>
            <a:ext cx="2192365" cy="2226046"/>
          </a:xfrm>
          <a:custGeom>
            <a:avLst/>
            <a:gdLst>
              <a:gd name="connsiteX0" fmla="*/ 0 w 2192365"/>
              <a:gd name="connsiteY0" fmla="*/ 0 h 2226046"/>
              <a:gd name="connsiteX1" fmla="*/ 2192365 w 2192365"/>
              <a:gd name="connsiteY1" fmla="*/ 0 h 2226046"/>
              <a:gd name="connsiteX2" fmla="*/ 2192365 w 2192365"/>
              <a:gd name="connsiteY2" fmla="*/ 2226046 h 2226046"/>
              <a:gd name="connsiteX3" fmla="*/ 0 w 2192365"/>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2192365" h="2226046">
                <a:moveTo>
                  <a:pt x="0" y="0"/>
                </a:moveTo>
                <a:lnTo>
                  <a:pt x="2192365" y="0"/>
                </a:lnTo>
                <a:lnTo>
                  <a:pt x="2192365" y="2226046"/>
                </a:lnTo>
                <a:lnTo>
                  <a:pt x="0" y="2226046"/>
                </a:lnTo>
                <a:close/>
              </a:path>
            </a:pathLst>
          </a:custGeom>
        </p:spPr>
      </p:pic>
      <p:pic>
        <p:nvPicPr>
          <p:cNvPr id="55" name="Picture 54">
            <a:extLst>
              <a:ext uri="{FF2B5EF4-FFF2-40B4-BE49-F238E27FC236}">
                <a16:creationId xmlns:a16="http://schemas.microsoft.com/office/drawing/2014/main" id="{126A3741-2404-4D0C-AC41-B95C012A839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24830" y="90831"/>
            <a:ext cx="4434487" cy="2180937"/>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p:spPr>
      </p:pic>
      <p:pic>
        <p:nvPicPr>
          <p:cNvPr id="59" name="Picture 58">
            <a:extLst>
              <a:ext uri="{FF2B5EF4-FFF2-40B4-BE49-F238E27FC236}">
                <a16:creationId xmlns:a16="http://schemas.microsoft.com/office/drawing/2014/main" id="{2AFFB3F3-DBD4-4D7E-AE8D-ECA32FD4358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666952" y="2315074"/>
            <a:ext cx="4434486" cy="2226046"/>
          </a:xfrm>
          <a:custGeom>
            <a:avLst/>
            <a:gdLst>
              <a:gd name="connsiteX0" fmla="*/ 0 w 4434486"/>
              <a:gd name="connsiteY0" fmla="*/ 0 h 2226046"/>
              <a:gd name="connsiteX1" fmla="*/ 4434486 w 4434486"/>
              <a:gd name="connsiteY1" fmla="*/ 0 h 2226046"/>
              <a:gd name="connsiteX2" fmla="*/ 4434486 w 4434486"/>
              <a:gd name="connsiteY2" fmla="*/ 2226046 h 2226046"/>
              <a:gd name="connsiteX3" fmla="*/ 0 w 4434486"/>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4434486" h="2226046">
                <a:moveTo>
                  <a:pt x="0" y="0"/>
                </a:moveTo>
                <a:lnTo>
                  <a:pt x="4434486" y="0"/>
                </a:lnTo>
                <a:lnTo>
                  <a:pt x="4434486" y="2226046"/>
                </a:lnTo>
                <a:lnTo>
                  <a:pt x="0" y="2226046"/>
                </a:lnTo>
                <a:close/>
              </a:path>
            </a:pathLst>
          </a:custGeom>
        </p:spPr>
      </p:pic>
      <p:pic>
        <p:nvPicPr>
          <p:cNvPr id="60" name="Picture 59">
            <a:extLst>
              <a:ext uri="{FF2B5EF4-FFF2-40B4-BE49-F238E27FC236}">
                <a16:creationId xmlns:a16="http://schemas.microsoft.com/office/drawing/2014/main" id="{5C108C0A-09C4-4B0A-A5B4-A28675540E8B}"/>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424829" y="4586231"/>
            <a:ext cx="4434486" cy="2181210"/>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p:spPr>
      </p:pic>
      <p:pic>
        <p:nvPicPr>
          <p:cNvPr id="57" name="Picture 56">
            <a:extLst>
              <a:ext uri="{FF2B5EF4-FFF2-40B4-BE49-F238E27FC236}">
                <a16:creationId xmlns:a16="http://schemas.microsoft.com/office/drawing/2014/main" id="{A4C15698-8D5F-4F19-ADEB-89D479DADFD1}"/>
              </a:ext>
              <a:ext uri="{C183D7F6-B498-43B3-948B-1728B52AA6E4}">
                <adec:decorative xmlns:adec="http://schemas.microsoft.com/office/drawing/2017/decorative" val="1"/>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9909075" y="90830"/>
            <a:ext cx="2192365" cy="2180937"/>
          </a:xfrm>
          <a:custGeom>
            <a:avLst/>
            <a:gdLst>
              <a:gd name="connsiteX0" fmla="*/ 0 w 2192365"/>
              <a:gd name="connsiteY0" fmla="*/ 0 h 2180937"/>
              <a:gd name="connsiteX1" fmla="*/ 2192365 w 2192365"/>
              <a:gd name="connsiteY1" fmla="*/ 0 h 2180937"/>
              <a:gd name="connsiteX2" fmla="*/ 2192365 w 2192365"/>
              <a:gd name="connsiteY2" fmla="*/ 2180937 h 2180937"/>
              <a:gd name="connsiteX3" fmla="*/ 0 w 2192365"/>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2192365" h="2180937">
                <a:moveTo>
                  <a:pt x="0" y="0"/>
                </a:moveTo>
                <a:lnTo>
                  <a:pt x="2192365" y="0"/>
                </a:lnTo>
                <a:lnTo>
                  <a:pt x="2192365" y="2180937"/>
                </a:lnTo>
                <a:lnTo>
                  <a:pt x="0" y="2180937"/>
                </a:lnTo>
                <a:close/>
              </a:path>
            </a:pathLst>
          </a:custGeom>
        </p:spPr>
      </p:pic>
      <p:pic>
        <p:nvPicPr>
          <p:cNvPr id="62" name="Picture 61">
            <a:extLst>
              <a:ext uri="{FF2B5EF4-FFF2-40B4-BE49-F238E27FC236}">
                <a16:creationId xmlns:a16="http://schemas.microsoft.com/office/drawing/2014/main" id="{171A705B-DDA4-482C-8FCA-BDD924BE0FFB}"/>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t="-1"/>
          <a:stretch/>
        </p:blipFill>
        <p:spPr>
          <a:xfrm>
            <a:off x="9909074" y="4586233"/>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spTree>
    <p:extLst>
      <p:ext uri="{BB962C8B-B14F-4D97-AF65-F5344CB8AC3E}">
        <p14:creationId xmlns:p14="http://schemas.microsoft.com/office/powerpoint/2010/main" val="3595367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a:defRPr sz="72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8532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058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Center)">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bg1"/>
                </a:solidFill>
              </a:defRPr>
            </a:lvl1pPr>
          </a:lstStyle>
          <a:p>
            <a:r>
              <a:rPr lang="en-US" dirty="0"/>
              <a:t>Click to edit Master title style</a:t>
            </a:r>
          </a:p>
        </p:txBody>
      </p:sp>
      <p:sp>
        <p:nvSpPr>
          <p:cNvPr id="8" name="Footer Placeholder 1">
            <a:extLst>
              <a:ext uri="{FF2B5EF4-FFF2-40B4-BE49-F238E27FC236}">
                <a16:creationId xmlns:a16="http://schemas.microsoft.com/office/drawing/2014/main" id="{E6159C5B-69CB-48B6-B0EE-7EF7E4015FCA}"/>
              </a:ext>
            </a:extLst>
          </p:cNvPr>
          <p:cNvSpPr txBox="1">
            <a:spLocks/>
          </p:cNvSpPr>
          <p:nvPr userDrawn="1"/>
        </p:nvSpPr>
        <p:spPr>
          <a:xfrm>
            <a:off x="294703" y="6607631"/>
            <a:ext cx="4242463"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mn-lt"/>
                <a:ea typeface="+mn-ea"/>
                <a:cs typeface="+mn-cs"/>
              </a:rPr>
              <a:t>© 2020 Microsoft Corporation All rights reserved.  </a:t>
            </a:r>
          </a:p>
        </p:txBody>
      </p:sp>
      <p:sp>
        <p:nvSpPr>
          <p:cNvPr id="9" name="Slide Number Placeholder 3">
            <a:extLst>
              <a:ext uri="{FF2B5EF4-FFF2-40B4-BE49-F238E27FC236}">
                <a16:creationId xmlns:a16="http://schemas.microsoft.com/office/drawing/2014/main" id="{8C3C37BD-8060-435F-A1AE-EB31E56845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4237656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quare photo">
    <p:bg>
      <p:bgRef idx="1001">
        <a:schemeClr val="bg1"/>
      </p:bgRef>
    </p:bg>
    <p:spTree>
      <p:nvGrpSpPr>
        <p:cNvPr id="1" name=""/>
        <p:cNvGrpSpPr/>
        <p:nvPr/>
      </p:nvGrpSpPr>
      <p:grpSpPr>
        <a:xfrm>
          <a:off x="0" y="0"/>
          <a:ext cx="0" cy="0"/>
          <a:chOff x="0" y="0"/>
          <a:chExt cx="0" cy="0"/>
        </a:xfrm>
      </p:grpSpPr>
      <p:pic>
        <p:nvPicPr>
          <p:cNvPr id="14" name="Picture 13" descr="A picture containing stage, table, sitting, glass&#10;&#10;Description automatically generated">
            <a:extLst>
              <a:ext uri="{FF2B5EF4-FFF2-40B4-BE49-F238E27FC236}">
                <a16:creationId xmlns:a16="http://schemas.microsoft.com/office/drawing/2014/main" id="{BD318D6D-F689-4763-9A75-6F7BAD1A2ED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t="20372" r="-1" b="5613"/>
          <a:stretch/>
        </p:blipFill>
        <p:spPr>
          <a:xfrm>
            <a:off x="1" y="0"/>
            <a:ext cx="12192000" cy="5076100"/>
          </a:xfrm>
          <a:custGeom>
            <a:avLst/>
            <a:gdLst>
              <a:gd name="connsiteX0" fmla="*/ 0 w 12192000"/>
              <a:gd name="connsiteY0" fmla="*/ 0 h 5076100"/>
              <a:gd name="connsiteX1" fmla="*/ 12192000 w 12192000"/>
              <a:gd name="connsiteY1" fmla="*/ 0 h 5076100"/>
              <a:gd name="connsiteX2" fmla="*/ 12192000 w 12192000"/>
              <a:gd name="connsiteY2" fmla="*/ 5076100 h 5076100"/>
              <a:gd name="connsiteX3" fmla="*/ 0 w 12192000"/>
              <a:gd name="connsiteY3" fmla="*/ 5076100 h 5076100"/>
            </a:gdLst>
            <a:ahLst/>
            <a:cxnLst>
              <a:cxn ang="0">
                <a:pos x="connsiteX0" y="connsiteY0"/>
              </a:cxn>
              <a:cxn ang="0">
                <a:pos x="connsiteX1" y="connsiteY1"/>
              </a:cxn>
              <a:cxn ang="0">
                <a:pos x="connsiteX2" y="connsiteY2"/>
              </a:cxn>
              <a:cxn ang="0">
                <a:pos x="connsiteX3" y="connsiteY3"/>
              </a:cxn>
            </a:cxnLst>
            <a:rect l="l" t="t" r="r" b="b"/>
            <a:pathLst>
              <a:path w="12192000" h="5076100">
                <a:moveTo>
                  <a:pt x="0" y="0"/>
                </a:moveTo>
                <a:lnTo>
                  <a:pt x="12192000" y="0"/>
                </a:lnTo>
                <a:lnTo>
                  <a:pt x="12192000" y="5076100"/>
                </a:lnTo>
                <a:lnTo>
                  <a:pt x="0" y="5076100"/>
                </a:lnTo>
                <a:close/>
              </a:path>
            </a:pathLst>
          </a:custGeom>
        </p:spPr>
      </p:pic>
      <p:sp>
        <p:nvSpPr>
          <p:cNvPr id="2" name="Rectangle 1">
            <a:extLst>
              <a:ext uri="{FF2B5EF4-FFF2-40B4-BE49-F238E27FC236}">
                <a16:creationId xmlns:a16="http://schemas.microsoft.com/office/drawing/2014/main" id="{688FF6FD-C58D-4D38-9636-00419B9014F5}"/>
              </a:ext>
            </a:extLst>
          </p:cNvPr>
          <p:cNvSpPr/>
          <p:nvPr userDrawn="1"/>
        </p:nvSpPr>
        <p:spPr bwMode="auto">
          <a:xfrm>
            <a:off x="0" y="5076100"/>
            <a:ext cx="12192000" cy="1781899"/>
          </a:xfrm>
          <a:prstGeom prst="rect">
            <a:avLst/>
          </a:prstGeom>
          <a:solidFill>
            <a:schemeClr val="accent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8" name="Title 1">
            <a:extLst>
              <a:ext uri="{FF2B5EF4-FFF2-40B4-BE49-F238E27FC236}">
                <a16:creationId xmlns:a16="http://schemas.microsoft.com/office/drawing/2014/main" id="{2F7E2986-6A86-4C7C-B809-C07CD84F3360}"/>
              </a:ext>
            </a:extLst>
          </p:cNvPr>
          <p:cNvSpPr>
            <a:spLocks noGrp="1"/>
          </p:cNvSpPr>
          <p:nvPr>
            <p:ph type="title"/>
          </p:nvPr>
        </p:nvSpPr>
        <p:spPr>
          <a:xfrm>
            <a:off x="590868" y="5296551"/>
            <a:ext cx="11018520" cy="492443"/>
          </a:xfrm>
        </p:spPr>
        <p:txBody>
          <a:bodyPr vert="horz" wrap="square" lIns="0" tIns="0" rIns="0" bIns="0" rtlCol="0">
            <a:spAutoFit/>
          </a:bodyPr>
          <a:lstStyle>
            <a:lvl1pPr>
              <a:defRPr lang="en-IN" sz="32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4" name="Rectangle 3">
            <a:extLst>
              <a:ext uri="{FF2B5EF4-FFF2-40B4-BE49-F238E27FC236}">
                <a16:creationId xmlns:a16="http://schemas.microsoft.com/office/drawing/2014/main" id="{03569FC1-687A-4D19-8375-926A28E4E9F1}"/>
              </a:ext>
            </a:extLst>
          </p:cNvPr>
          <p:cNvSpPr/>
          <p:nvPr userDrawn="1"/>
        </p:nvSpPr>
        <p:spPr bwMode="auto">
          <a:xfrm>
            <a:off x="-2" y="-1"/>
            <a:ext cx="12192000" cy="5076099"/>
          </a:xfrm>
          <a:prstGeom prst="rect">
            <a:avLst/>
          </a:prstGeom>
          <a:gradFill flip="none" rotWithShape="1">
            <a:gsLst>
              <a:gs pos="29000">
                <a:srgbClr val="000000">
                  <a:alpha val="20000"/>
                </a:srgbClr>
              </a:gs>
              <a:gs pos="0">
                <a:srgbClr val="000000">
                  <a:alpha val="4000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2" descr="Image result for microsoft white logo">
            <a:extLst>
              <a:ext uri="{FF2B5EF4-FFF2-40B4-BE49-F238E27FC236}">
                <a16:creationId xmlns:a16="http://schemas.microsoft.com/office/drawing/2014/main" id="{442DC157-E1F5-4306-A383-0E66A5A343F6}"/>
              </a:ext>
            </a:extLst>
          </p:cNvPr>
          <p:cNvPicPr>
            <a:picLocks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564176" y="556531"/>
            <a:ext cx="1551509" cy="37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813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36">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bg1"/>
                </a:solidFill>
              </a:defRPr>
            </a:lvl1pPr>
          </a:lstStyle>
          <a:p>
            <a:r>
              <a:rPr lang="en-US" dirty="0"/>
              <a:t>Click to edit Master title style</a:t>
            </a:r>
          </a:p>
        </p:txBody>
      </p:sp>
      <p:sp>
        <p:nvSpPr>
          <p:cNvPr id="4" name="Footer Placeholder 1">
            <a:extLst>
              <a:ext uri="{FF2B5EF4-FFF2-40B4-BE49-F238E27FC236}">
                <a16:creationId xmlns:a16="http://schemas.microsoft.com/office/drawing/2014/main" id="{BC9E1229-8A3F-4595-B2D6-E638BEF90E82}"/>
              </a:ext>
            </a:extLst>
          </p:cNvPr>
          <p:cNvSpPr txBox="1">
            <a:spLocks/>
          </p:cNvSpPr>
          <p:nvPr userDrawn="1"/>
        </p:nvSpPr>
        <p:spPr>
          <a:xfrm>
            <a:off x="294703" y="6607631"/>
            <a:ext cx="4242463"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mn-lt"/>
                <a:ea typeface="+mn-ea"/>
                <a:cs typeface="+mn-cs"/>
              </a:rPr>
              <a:t>© 2020 Microsoft Corporation All rights reserved.  </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5341961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No Footer)">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06888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9EB0B08A-3B51-432E-A0C6-6A1AF4FA80A3}"/>
              </a:ext>
            </a:extLst>
          </p:cNvPr>
          <p:cNvSpPr>
            <a:spLocks noGrp="1"/>
          </p:cNvSpPr>
          <p:nvPr>
            <p:ph type="body" sz="quarter" idx="12"/>
          </p:nvPr>
        </p:nvSpPr>
        <p:spPr>
          <a:xfrm>
            <a:off x="598135" y="1841313"/>
            <a:ext cx="11018519" cy="338554"/>
          </a:xfrm>
        </p:spPr>
        <p:txBody>
          <a:bodyPr/>
          <a:lstStyle>
            <a:lvl1pPr>
              <a:buNone/>
              <a:defRPr sz="2200">
                <a:solidFill>
                  <a:schemeClr val="bg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dirty="0"/>
              <a:t>Click to edit Master text styles</a:t>
            </a: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lgn="ctr">
              <a:defRPr sz="3600">
                <a:solidFill>
                  <a:schemeClr val="bg1"/>
                </a:solidFill>
              </a:defRPr>
            </a:lvl1pPr>
          </a:lstStyle>
          <a:p>
            <a:r>
              <a:rPr lang="en-US" dirty="0"/>
              <a:t>Click to edit Master title style</a:t>
            </a:r>
          </a:p>
        </p:txBody>
      </p:sp>
      <p:pic>
        <p:nvPicPr>
          <p:cNvPr id="10" name="Picture 9" descr="A picture containing circuit, stage, computer&#10;&#10;Description automatically generated">
            <a:extLst>
              <a:ext uri="{FF2B5EF4-FFF2-40B4-BE49-F238E27FC236}">
                <a16:creationId xmlns:a16="http://schemas.microsoft.com/office/drawing/2014/main" id="{8F7DFC0A-E28D-4582-8858-499AAA54AAC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56525"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pic>
        <p:nvPicPr>
          <p:cNvPr id="12" name="Picture 11" descr="A person using a computer&#10;&#10;Description automatically generated">
            <a:extLst>
              <a:ext uri="{FF2B5EF4-FFF2-40B4-BE49-F238E27FC236}">
                <a16:creationId xmlns:a16="http://schemas.microsoft.com/office/drawing/2014/main" id="{51828D70-5256-4C7C-83CD-61D2817645E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
          <a:stretch/>
        </p:blipFill>
        <p:spPr>
          <a:xfrm>
            <a:off x="8901175"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pic>
        <p:nvPicPr>
          <p:cNvPr id="14" name="Picture 13" descr="A person sitting on a bed&#10;&#10;Description automatically generated">
            <a:extLst>
              <a:ext uri="{FF2B5EF4-FFF2-40B4-BE49-F238E27FC236}">
                <a16:creationId xmlns:a16="http://schemas.microsoft.com/office/drawing/2014/main" id="{1F84BFC7-353C-414A-8AC9-EEAD1B681804}"/>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t="-2"/>
          <a:stretch/>
        </p:blipFill>
        <p:spPr>
          <a:xfrm>
            <a:off x="584200"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pic>
        <p:nvPicPr>
          <p:cNvPr id="16" name="Picture 15" descr="A group of people looking at a computer&#10;&#10;Description automatically generated">
            <a:extLst>
              <a:ext uri="{FF2B5EF4-FFF2-40B4-BE49-F238E27FC236}">
                <a16:creationId xmlns:a16="http://schemas.microsoft.com/office/drawing/2014/main" id="{D87C71F3-3DD8-4807-BB61-787941A44A9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l="-3" t="-1"/>
          <a:stretch/>
        </p:blipFill>
        <p:spPr>
          <a:xfrm>
            <a:off x="6128850"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sp>
        <p:nvSpPr>
          <p:cNvPr id="13" name="Footer Placeholder 1">
            <a:extLst>
              <a:ext uri="{FF2B5EF4-FFF2-40B4-BE49-F238E27FC236}">
                <a16:creationId xmlns:a16="http://schemas.microsoft.com/office/drawing/2014/main" id="{5622777A-C669-4C15-9A32-73CEE5A82956}"/>
              </a:ext>
            </a:extLst>
          </p:cNvPr>
          <p:cNvSpPr txBox="1">
            <a:spLocks/>
          </p:cNvSpPr>
          <p:nvPr userDrawn="1"/>
        </p:nvSpPr>
        <p:spPr>
          <a:xfrm>
            <a:off x="294703" y="6607631"/>
            <a:ext cx="4242463"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mn-lt"/>
                <a:ea typeface="+mn-ea"/>
                <a:cs typeface="+mn-cs"/>
              </a:rPr>
              <a:t>© 2020 Microsoft Corporation All rights reserved.  </a:t>
            </a:r>
          </a:p>
        </p:txBody>
      </p:sp>
      <p:sp>
        <p:nvSpPr>
          <p:cNvPr id="15" name="Slide Number Placeholder 3">
            <a:extLst>
              <a:ext uri="{FF2B5EF4-FFF2-40B4-BE49-F238E27FC236}">
                <a16:creationId xmlns:a16="http://schemas.microsoft.com/office/drawing/2014/main" id="{97858873-1F3B-4748-9A44-E027E2E3B9B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4389497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bg1"/>
                </a:solidFill>
              </a:defRPr>
            </a:lvl1pPr>
          </a:lstStyle>
          <a:p>
            <a:r>
              <a:rPr lang="en-US" dirty="0"/>
              <a:t>Click to edit Master title style</a:t>
            </a:r>
          </a:p>
        </p:txBody>
      </p:sp>
      <p:sp>
        <p:nvSpPr>
          <p:cNvPr id="62" name="Oval 61">
            <a:extLst>
              <a:ext uri="{FF2B5EF4-FFF2-40B4-BE49-F238E27FC236}">
                <a16:creationId xmlns:a16="http://schemas.microsoft.com/office/drawing/2014/main" id="{BE38AB98-ACB0-4A32-B20E-DDE714F4E3DE}"/>
              </a:ext>
            </a:extLst>
          </p:cNvPr>
          <p:cNvSpPr/>
          <p:nvPr/>
        </p:nvSpPr>
        <p:spPr bwMode="auto">
          <a:xfrm>
            <a:off x="9505296" y="1555981"/>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7" name="Oval 66">
            <a:extLst>
              <a:ext uri="{FF2B5EF4-FFF2-40B4-BE49-F238E27FC236}">
                <a16:creationId xmlns:a16="http://schemas.microsoft.com/office/drawing/2014/main" id="{9C13C9C4-D7D2-46D8-A1DE-65B4FAA98969}"/>
              </a:ext>
            </a:extLst>
          </p:cNvPr>
          <p:cNvSpPr/>
          <p:nvPr/>
        </p:nvSpPr>
        <p:spPr bwMode="auto">
          <a:xfrm>
            <a:off x="1855619" y="1555981"/>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8" name="Oval 77">
            <a:extLst>
              <a:ext uri="{FF2B5EF4-FFF2-40B4-BE49-F238E27FC236}">
                <a16:creationId xmlns:a16="http://schemas.microsoft.com/office/drawing/2014/main" id="{D817748A-A9EC-451A-A1E8-FBF046F17ADD}"/>
              </a:ext>
            </a:extLst>
          </p:cNvPr>
          <p:cNvSpPr/>
          <p:nvPr/>
        </p:nvSpPr>
        <p:spPr bwMode="auto">
          <a:xfrm>
            <a:off x="5680457" y="1555981"/>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08" name="Text Placeholder 107">
            <a:extLst>
              <a:ext uri="{FF2B5EF4-FFF2-40B4-BE49-F238E27FC236}">
                <a16:creationId xmlns:a16="http://schemas.microsoft.com/office/drawing/2014/main" id="{E2D8D62E-4581-434F-ABCC-404FA6AB06C5}"/>
              </a:ext>
            </a:extLst>
          </p:cNvPr>
          <p:cNvSpPr>
            <a:spLocks noGrp="1"/>
          </p:cNvSpPr>
          <p:nvPr>
            <p:ph type="body" sz="quarter" idx="12" hasCustomPrompt="1"/>
          </p:nvPr>
        </p:nvSpPr>
        <p:spPr>
          <a:xfrm>
            <a:off x="670962" y="2625522"/>
            <a:ext cx="3200400" cy="307777"/>
          </a:xfrm>
        </p:spPr>
        <p:txBody>
          <a:bodyPr wrap="square" lIns="0" tIns="0" rIns="0" bIns="0">
            <a:spAutoFit/>
          </a:bodyPr>
          <a:lstStyle>
            <a:lvl1pPr algn="ctr">
              <a:buNone/>
              <a:defRPr kumimoji="0" lang="en-US" sz="2000" b="0" i="0" u="none" strike="noStrike" cap="none" normalizeH="0" smtClean="0">
                <a:ln>
                  <a:noFill/>
                </a:ln>
                <a:solidFill>
                  <a:srgbClr val="50E6FF"/>
                </a:solidFill>
                <a:effectLst/>
                <a:uLnTx/>
                <a:uFillTx/>
                <a:latin typeface="Segoe UI Semibold"/>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dirty="0"/>
              <a:t>Insert Text</a:t>
            </a:r>
          </a:p>
        </p:txBody>
      </p:sp>
      <p:sp>
        <p:nvSpPr>
          <p:cNvPr id="109" name="Text Placeholder 107">
            <a:extLst>
              <a:ext uri="{FF2B5EF4-FFF2-40B4-BE49-F238E27FC236}">
                <a16:creationId xmlns:a16="http://schemas.microsoft.com/office/drawing/2014/main" id="{34543432-937F-4263-81E1-EA52BC7D8CBB}"/>
              </a:ext>
            </a:extLst>
          </p:cNvPr>
          <p:cNvSpPr>
            <a:spLocks noGrp="1"/>
          </p:cNvSpPr>
          <p:nvPr>
            <p:ph type="body" sz="quarter" idx="13" hasCustomPrompt="1"/>
          </p:nvPr>
        </p:nvSpPr>
        <p:spPr>
          <a:xfrm>
            <a:off x="4495801" y="2625522"/>
            <a:ext cx="3200400" cy="307777"/>
          </a:xfrm>
        </p:spPr>
        <p:txBody>
          <a:bodyPr wrap="square" lIns="0" tIns="0" rIns="0" bIns="0">
            <a:spAutoFit/>
          </a:bodyPr>
          <a:lstStyle>
            <a:lvl1pPr algn="ctr">
              <a:buNone/>
              <a:defRPr kumimoji="0" lang="en-US" sz="2000" b="0" i="0" u="none" strike="noStrike" cap="none" normalizeH="0" smtClean="0">
                <a:ln>
                  <a:noFill/>
                </a:ln>
                <a:solidFill>
                  <a:srgbClr val="50E6FF"/>
                </a:solidFill>
                <a:effectLst/>
                <a:uLnTx/>
                <a:uFillTx/>
                <a:latin typeface="Segoe UI Semibold"/>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dirty="0"/>
              <a:t>Insert Text</a:t>
            </a:r>
          </a:p>
        </p:txBody>
      </p:sp>
      <p:sp>
        <p:nvSpPr>
          <p:cNvPr id="111" name="Text Placeholder 107">
            <a:extLst>
              <a:ext uri="{FF2B5EF4-FFF2-40B4-BE49-F238E27FC236}">
                <a16:creationId xmlns:a16="http://schemas.microsoft.com/office/drawing/2014/main" id="{2ECCF19E-8B80-4567-8DC7-9ACD243CB696}"/>
              </a:ext>
            </a:extLst>
          </p:cNvPr>
          <p:cNvSpPr>
            <a:spLocks noGrp="1"/>
          </p:cNvSpPr>
          <p:nvPr>
            <p:ph type="body" sz="quarter" idx="14" hasCustomPrompt="1"/>
          </p:nvPr>
        </p:nvSpPr>
        <p:spPr>
          <a:xfrm>
            <a:off x="8320639" y="2625522"/>
            <a:ext cx="3200400" cy="307777"/>
          </a:xfrm>
        </p:spPr>
        <p:txBody>
          <a:bodyPr wrap="square" lIns="0" tIns="0" rIns="0" bIns="0">
            <a:spAutoFit/>
          </a:bodyPr>
          <a:lstStyle>
            <a:lvl1pPr algn="ctr">
              <a:buNone/>
              <a:defRPr kumimoji="0" lang="en-US" sz="2000" b="0" i="0" u="none" strike="noStrike" cap="none" normalizeH="0" smtClean="0">
                <a:ln>
                  <a:noFill/>
                </a:ln>
                <a:solidFill>
                  <a:srgbClr val="50E6FF"/>
                </a:solidFill>
                <a:effectLst/>
                <a:uLnTx/>
                <a:uFillTx/>
                <a:latin typeface="Segoe UI Semibold"/>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dirty="0"/>
              <a:t>Insert Text</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3305862"/>
            <a:ext cx="3200400" cy="276999"/>
          </a:xfrm>
        </p:spPr>
        <p:txBody>
          <a:bodyPr wrap="square" lIns="0" tIns="0" rIns="0" bIns="0">
            <a:spAutoFit/>
          </a:bodyPr>
          <a:lstStyle>
            <a:lvl1pPr algn="ctr">
              <a:buNone/>
              <a:defRPr lang="en-US" sz="1800" kern="1200" spc="0" baseline="0" dirty="0">
                <a:solidFill>
                  <a:schemeClr val="bg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dirty="0"/>
              <a:t>Insert Text</a:t>
            </a:r>
          </a:p>
        </p:txBody>
      </p:sp>
      <p:sp>
        <p:nvSpPr>
          <p:cNvPr id="114" name="Text Placeholder 107">
            <a:extLst>
              <a:ext uri="{FF2B5EF4-FFF2-40B4-BE49-F238E27FC236}">
                <a16:creationId xmlns:a16="http://schemas.microsoft.com/office/drawing/2014/main" id="{D4BAA7AB-552C-4DB7-86CF-AB333A89DD32}"/>
              </a:ext>
            </a:extLst>
          </p:cNvPr>
          <p:cNvSpPr>
            <a:spLocks noGrp="1"/>
          </p:cNvSpPr>
          <p:nvPr>
            <p:ph type="body" sz="quarter" idx="16" hasCustomPrompt="1"/>
          </p:nvPr>
        </p:nvSpPr>
        <p:spPr>
          <a:xfrm>
            <a:off x="4495801" y="3305862"/>
            <a:ext cx="3200400" cy="276999"/>
          </a:xfrm>
        </p:spPr>
        <p:txBody>
          <a:bodyPr wrap="square" lIns="0" tIns="0" rIns="0" bIns="0">
            <a:spAutoFit/>
          </a:bodyPr>
          <a:lstStyle>
            <a:lvl1pPr algn="ctr">
              <a:buNone/>
              <a:defRPr lang="en-US" sz="1800" kern="1200" spc="0" baseline="0" dirty="0">
                <a:solidFill>
                  <a:schemeClr val="bg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dirty="0"/>
              <a:t>Insert Text</a:t>
            </a:r>
          </a:p>
        </p:txBody>
      </p:sp>
      <p:sp>
        <p:nvSpPr>
          <p:cNvPr id="115" name="Text Placeholder 107">
            <a:extLst>
              <a:ext uri="{FF2B5EF4-FFF2-40B4-BE49-F238E27FC236}">
                <a16:creationId xmlns:a16="http://schemas.microsoft.com/office/drawing/2014/main" id="{5BC8D97C-E09D-46A6-AAC4-A16B2023649F}"/>
              </a:ext>
            </a:extLst>
          </p:cNvPr>
          <p:cNvSpPr>
            <a:spLocks noGrp="1"/>
          </p:cNvSpPr>
          <p:nvPr>
            <p:ph type="body" sz="quarter" idx="17" hasCustomPrompt="1"/>
          </p:nvPr>
        </p:nvSpPr>
        <p:spPr>
          <a:xfrm>
            <a:off x="8320639" y="3305862"/>
            <a:ext cx="3200400" cy="276999"/>
          </a:xfrm>
        </p:spPr>
        <p:txBody>
          <a:bodyPr wrap="square" lIns="0" tIns="0" rIns="0" bIns="0">
            <a:spAutoFit/>
          </a:bodyPr>
          <a:lstStyle>
            <a:lvl1pPr algn="ctr">
              <a:buNone/>
              <a:defRPr lang="en-US" sz="1800" kern="1200" spc="0" baseline="0" dirty="0">
                <a:solidFill>
                  <a:schemeClr val="bg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dirty="0"/>
              <a:t>Insert Text</a:t>
            </a:r>
          </a:p>
        </p:txBody>
      </p:sp>
      <p:sp>
        <p:nvSpPr>
          <p:cNvPr id="16" name="Footer Placeholder 1">
            <a:extLst>
              <a:ext uri="{FF2B5EF4-FFF2-40B4-BE49-F238E27FC236}">
                <a16:creationId xmlns:a16="http://schemas.microsoft.com/office/drawing/2014/main" id="{0C95B8B4-9FBB-48EF-949E-1C256812DE39}"/>
              </a:ext>
            </a:extLst>
          </p:cNvPr>
          <p:cNvSpPr txBox="1">
            <a:spLocks/>
          </p:cNvSpPr>
          <p:nvPr userDrawn="1"/>
        </p:nvSpPr>
        <p:spPr>
          <a:xfrm>
            <a:off x="294703" y="6607631"/>
            <a:ext cx="4242463"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mn-lt"/>
                <a:ea typeface="+mn-ea"/>
                <a:cs typeface="+mn-cs"/>
              </a:rPr>
              <a:t>© 2020 Microsoft Corporation All rights reserved.  </a:t>
            </a:r>
          </a:p>
        </p:txBody>
      </p:sp>
      <p:sp>
        <p:nvSpPr>
          <p:cNvPr id="17" name="Slide Number Placeholder 3">
            <a:extLst>
              <a:ext uri="{FF2B5EF4-FFF2-40B4-BE49-F238E27FC236}">
                <a16:creationId xmlns:a16="http://schemas.microsoft.com/office/drawing/2014/main" id="{7D737DFF-8B8F-44B2-934D-028A2F62F9E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6507087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bg1"/>
                </a:solidFill>
              </a:defRPr>
            </a:lvl1pPr>
          </a:lstStyle>
          <a:p>
            <a:r>
              <a:rPr lang="en-US" dirty="0"/>
              <a:t>Click to edit Master title style</a:t>
            </a:r>
          </a:p>
        </p:txBody>
      </p:sp>
      <p:sp>
        <p:nvSpPr>
          <p:cNvPr id="103" name="Text Placeholder 107">
            <a:extLst>
              <a:ext uri="{FF2B5EF4-FFF2-40B4-BE49-F238E27FC236}">
                <a16:creationId xmlns:a16="http://schemas.microsoft.com/office/drawing/2014/main" id="{2E8F3B82-B6A4-431A-B2EE-7F2B377F9C65}"/>
              </a:ext>
            </a:extLst>
          </p:cNvPr>
          <p:cNvSpPr>
            <a:spLocks noGrp="1"/>
          </p:cNvSpPr>
          <p:nvPr>
            <p:ph type="body" sz="quarter" idx="12" hasCustomPrompt="1"/>
          </p:nvPr>
        </p:nvSpPr>
        <p:spPr>
          <a:xfrm>
            <a:off x="1159765" y="1112684"/>
            <a:ext cx="3118104" cy="338554"/>
          </a:xfrm>
          <a:noFill/>
          <a:ln w="6350">
            <a:noFill/>
          </a:ln>
        </p:spPr>
        <p:txBody>
          <a:bodyPr wrap="square" anchor="ctr">
            <a:noAutofit/>
          </a:bodyPr>
          <a:lstStyle>
            <a:lvl1pPr algn="ctr">
              <a:buNone/>
              <a:defRPr kumimoji="0" lang="en-US" sz="2200" b="0" i="0" u="none" strike="noStrike" kern="0" cap="none" normalizeH="0" dirty="0">
                <a:ln>
                  <a:noFill/>
                </a:ln>
                <a:solidFill>
                  <a:srgbClr val="50E6FF"/>
                </a:solidFill>
                <a:effectLst/>
                <a:uLnTx/>
                <a:uFillTx/>
                <a:latin typeface="Segoe UI Semibold" panose="020B0702040204020203" pitchFamily="34" charset="0"/>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77">
              <a:spcBef>
                <a:spcPts val="0"/>
              </a:spcBef>
              <a:buSzTx/>
              <a:buFontTx/>
              <a:buNone/>
            </a:pPr>
            <a:r>
              <a:rPr lang="en-US" dirty="0"/>
              <a:t>Insert Text</a:t>
            </a:r>
          </a:p>
        </p:txBody>
      </p:sp>
      <p:sp>
        <p:nvSpPr>
          <p:cNvPr id="104" name="Text Placeholder 107">
            <a:extLst>
              <a:ext uri="{FF2B5EF4-FFF2-40B4-BE49-F238E27FC236}">
                <a16:creationId xmlns:a16="http://schemas.microsoft.com/office/drawing/2014/main" id="{FD27E6D1-015F-4A2D-9560-6EAB3B849B6D}"/>
              </a:ext>
            </a:extLst>
          </p:cNvPr>
          <p:cNvSpPr>
            <a:spLocks noGrp="1"/>
          </p:cNvSpPr>
          <p:nvPr>
            <p:ph type="body" sz="quarter" idx="13" hasCustomPrompt="1"/>
          </p:nvPr>
        </p:nvSpPr>
        <p:spPr>
          <a:xfrm>
            <a:off x="4529982" y="1112684"/>
            <a:ext cx="3118104" cy="338554"/>
          </a:xfrm>
          <a:noFill/>
          <a:ln w="6350">
            <a:noFill/>
          </a:ln>
        </p:spPr>
        <p:txBody>
          <a:bodyPr wrap="square" anchor="ctr">
            <a:noAutofit/>
          </a:bodyPr>
          <a:lstStyle>
            <a:lvl1pPr algn="ctr">
              <a:buNone/>
              <a:defRPr kumimoji="0" lang="en-US" sz="2200" b="0" i="0" u="none" strike="noStrike" kern="0" cap="none" normalizeH="0" dirty="0">
                <a:ln>
                  <a:noFill/>
                </a:ln>
                <a:solidFill>
                  <a:srgbClr val="50E6FF"/>
                </a:solidFill>
                <a:effectLst/>
                <a:uLnTx/>
                <a:uFillTx/>
                <a:latin typeface="Segoe UI Semibold" panose="020B0702040204020203" pitchFamily="34" charset="0"/>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77">
              <a:spcBef>
                <a:spcPts val="0"/>
              </a:spcBef>
              <a:buSzTx/>
              <a:buFontTx/>
              <a:buNone/>
            </a:pPr>
            <a:r>
              <a:rPr lang="en-US" dirty="0"/>
              <a:t>Insert Text</a:t>
            </a:r>
          </a:p>
        </p:txBody>
      </p:sp>
      <p:sp>
        <p:nvSpPr>
          <p:cNvPr id="105" name="Text Placeholder 107">
            <a:extLst>
              <a:ext uri="{FF2B5EF4-FFF2-40B4-BE49-F238E27FC236}">
                <a16:creationId xmlns:a16="http://schemas.microsoft.com/office/drawing/2014/main" id="{4C87E6B3-B386-44A0-BD4D-B903D91D05D3}"/>
              </a:ext>
            </a:extLst>
          </p:cNvPr>
          <p:cNvSpPr>
            <a:spLocks noGrp="1"/>
          </p:cNvSpPr>
          <p:nvPr>
            <p:ph type="body" sz="quarter" idx="14" hasCustomPrompt="1"/>
          </p:nvPr>
        </p:nvSpPr>
        <p:spPr>
          <a:xfrm>
            <a:off x="7914132" y="1112684"/>
            <a:ext cx="3118104" cy="338554"/>
          </a:xfrm>
          <a:noFill/>
          <a:ln w="6350">
            <a:noFill/>
          </a:ln>
        </p:spPr>
        <p:txBody>
          <a:bodyPr wrap="square" anchor="ctr">
            <a:noAutofit/>
          </a:bodyPr>
          <a:lstStyle>
            <a:lvl1pPr algn="ctr">
              <a:buNone/>
              <a:defRPr kumimoji="0" lang="en-US" sz="2200" b="0" i="0" u="none" strike="noStrike" kern="0" cap="none" normalizeH="0" dirty="0">
                <a:ln>
                  <a:noFill/>
                </a:ln>
                <a:solidFill>
                  <a:srgbClr val="50E6FF"/>
                </a:solidFill>
                <a:effectLst/>
                <a:uLnTx/>
                <a:uFillTx/>
                <a:latin typeface="Segoe UI Semibold" panose="020B0702040204020203" pitchFamily="34" charset="0"/>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77">
              <a:spcBef>
                <a:spcPts val="0"/>
              </a:spcBef>
              <a:buSzTx/>
              <a:buFontTx/>
              <a:buNone/>
            </a:pPr>
            <a:r>
              <a:rPr lang="en-US" dirty="0"/>
              <a:t>Insert Text</a:t>
            </a:r>
          </a:p>
        </p:txBody>
      </p:sp>
      <p:pic>
        <p:nvPicPr>
          <p:cNvPr id="116" name="Picture 115" descr="A picture containing game&#10;&#10;Description automatically generated">
            <a:extLst>
              <a:ext uri="{FF2B5EF4-FFF2-40B4-BE49-F238E27FC236}">
                <a16:creationId xmlns:a16="http://schemas.microsoft.com/office/drawing/2014/main" id="{6ACC1702-C833-4621-A17E-F8E156B4C08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7914132" y="1595999"/>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pic>
        <p:nvPicPr>
          <p:cNvPr id="118" name="Picture 117" descr="A picture containing man, looking, front, sitting&#10;&#10;Description automatically generated">
            <a:extLst>
              <a:ext uri="{FF2B5EF4-FFF2-40B4-BE49-F238E27FC236}">
                <a16:creationId xmlns:a16="http://schemas.microsoft.com/office/drawing/2014/main" id="{4CECFDD9-2097-4DD3-BE59-0A767D352DE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526498" y="1595999"/>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pic>
        <p:nvPicPr>
          <p:cNvPr id="120" name="Picture 119" descr="A picture containing sport, swimming&#10;&#10;Description automatically generated">
            <a:extLst>
              <a:ext uri="{FF2B5EF4-FFF2-40B4-BE49-F238E27FC236}">
                <a16:creationId xmlns:a16="http://schemas.microsoft.com/office/drawing/2014/main" id="{26B44787-8311-4E5F-99B5-D798658AD56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156281" y="1596000"/>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sp>
        <p:nvSpPr>
          <p:cNvPr id="122" name="Rectangle 121">
            <a:extLst>
              <a:ext uri="{FF2B5EF4-FFF2-40B4-BE49-F238E27FC236}">
                <a16:creationId xmlns:a16="http://schemas.microsoft.com/office/drawing/2014/main" id="{14A4D1FE-B4A5-4BF9-BCF5-D4E8C97D8171}"/>
              </a:ext>
              <a:ext uri="{C183D7F6-B498-43B3-948B-1728B52AA6E4}">
                <adec:decorative xmlns:adec="http://schemas.microsoft.com/office/drawing/2017/decorative" val="1"/>
              </a:ext>
            </a:extLst>
          </p:cNvPr>
          <p:cNvSpPr/>
          <p:nvPr userDrawn="1"/>
        </p:nvSpPr>
        <p:spPr>
          <a:xfrm>
            <a:off x="1156281" y="3205213"/>
            <a:ext cx="3121588" cy="2589195"/>
          </a:xfrm>
          <a:prstGeom prst="rect">
            <a:avLst/>
          </a:prstGeom>
          <a:noFill/>
          <a:ln w="6350">
            <a:solidFill>
              <a:schemeClr val="bg1"/>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E283CDA2-ED3D-4856-A12B-07C2F054C2CD}"/>
              </a:ext>
              <a:ext uri="{C183D7F6-B498-43B3-948B-1728B52AA6E4}">
                <adec:decorative xmlns:adec="http://schemas.microsoft.com/office/drawing/2017/decorative" val="1"/>
              </a:ext>
            </a:extLst>
          </p:cNvPr>
          <p:cNvSpPr/>
          <p:nvPr userDrawn="1"/>
        </p:nvSpPr>
        <p:spPr>
          <a:xfrm>
            <a:off x="7914132" y="3205213"/>
            <a:ext cx="3121588" cy="2589195"/>
          </a:xfrm>
          <a:prstGeom prst="rect">
            <a:avLst/>
          </a:prstGeom>
          <a:noFill/>
          <a:ln w="6350">
            <a:solidFill>
              <a:schemeClr val="bg1"/>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26" name="Rectangle 125">
            <a:extLst>
              <a:ext uri="{FF2B5EF4-FFF2-40B4-BE49-F238E27FC236}">
                <a16:creationId xmlns:a16="http://schemas.microsoft.com/office/drawing/2014/main" id="{90593BD1-3BFA-47F5-8C95-3EACAA7C92A0}"/>
              </a:ext>
              <a:ext uri="{C183D7F6-B498-43B3-948B-1728B52AA6E4}">
                <adec:decorative xmlns:adec="http://schemas.microsoft.com/office/drawing/2017/decorative" val="1"/>
              </a:ext>
            </a:extLst>
          </p:cNvPr>
          <p:cNvSpPr/>
          <p:nvPr userDrawn="1"/>
        </p:nvSpPr>
        <p:spPr>
          <a:xfrm>
            <a:off x="4526498" y="3205213"/>
            <a:ext cx="3121588" cy="2589195"/>
          </a:xfrm>
          <a:prstGeom prst="rect">
            <a:avLst/>
          </a:prstGeom>
          <a:noFill/>
          <a:ln w="6350">
            <a:solidFill>
              <a:schemeClr val="bg1"/>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4" name="Footer Placeholder 1">
            <a:extLst>
              <a:ext uri="{FF2B5EF4-FFF2-40B4-BE49-F238E27FC236}">
                <a16:creationId xmlns:a16="http://schemas.microsoft.com/office/drawing/2014/main" id="{AA9BE444-F25C-4086-84CE-CFEAADC858C2}"/>
              </a:ext>
            </a:extLst>
          </p:cNvPr>
          <p:cNvSpPr txBox="1">
            <a:spLocks/>
          </p:cNvSpPr>
          <p:nvPr userDrawn="1"/>
        </p:nvSpPr>
        <p:spPr>
          <a:xfrm>
            <a:off x="294703" y="6607631"/>
            <a:ext cx="4242463"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mn-lt"/>
                <a:ea typeface="+mn-ea"/>
                <a:cs typeface="+mn-cs"/>
              </a:rPr>
              <a:t>© 2020 Microsoft Corporation All rights reserved.  </a:t>
            </a:r>
          </a:p>
        </p:txBody>
      </p:sp>
      <p:sp>
        <p:nvSpPr>
          <p:cNvPr id="15" name="Slide Number Placeholder 3">
            <a:extLst>
              <a:ext uri="{FF2B5EF4-FFF2-40B4-BE49-F238E27FC236}">
                <a16:creationId xmlns:a16="http://schemas.microsoft.com/office/drawing/2014/main" id="{8C8C3718-03CC-4A1F-8D21-E35A82781FEB}"/>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9322726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bg1"/>
                </a:solidFill>
              </a:defRPr>
            </a:lvl1pPr>
          </a:lstStyle>
          <a:p>
            <a:r>
              <a:rPr lang="en-US" dirty="0"/>
              <a:t>Click to edit Master title style</a:t>
            </a:r>
          </a:p>
        </p:txBody>
      </p:sp>
      <p:sp>
        <p:nvSpPr>
          <p:cNvPr id="62" name="Oval 61">
            <a:extLst>
              <a:ext uri="{FF2B5EF4-FFF2-40B4-BE49-F238E27FC236}">
                <a16:creationId xmlns:a16="http://schemas.microsoft.com/office/drawing/2014/main" id="{BE38AB98-ACB0-4A32-B20E-DDE714F4E3DE}"/>
              </a:ext>
            </a:extLst>
          </p:cNvPr>
          <p:cNvSpPr/>
          <p:nvPr/>
        </p:nvSpPr>
        <p:spPr bwMode="auto">
          <a:xfrm>
            <a:off x="9505296" y="2660065"/>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7" name="Oval 66">
            <a:extLst>
              <a:ext uri="{FF2B5EF4-FFF2-40B4-BE49-F238E27FC236}">
                <a16:creationId xmlns:a16="http://schemas.microsoft.com/office/drawing/2014/main" id="{9C13C9C4-D7D2-46D8-A1DE-65B4FAA98969}"/>
              </a:ext>
            </a:extLst>
          </p:cNvPr>
          <p:cNvSpPr/>
          <p:nvPr/>
        </p:nvSpPr>
        <p:spPr bwMode="auto">
          <a:xfrm>
            <a:off x="1855619" y="2660065"/>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8" name="Oval 77">
            <a:extLst>
              <a:ext uri="{FF2B5EF4-FFF2-40B4-BE49-F238E27FC236}">
                <a16:creationId xmlns:a16="http://schemas.microsoft.com/office/drawing/2014/main" id="{D817748A-A9EC-451A-A1E8-FBF046F17ADD}"/>
              </a:ext>
            </a:extLst>
          </p:cNvPr>
          <p:cNvSpPr/>
          <p:nvPr/>
        </p:nvSpPr>
        <p:spPr bwMode="auto">
          <a:xfrm>
            <a:off x="5680457" y="2660065"/>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08" name="Text Placeholder 107">
            <a:extLst>
              <a:ext uri="{FF2B5EF4-FFF2-40B4-BE49-F238E27FC236}">
                <a16:creationId xmlns:a16="http://schemas.microsoft.com/office/drawing/2014/main" id="{E2D8D62E-4581-434F-ABCC-404FA6AB06C5}"/>
              </a:ext>
            </a:extLst>
          </p:cNvPr>
          <p:cNvSpPr>
            <a:spLocks noGrp="1"/>
          </p:cNvSpPr>
          <p:nvPr>
            <p:ph type="body" sz="quarter" idx="12" hasCustomPrompt="1"/>
          </p:nvPr>
        </p:nvSpPr>
        <p:spPr>
          <a:xfrm>
            <a:off x="670962" y="3725467"/>
            <a:ext cx="3200400" cy="307777"/>
          </a:xfrm>
        </p:spPr>
        <p:txBody>
          <a:bodyPr wrap="square" lIns="0" tIns="0" rIns="0" bIns="0">
            <a:spAutoFit/>
          </a:bodyPr>
          <a:lstStyle>
            <a:lvl1pPr algn="ctr">
              <a:buNone/>
              <a:defRPr kumimoji="0" lang="en-US" sz="2000" b="0" i="0" u="none" strike="noStrike" cap="none" normalizeH="0" smtClean="0">
                <a:ln>
                  <a:noFill/>
                </a:ln>
                <a:solidFill>
                  <a:srgbClr val="50E6FF"/>
                </a:solidFill>
                <a:effectLst/>
                <a:uLnTx/>
                <a:uFillTx/>
                <a:latin typeface="Segoe UI Semibold"/>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dirty="0"/>
              <a:t>Insert Text</a:t>
            </a:r>
          </a:p>
        </p:txBody>
      </p:sp>
      <p:sp>
        <p:nvSpPr>
          <p:cNvPr id="109" name="Text Placeholder 107">
            <a:extLst>
              <a:ext uri="{FF2B5EF4-FFF2-40B4-BE49-F238E27FC236}">
                <a16:creationId xmlns:a16="http://schemas.microsoft.com/office/drawing/2014/main" id="{34543432-937F-4263-81E1-EA52BC7D8CBB}"/>
              </a:ext>
            </a:extLst>
          </p:cNvPr>
          <p:cNvSpPr>
            <a:spLocks noGrp="1"/>
          </p:cNvSpPr>
          <p:nvPr>
            <p:ph type="body" sz="quarter" idx="13" hasCustomPrompt="1"/>
          </p:nvPr>
        </p:nvSpPr>
        <p:spPr>
          <a:xfrm>
            <a:off x="4495801" y="3725467"/>
            <a:ext cx="3200400" cy="307777"/>
          </a:xfrm>
        </p:spPr>
        <p:txBody>
          <a:bodyPr wrap="square" lIns="0" tIns="0" rIns="0" bIns="0">
            <a:spAutoFit/>
          </a:bodyPr>
          <a:lstStyle>
            <a:lvl1pPr algn="ctr">
              <a:buNone/>
              <a:defRPr kumimoji="0" lang="en-US" sz="2000" b="0" i="0" u="none" strike="noStrike" cap="none" normalizeH="0" smtClean="0">
                <a:ln>
                  <a:noFill/>
                </a:ln>
                <a:solidFill>
                  <a:srgbClr val="50E6FF"/>
                </a:solidFill>
                <a:effectLst/>
                <a:uLnTx/>
                <a:uFillTx/>
                <a:latin typeface="Segoe UI Semibold"/>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dirty="0"/>
              <a:t>Insert Text</a:t>
            </a:r>
          </a:p>
        </p:txBody>
      </p:sp>
      <p:sp>
        <p:nvSpPr>
          <p:cNvPr id="111" name="Text Placeholder 107">
            <a:extLst>
              <a:ext uri="{FF2B5EF4-FFF2-40B4-BE49-F238E27FC236}">
                <a16:creationId xmlns:a16="http://schemas.microsoft.com/office/drawing/2014/main" id="{2ECCF19E-8B80-4567-8DC7-9ACD243CB696}"/>
              </a:ext>
            </a:extLst>
          </p:cNvPr>
          <p:cNvSpPr>
            <a:spLocks noGrp="1"/>
          </p:cNvSpPr>
          <p:nvPr>
            <p:ph type="body" sz="quarter" idx="14" hasCustomPrompt="1"/>
          </p:nvPr>
        </p:nvSpPr>
        <p:spPr>
          <a:xfrm>
            <a:off x="8320639" y="3725467"/>
            <a:ext cx="3200400" cy="307777"/>
          </a:xfrm>
        </p:spPr>
        <p:txBody>
          <a:bodyPr wrap="square" lIns="0" tIns="0" rIns="0" bIns="0">
            <a:spAutoFit/>
          </a:bodyPr>
          <a:lstStyle>
            <a:lvl1pPr algn="ctr">
              <a:buNone/>
              <a:defRPr kumimoji="0" lang="en-US" sz="2000" b="0" i="0" u="none" strike="noStrike" cap="none" normalizeH="0" smtClean="0">
                <a:ln>
                  <a:noFill/>
                </a:ln>
                <a:solidFill>
                  <a:srgbClr val="50E6FF"/>
                </a:solidFill>
                <a:effectLst/>
                <a:uLnTx/>
                <a:uFillTx/>
                <a:latin typeface="Segoe UI Semibold"/>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dirty="0"/>
              <a:t>Insert Text</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4408797"/>
            <a:ext cx="3200400" cy="276999"/>
          </a:xfrm>
        </p:spPr>
        <p:txBody>
          <a:bodyPr wrap="square" lIns="0" tIns="0" rIns="0" bIns="0">
            <a:spAutoFit/>
          </a:bodyPr>
          <a:lstStyle>
            <a:lvl1pPr algn="ctr">
              <a:buNone/>
              <a:defRPr lang="en-US" sz="1800" kern="1200" spc="0" baseline="0" dirty="0">
                <a:solidFill>
                  <a:schemeClr val="bg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dirty="0"/>
              <a:t>Insert Text</a:t>
            </a:r>
          </a:p>
        </p:txBody>
      </p:sp>
      <p:sp>
        <p:nvSpPr>
          <p:cNvPr id="114" name="Text Placeholder 107">
            <a:extLst>
              <a:ext uri="{FF2B5EF4-FFF2-40B4-BE49-F238E27FC236}">
                <a16:creationId xmlns:a16="http://schemas.microsoft.com/office/drawing/2014/main" id="{D4BAA7AB-552C-4DB7-86CF-AB333A89DD32}"/>
              </a:ext>
            </a:extLst>
          </p:cNvPr>
          <p:cNvSpPr>
            <a:spLocks noGrp="1"/>
          </p:cNvSpPr>
          <p:nvPr>
            <p:ph type="body" sz="quarter" idx="16" hasCustomPrompt="1"/>
          </p:nvPr>
        </p:nvSpPr>
        <p:spPr>
          <a:xfrm>
            <a:off x="4495801" y="4408797"/>
            <a:ext cx="3200400" cy="276999"/>
          </a:xfrm>
        </p:spPr>
        <p:txBody>
          <a:bodyPr wrap="square" lIns="0" tIns="0" rIns="0" bIns="0">
            <a:spAutoFit/>
          </a:bodyPr>
          <a:lstStyle>
            <a:lvl1pPr algn="ctr">
              <a:buNone/>
              <a:defRPr lang="en-US" sz="1800" kern="1200" spc="0" baseline="0" dirty="0">
                <a:solidFill>
                  <a:schemeClr val="bg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dirty="0"/>
              <a:t>Insert Text</a:t>
            </a:r>
          </a:p>
        </p:txBody>
      </p:sp>
      <p:sp>
        <p:nvSpPr>
          <p:cNvPr id="115" name="Text Placeholder 107">
            <a:extLst>
              <a:ext uri="{FF2B5EF4-FFF2-40B4-BE49-F238E27FC236}">
                <a16:creationId xmlns:a16="http://schemas.microsoft.com/office/drawing/2014/main" id="{5BC8D97C-E09D-46A6-AAC4-A16B2023649F}"/>
              </a:ext>
            </a:extLst>
          </p:cNvPr>
          <p:cNvSpPr>
            <a:spLocks noGrp="1"/>
          </p:cNvSpPr>
          <p:nvPr>
            <p:ph type="body" sz="quarter" idx="17" hasCustomPrompt="1"/>
          </p:nvPr>
        </p:nvSpPr>
        <p:spPr>
          <a:xfrm>
            <a:off x="8320639" y="4408797"/>
            <a:ext cx="3200400" cy="276999"/>
          </a:xfrm>
        </p:spPr>
        <p:txBody>
          <a:bodyPr wrap="square" lIns="0" tIns="0" rIns="0" bIns="0">
            <a:spAutoFit/>
          </a:bodyPr>
          <a:lstStyle>
            <a:lvl1pPr algn="ctr">
              <a:buNone/>
              <a:defRPr lang="en-US" sz="1800" kern="1200" spc="0" baseline="0" dirty="0">
                <a:solidFill>
                  <a:schemeClr val="bg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dirty="0"/>
              <a:t>Insert Text</a:t>
            </a:r>
          </a:p>
        </p:txBody>
      </p:sp>
      <p:sp>
        <p:nvSpPr>
          <p:cNvPr id="163" name="Text Placeholder 107">
            <a:extLst>
              <a:ext uri="{FF2B5EF4-FFF2-40B4-BE49-F238E27FC236}">
                <a16:creationId xmlns:a16="http://schemas.microsoft.com/office/drawing/2014/main" id="{3CF6A28B-E083-4543-A5E9-075011E8116C}"/>
              </a:ext>
            </a:extLst>
          </p:cNvPr>
          <p:cNvSpPr>
            <a:spLocks noGrp="1"/>
          </p:cNvSpPr>
          <p:nvPr>
            <p:ph type="body" sz="quarter" idx="18" hasCustomPrompt="1"/>
          </p:nvPr>
        </p:nvSpPr>
        <p:spPr>
          <a:xfrm>
            <a:off x="2705296" y="1077871"/>
            <a:ext cx="6781409" cy="307777"/>
          </a:xfrm>
        </p:spPr>
        <p:txBody>
          <a:bodyPr wrap="square">
            <a:spAutoFit/>
          </a:bodyPr>
          <a:lstStyle>
            <a:lvl1pPr algn="ctr">
              <a:buNone/>
              <a:defRPr kumimoji="0" lang="en-US" sz="2000" b="0" i="0" u="none" strike="noStrike" kern="0" cap="none" normalizeH="0" dirty="0">
                <a:ln>
                  <a:noFill/>
                </a:ln>
                <a:solidFill>
                  <a:srgbClr val="50E6FF"/>
                </a:solidFill>
                <a:effectLst/>
                <a:uLnTx/>
                <a:uFillTx/>
                <a:latin typeface="Segoe UI Semibold" panose="020B0702040204020203" pitchFamily="34" charset="0"/>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67">
              <a:spcBef>
                <a:spcPts val="0"/>
              </a:spcBef>
              <a:buSzTx/>
              <a:buFontTx/>
              <a:buNone/>
            </a:pPr>
            <a:r>
              <a:rPr lang="en-US" dirty="0"/>
              <a:t>Insert Text</a:t>
            </a:r>
          </a:p>
        </p:txBody>
      </p:sp>
      <p:sp>
        <p:nvSpPr>
          <p:cNvPr id="174" name="Text Placeholder 107">
            <a:extLst>
              <a:ext uri="{FF2B5EF4-FFF2-40B4-BE49-F238E27FC236}">
                <a16:creationId xmlns:a16="http://schemas.microsoft.com/office/drawing/2014/main" id="{2DE8B59A-185C-41AC-B73B-5A3EFEB0A2B4}"/>
              </a:ext>
            </a:extLst>
          </p:cNvPr>
          <p:cNvSpPr>
            <a:spLocks noGrp="1"/>
          </p:cNvSpPr>
          <p:nvPr>
            <p:ph type="body" sz="quarter" idx="19" hasCustomPrompt="1"/>
          </p:nvPr>
        </p:nvSpPr>
        <p:spPr>
          <a:xfrm>
            <a:off x="1214924" y="2044824"/>
            <a:ext cx="2112476" cy="369332"/>
          </a:xfrm>
        </p:spPr>
        <p:txBody>
          <a:bodyPr wrap="square">
            <a:spAutoFit/>
          </a:bodyPr>
          <a:lstStyle>
            <a:lvl1pPr algn="ctr">
              <a:buNone/>
              <a:defRPr kumimoji="0" lang="en-US" sz="2400" b="0" i="0" u="none" strike="noStrike" kern="0" cap="none" normalizeH="0" dirty="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defTabSz="914367">
              <a:spcBef>
                <a:spcPts val="0"/>
              </a:spcBef>
              <a:buSzTx/>
              <a:buFontTx/>
              <a:buNone/>
            </a:pPr>
            <a:r>
              <a:rPr lang="en-US" dirty="0"/>
              <a:t>Insert Text</a:t>
            </a:r>
          </a:p>
        </p:txBody>
      </p:sp>
      <p:sp>
        <p:nvSpPr>
          <p:cNvPr id="175" name="Text Placeholder 107">
            <a:extLst>
              <a:ext uri="{FF2B5EF4-FFF2-40B4-BE49-F238E27FC236}">
                <a16:creationId xmlns:a16="http://schemas.microsoft.com/office/drawing/2014/main" id="{ACA379A6-F540-49B7-9827-A33445AD15F2}"/>
              </a:ext>
            </a:extLst>
          </p:cNvPr>
          <p:cNvSpPr>
            <a:spLocks noGrp="1"/>
          </p:cNvSpPr>
          <p:nvPr>
            <p:ph type="body" sz="quarter" idx="20" hasCustomPrompt="1"/>
          </p:nvPr>
        </p:nvSpPr>
        <p:spPr>
          <a:xfrm>
            <a:off x="5039762" y="2044824"/>
            <a:ext cx="2112476" cy="369332"/>
          </a:xfrm>
        </p:spPr>
        <p:txBody>
          <a:bodyPr wrap="square">
            <a:spAutoFit/>
          </a:bodyPr>
          <a:lstStyle>
            <a:lvl1pPr algn="ctr">
              <a:buNone/>
              <a:defRPr kumimoji="0" lang="en-US" sz="2400" b="0" i="0" u="none" strike="noStrike" kern="0" cap="none" normalizeH="0" dirty="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defTabSz="914367">
              <a:spcBef>
                <a:spcPts val="0"/>
              </a:spcBef>
              <a:buSzTx/>
              <a:buFontTx/>
              <a:buNone/>
            </a:pPr>
            <a:r>
              <a:rPr lang="en-US" dirty="0"/>
              <a:t>Insert Text</a:t>
            </a:r>
          </a:p>
        </p:txBody>
      </p:sp>
      <p:sp>
        <p:nvSpPr>
          <p:cNvPr id="176" name="Text Placeholder 107">
            <a:extLst>
              <a:ext uri="{FF2B5EF4-FFF2-40B4-BE49-F238E27FC236}">
                <a16:creationId xmlns:a16="http://schemas.microsoft.com/office/drawing/2014/main" id="{6C98B81D-A760-4178-A0C9-7E7362DE815B}"/>
              </a:ext>
            </a:extLst>
          </p:cNvPr>
          <p:cNvSpPr>
            <a:spLocks noGrp="1"/>
          </p:cNvSpPr>
          <p:nvPr>
            <p:ph type="body" sz="quarter" idx="21" hasCustomPrompt="1"/>
          </p:nvPr>
        </p:nvSpPr>
        <p:spPr>
          <a:xfrm>
            <a:off x="8864600" y="2044824"/>
            <a:ext cx="2112476" cy="369332"/>
          </a:xfrm>
        </p:spPr>
        <p:txBody>
          <a:bodyPr wrap="square">
            <a:spAutoFit/>
          </a:bodyPr>
          <a:lstStyle>
            <a:lvl1pPr algn="ctr">
              <a:buNone/>
              <a:defRPr kumimoji="0" lang="en-US" sz="2400" b="0" i="0" u="none" strike="noStrike" kern="0" cap="none" normalizeH="0" dirty="0">
                <a:ln>
                  <a:noFill/>
                </a:ln>
                <a:solidFill>
                  <a:srgbClr val="FFFFFF"/>
                </a:solidFill>
                <a:effectLst/>
                <a:uLnTx/>
                <a:uFillTx/>
                <a:latin typeface="Segoe UI Semibold" panose="020B0702040204020203" pitchFamily="34" charset="0"/>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defTabSz="914367">
              <a:spcBef>
                <a:spcPts val="0"/>
              </a:spcBef>
              <a:buSzTx/>
              <a:buFontTx/>
              <a:buNone/>
            </a:pPr>
            <a:r>
              <a:rPr lang="en-US" dirty="0"/>
              <a:t>Insert Text</a:t>
            </a:r>
          </a:p>
        </p:txBody>
      </p:sp>
      <p:sp>
        <p:nvSpPr>
          <p:cNvPr id="23" name="Slide Number Placeholder 3">
            <a:extLst>
              <a:ext uri="{FF2B5EF4-FFF2-40B4-BE49-F238E27FC236}">
                <a16:creationId xmlns:a16="http://schemas.microsoft.com/office/drawing/2014/main" id="{27F06930-ACD4-46A5-A107-188D0400FCE4}"/>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0333983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C04F6D5-3437-4A69-AAC8-79BD1E16A5F4}"/>
              </a:ext>
            </a:extLst>
          </p:cNvPr>
          <p:cNvSpPr txBox="1">
            <a:spLocks/>
          </p:cNvSpPr>
          <p:nvPr userDrawn="1"/>
        </p:nvSpPr>
        <p:spPr>
          <a:xfrm>
            <a:off x="587375" y="391584"/>
            <a:ext cx="11017250" cy="55403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Partner opportunity</a:t>
            </a:r>
          </a:p>
        </p:txBody>
      </p:sp>
      <p:sp>
        <p:nvSpPr>
          <p:cNvPr id="15" name="Content Placeholder 2">
            <a:extLst>
              <a:ext uri="{FF2B5EF4-FFF2-40B4-BE49-F238E27FC236}">
                <a16:creationId xmlns:a16="http://schemas.microsoft.com/office/drawing/2014/main" id="{3CB4E62D-09AD-4591-8211-8345792431E7}"/>
              </a:ext>
            </a:extLst>
          </p:cNvPr>
          <p:cNvSpPr txBox="1">
            <a:spLocks/>
          </p:cNvSpPr>
          <p:nvPr userDrawn="1"/>
        </p:nvSpPr>
        <p:spPr>
          <a:xfrm>
            <a:off x="8320639" y="4408797"/>
            <a:ext cx="3200400" cy="1443364"/>
          </a:xfrm>
          <a:prstGeom prst="rect">
            <a:avLst/>
          </a:prstGeom>
        </p:spPr>
        <p:txBody>
          <a:bodyPr vert="horz" wrap="squar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ts val="588"/>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ea typeface="+mn-ea"/>
                <a:cs typeface="+mn-cs"/>
              </a:rPr>
              <a:t>Unlock new revenue opportunities by delivering high-value services for functional implementation, data governance, and adoption</a:t>
            </a:r>
          </a:p>
          <a:p>
            <a:pPr marL="0" marR="0" lvl="0" indent="0" algn="ctr" defTabSz="914192" rtl="0" eaLnBrk="1" fontAlgn="auto" latinLnBrk="0" hangingPunct="1">
              <a:lnSpc>
                <a:spcPct val="100000"/>
              </a:lnSpc>
              <a:spcBef>
                <a:spcPts val="588"/>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dirty="0">
              <a:ln>
                <a:noFill/>
              </a:ln>
              <a:solidFill>
                <a:schemeClr val="bg1"/>
              </a:solidFill>
              <a:effectLst/>
              <a:uLnTx/>
              <a:uFillTx/>
              <a:ea typeface="+mn-ea"/>
              <a:cs typeface="+mn-cs"/>
            </a:endParaRPr>
          </a:p>
        </p:txBody>
      </p:sp>
      <p:sp>
        <p:nvSpPr>
          <p:cNvPr id="16" name="Content Placeholder 2">
            <a:extLst>
              <a:ext uri="{FF2B5EF4-FFF2-40B4-BE49-F238E27FC236}">
                <a16:creationId xmlns:a16="http://schemas.microsoft.com/office/drawing/2014/main" id="{EF18300C-F071-43C2-AC35-D7E9ABDECB38}"/>
              </a:ext>
            </a:extLst>
          </p:cNvPr>
          <p:cNvSpPr txBox="1">
            <a:spLocks/>
          </p:cNvSpPr>
          <p:nvPr userDrawn="1"/>
        </p:nvSpPr>
        <p:spPr>
          <a:xfrm>
            <a:off x="670962" y="4408797"/>
            <a:ext cx="3200400" cy="1443364"/>
          </a:xfrm>
          <a:prstGeom prst="rect">
            <a:avLst/>
          </a:prstGeom>
        </p:spPr>
        <p:txBody>
          <a:bodyPr wrap="square" lIns="0" tIns="0" rIns="0" bIns="0">
            <a:no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lnSpc>
                <a:spcPct val="100000"/>
              </a:lnSpc>
              <a:spcBef>
                <a:spcPts val="588"/>
              </a:spcBef>
              <a:defRPr/>
            </a:pPr>
            <a:r>
              <a:rPr lang="en-US" sz="1800" dirty="0">
                <a:solidFill>
                  <a:schemeClr val="bg1"/>
                </a:solidFill>
              </a:rPr>
              <a:t>Enable inspired experiences and outcomes for care, collaboration, communication, and insights, building on a managed health platform</a:t>
            </a:r>
          </a:p>
          <a:p>
            <a:pPr marL="0" marR="0" lvl="0" indent="0" algn="ctr" defTabSz="914367" rtl="0" eaLnBrk="1" fontAlgn="auto" latinLnBrk="0" hangingPunct="1">
              <a:lnSpc>
                <a:spcPct val="100000"/>
              </a:lnSpc>
              <a:spcBef>
                <a:spcPts val="588"/>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chemeClr val="bg1"/>
              </a:solidFill>
              <a:effectLst/>
              <a:uLnTx/>
              <a:uFillTx/>
              <a:ea typeface="+mn-ea"/>
              <a:cs typeface="+mn-cs"/>
            </a:endParaRPr>
          </a:p>
          <a:p>
            <a:pPr marL="0" marR="0" lvl="0" indent="0" algn="ctr" defTabSz="914367" rtl="0" eaLnBrk="1" fontAlgn="auto" latinLnBrk="0" hangingPunct="1">
              <a:lnSpc>
                <a:spcPct val="100000"/>
              </a:lnSpc>
              <a:spcBef>
                <a:spcPts val="588"/>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chemeClr val="bg1"/>
              </a:solidFill>
              <a:effectLst/>
              <a:uLnTx/>
              <a:uFillTx/>
              <a:ea typeface="+mn-ea"/>
              <a:cs typeface="+mn-cs"/>
            </a:endParaRPr>
          </a:p>
        </p:txBody>
      </p:sp>
      <p:sp>
        <p:nvSpPr>
          <p:cNvPr id="17" name="Content Placeholder 2">
            <a:extLst>
              <a:ext uri="{FF2B5EF4-FFF2-40B4-BE49-F238E27FC236}">
                <a16:creationId xmlns:a16="http://schemas.microsoft.com/office/drawing/2014/main" id="{B81952B1-6AA9-4489-B56F-29E518A7C2B7}"/>
              </a:ext>
            </a:extLst>
          </p:cNvPr>
          <p:cNvSpPr txBox="1">
            <a:spLocks/>
          </p:cNvSpPr>
          <p:nvPr userDrawn="1"/>
        </p:nvSpPr>
        <p:spPr>
          <a:xfrm>
            <a:off x="4358640" y="4408797"/>
            <a:ext cx="3474720" cy="1443364"/>
          </a:xfrm>
          <a:prstGeom prst="rect">
            <a:avLst/>
          </a:prstGeom>
        </p:spPr>
        <p:txBody>
          <a:bodyPr vert="horz" wrap="squar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896354" rtl="0" eaLnBrk="1" fontAlgn="auto" latinLnBrk="0" hangingPunct="1">
              <a:lnSpc>
                <a:spcPct val="100000"/>
              </a:lnSpc>
              <a:spcBef>
                <a:spcPts val="588"/>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ea typeface="+mn-ea"/>
                <a:cs typeface="+mn-cs"/>
              </a:rPr>
              <a:t>Accelerate development and time to market for vertical and LOB specific applications that bring the cloud capabilities to life</a:t>
            </a:r>
          </a:p>
        </p:txBody>
      </p:sp>
      <p:sp>
        <p:nvSpPr>
          <p:cNvPr id="18" name="Rectangle 17">
            <a:extLst>
              <a:ext uri="{FF2B5EF4-FFF2-40B4-BE49-F238E27FC236}">
                <a16:creationId xmlns:a16="http://schemas.microsoft.com/office/drawing/2014/main" id="{E681606D-2206-4BC5-AEAC-F440E73DE67A}"/>
              </a:ext>
            </a:extLst>
          </p:cNvPr>
          <p:cNvSpPr/>
          <p:nvPr userDrawn="1"/>
        </p:nvSpPr>
        <p:spPr>
          <a:xfrm>
            <a:off x="2723887" y="1077871"/>
            <a:ext cx="674422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Build, extend, and enrich a connected experience across data, workflow, and cloud scale analytics</a:t>
            </a:r>
            <a:endParaRPr kumimoji="0" lang="en-US" sz="1400" b="0" i="0" u="none" strike="noStrike" kern="1200" cap="none" spc="0" normalizeH="0" baseline="0" noProof="0" dirty="0">
              <a:ln>
                <a:noFill/>
              </a:ln>
              <a:solidFill>
                <a:srgbClr val="50E6FF"/>
              </a:solidFill>
              <a:effectLst/>
              <a:uLnTx/>
              <a:uFillTx/>
              <a:latin typeface="Segoe UI"/>
              <a:ea typeface="+mn-ea"/>
              <a:cs typeface="+mn-cs"/>
            </a:endParaRPr>
          </a:p>
        </p:txBody>
      </p:sp>
      <p:sp>
        <p:nvSpPr>
          <p:cNvPr id="19" name="Content Placeholder 2">
            <a:extLst>
              <a:ext uri="{FF2B5EF4-FFF2-40B4-BE49-F238E27FC236}">
                <a16:creationId xmlns:a16="http://schemas.microsoft.com/office/drawing/2014/main" id="{123FF56B-9E8E-432E-AF6E-9348A97D388E}"/>
              </a:ext>
            </a:extLst>
          </p:cNvPr>
          <p:cNvSpPr txBox="1">
            <a:spLocks/>
          </p:cNvSpPr>
          <p:nvPr userDrawn="1"/>
        </p:nvSpPr>
        <p:spPr>
          <a:xfrm>
            <a:off x="8320639" y="3725467"/>
            <a:ext cx="3200400" cy="672883"/>
          </a:xfrm>
          <a:prstGeom prst="rect">
            <a:avLst/>
          </a:prstGeom>
        </p:spPr>
        <p:txBody>
          <a:bodyPr vert="horz" wrap="squar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588"/>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mn-cs"/>
              </a:rPr>
              <a:t>Unlock revenue and services opportunities</a:t>
            </a:r>
          </a:p>
        </p:txBody>
      </p:sp>
      <p:sp>
        <p:nvSpPr>
          <p:cNvPr id="20" name="Content Placeholder 2">
            <a:extLst>
              <a:ext uri="{FF2B5EF4-FFF2-40B4-BE49-F238E27FC236}">
                <a16:creationId xmlns:a16="http://schemas.microsoft.com/office/drawing/2014/main" id="{0AAF3515-8B35-48CC-A2E0-116317E5CB4D}"/>
              </a:ext>
            </a:extLst>
          </p:cNvPr>
          <p:cNvSpPr txBox="1">
            <a:spLocks/>
          </p:cNvSpPr>
          <p:nvPr userDrawn="1"/>
        </p:nvSpPr>
        <p:spPr>
          <a:xfrm>
            <a:off x="670962" y="3725467"/>
            <a:ext cx="3291840" cy="672883"/>
          </a:xfrm>
          <a:prstGeom prst="rect">
            <a:avLst/>
          </a:prstGeom>
        </p:spPr>
        <p:txBody>
          <a:bodyPr wrap="square" lIns="0" tIns="0" rIns="0" bIns="0">
            <a:no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896354">
              <a:lnSpc>
                <a:spcPct val="100000"/>
              </a:lnSpc>
              <a:spcBef>
                <a:spcPts val="588"/>
              </a:spcBef>
              <a:defRPr/>
            </a:pPr>
            <a:r>
              <a:rPr lang="en-US" sz="2000" dirty="0">
                <a:solidFill>
                  <a:srgbClr val="50E6FF"/>
                </a:solidFill>
                <a:latin typeface="Segoe UI Semibold"/>
              </a:rPr>
              <a:t>Build on healthcare-specific standards &amp; capabilities</a:t>
            </a:r>
          </a:p>
        </p:txBody>
      </p:sp>
      <p:sp>
        <p:nvSpPr>
          <p:cNvPr id="21" name="Content Placeholder 2">
            <a:extLst>
              <a:ext uri="{FF2B5EF4-FFF2-40B4-BE49-F238E27FC236}">
                <a16:creationId xmlns:a16="http://schemas.microsoft.com/office/drawing/2014/main" id="{1EB945F2-DB7D-47D2-8F5E-5F32155069F9}"/>
              </a:ext>
            </a:extLst>
          </p:cNvPr>
          <p:cNvSpPr txBox="1">
            <a:spLocks/>
          </p:cNvSpPr>
          <p:nvPr userDrawn="1"/>
        </p:nvSpPr>
        <p:spPr>
          <a:xfrm>
            <a:off x="4495800" y="3725467"/>
            <a:ext cx="3200400" cy="672883"/>
          </a:xfrm>
          <a:prstGeom prst="rect">
            <a:avLst/>
          </a:prstGeom>
        </p:spPr>
        <p:txBody>
          <a:bodyPr vert="horz" wrap="squar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896354" rtl="0" eaLnBrk="1" fontAlgn="auto" latinLnBrk="0" hangingPunct="1">
              <a:lnSpc>
                <a:spcPct val="100000"/>
              </a:lnSpc>
              <a:spcBef>
                <a:spcPts val="588"/>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mn-cs"/>
              </a:rPr>
              <a:t>Accelerate development and time to market</a:t>
            </a:r>
          </a:p>
        </p:txBody>
      </p:sp>
      <p:grpSp>
        <p:nvGrpSpPr>
          <p:cNvPr id="22" name="Group 21">
            <a:extLst>
              <a:ext uri="{FF2B5EF4-FFF2-40B4-BE49-F238E27FC236}">
                <a16:creationId xmlns:a16="http://schemas.microsoft.com/office/drawing/2014/main" id="{4B278C46-B0D2-4C65-9981-6254EA823600}"/>
              </a:ext>
            </a:extLst>
          </p:cNvPr>
          <p:cNvGrpSpPr/>
          <p:nvPr userDrawn="1"/>
        </p:nvGrpSpPr>
        <p:grpSpPr>
          <a:xfrm>
            <a:off x="5680457" y="2660065"/>
            <a:ext cx="831086" cy="831086"/>
            <a:chOff x="5747499" y="1777075"/>
            <a:chExt cx="831086" cy="831086"/>
          </a:xfrm>
        </p:grpSpPr>
        <p:sp>
          <p:nvSpPr>
            <p:cNvPr id="23" name="Oval 22">
              <a:extLst>
                <a:ext uri="{FF2B5EF4-FFF2-40B4-BE49-F238E27FC236}">
                  <a16:creationId xmlns:a16="http://schemas.microsoft.com/office/drawing/2014/main" id="{3CD6E28A-3E87-4F56-8501-572D61AD4846}"/>
                </a:ext>
              </a:extLst>
            </p:cNvPr>
            <p:cNvSpPr/>
            <p:nvPr/>
          </p:nvSpPr>
          <p:spPr bwMode="auto">
            <a:xfrm>
              <a:off x="5747499" y="1777075"/>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24" name="Group 17" descr="extend, connect, datacenters">
              <a:extLst>
                <a:ext uri="{FF2B5EF4-FFF2-40B4-BE49-F238E27FC236}">
                  <a16:creationId xmlns:a16="http://schemas.microsoft.com/office/drawing/2014/main" id="{1E16B493-7D40-4435-AC35-BA74EBF5FFCD}"/>
                </a:ext>
              </a:extLst>
            </p:cNvPr>
            <p:cNvGrpSpPr>
              <a:grpSpLocks noChangeAspect="1"/>
            </p:cNvGrpSpPr>
            <p:nvPr/>
          </p:nvGrpSpPr>
          <p:grpSpPr bwMode="auto">
            <a:xfrm>
              <a:off x="5940791" y="1970363"/>
              <a:ext cx="444506" cy="444506"/>
              <a:chOff x="1633" y="784"/>
              <a:chExt cx="280" cy="280"/>
            </a:xfrm>
          </p:grpSpPr>
          <p:sp>
            <p:nvSpPr>
              <p:cNvPr id="25" name="Rectangle 18">
                <a:extLst>
                  <a:ext uri="{FF2B5EF4-FFF2-40B4-BE49-F238E27FC236}">
                    <a16:creationId xmlns:a16="http://schemas.microsoft.com/office/drawing/2014/main" id="{059983EC-0641-4DF1-BF57-A61441FD13FE}"/>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19">
                <a:extLst>
                  <a:ext uri="{FF2B5EF4-FFF2-40B4-BE49-F238E27FC236}">
                    <a16:creationId xmlns:a16="http://schemas.microsoft.com/office/drawing/2014/main" id="{0CEEA531-9253-455E-92C4-90A66AEA38B3}"/>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20">
                <a:extLst>
                  <a:ext uri="{FF2B5EF4-FFF2-40B4-BE49-F238E27FC236}">
                    <a16:creationId xmlns:a16="http://schemas.microsoft.com/office/drawing/2014/main" id="{0A75D281-1167-474D-9D40-EBD0087B9321}"/>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21">
                <a:extLst>
                  <a:ext uri="{FF2B5EF4-FFF2-40B4-BE49-F238E27FC236}">
                    <a16:creationId xmlns:a16="http://schemas.microsoft.com/office/drawing/2014/main" id="{FC705DFE-24E9-4133-B5A8-04DFBF07F63F}"/>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Rectangle 22">
                <a:extLst>
                  <a:ext uri="{FF2B5EF4-FFF2-40B4-BE49-F238E27FC236}">
                    <a16:creationId xmlns:a16="http://schemas.microsoft.com/office/drawing/2014/main" id="{D01E6BD1-F08F-4750-9414-8F4EAEDB9883}"/>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Rectangle 23">
                <a:extLst>
                  <a:ext uri="{FF2B5EF4-FFF2-40B4-BE49-F238E27FC236}">
                    <a16:creationId xmlns:a16="http://schemas.microsoft.com/office/drawing/2014/main" id="{7475C64E-FB9D-4481-A9A1-80510CD6839D}"/>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Rectangle 24">
                <a:extLst>
                  <a:ext uri="{FF2B5EF4-FFF2-40B4-BE49-F238E27FC236}">
                    <a16:creationId xmlns:a16="http://schemas.microsoft.com/office/drawing/2014/main" id="{6A268C84-651C-43B6-9ACC-53EE96AFB212}"/>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25">
                <a:extLst>
                  <a:ext uri="{FF2B5EF4-FFF2-40B4-BE49-F238E27FC236}">
                    <a16:creationId xmlns:a16="http://schemas.microsoft.com/office/drawing/2014/main" id="{8993677C-01D2-4EA3-9003-E3C6445F83F9}"/>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Rectangle 26">
                <a:extLst>
                  <a:ext uri="{FF2B5EF4-FFF2-40B4-BE49-F238E27FC236}">
                    <a16:creationId xmlns:a16="http://schemas.microsoft.com/office/drawing/2014/main" id="{6367D2D1-DF83-4140-AF26-E9AEE1F68848}"/>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Oval 27">
                <a:extLst>
                  <a:ext uri="{FF2B5EF4-FFF2-40B4-BE49-F238E27FC236}">
                    <a16:creationId xmlns:a16="http://schemas.microsoft.com/office/drawing/2014/main" id="{6C1126FA-ACEE-4C5B-91A3-F064886EFC2D}"/>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Rectangle 28">
                <a:extLst>
                  <a:ext uri="{FF2B5EF4-FFF2-40B4-BE49-F238E27FC236}">
                    <a16:creationId xmlns:a16="http://schemas.microsoft.com/office/drawing/2014/main" id="{3D026B8D-648C-4D37-BF13-BAF07E48503C}"/>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29">
                <a:extLst>
                  <a:ext uri="{FF2B5EF4-FFF2-40B4-BE49-F238E27FC236}">
                    <a16:creationId xmlns:a16="http://schemas.microsoft.com/office/drawing/2014/main" id="{A8B002BB-4C30-47F8-9F8C-62CDAE5F8491}"/>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Rectangle 30">
                <a:extLst>
                  <a:ext uri="{FF2B5EF4-FFF2-40B4-BE49-F238E27FC236}">
                    <a16:creationId xmlns:a16="http://schemas.microsoft.com/office/drawing/2014/main" id="{92A2CFE1-7735-4D9E-9016-1AB9E7C03A1F}"/>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31">
                <a:extLst>
                  <a:ext uri="{FF2B5EF4-FFF2-40B4-BE49-F238E27FC236}">
                    <a16:creationId xmlns:a16="http://schemas.microsoft.com/office/drawing/2014/main" id="{FCA0004A-E45D-4588-BE41-78AEE7149CDA}"/>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32">
                <a:extLst>
                  <a:ext uri="{FF2B5EF4-FFF2-40B4-BE49-F238E27FC236}">
                    <a16:creationId xmlns:a16="http://schemas.microsoft.com/office/drawing/2014/main" id="{E00E1150-8ACD-4E75-9973-F4C0BA5C920C}"/>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Oval 33">
                <a:extLst>
                  <a:ext uri="{FF2B5EF4-FFF2-40B4-BE49-F238E27FC236}">
                    <a16:creationId xmlns:a16="http://schemas.microsoft.com/office/drawing/2014/main" id="{FF17C215-043D-4817-BCFF-1FA179043941}"/>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34">
                <a:extLst>
                  <a:ext uri="{FF2B5EF4-FFF2-40B4-BE49-F238E27FC236}">
                    <a16:creationId xmlns:a16="http://schemas.microsoft.com/office/drawing/2014/main" id="{631B7EC0-C8E7-4491-9723-DC37936DE616}"/>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Rectangle 35">
                <a:extLst>
                  <a:ext uri="{FF2B5EF4-FFF2-40B4-BE49-F238E27FC236}">
                    <a16:creationId xmlns:a16="http://schemas.microsoft.com/office/drawing/2014/main" id="{B32386CC-1B47-47A3-94AF-0C55B6192B1D}"/>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36">
                <a:extLst>
                  <a:ext uri="{FF2B5EF4-FFF2-40B4-BE49-F238E27FC236}">
                    <a16:creationId xmlns:a16="http://schemas.microsoft.com/office/drawing/2014/main" id="{4989F2EF-C5B3-4AA0-8AC1-9830E9A090D9}"/>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4" name="Group 43">
            <a:extLst>
              <a:ext uri="{FF2B5EF4-FFF2-40B4-BE49-F238E27FC236}">
                <a16:creationId xmlns:a16="http://schemas.microsoft.com/office/drawing/2014/main" id="{4D89B024-9FE4-444E-8145-A158AB5B9CE0}"/>
              </a:ext>
            </a:extLst>
          </p:cNvPr>
          <p:cNvGrpSpPr/>
          <p:nvPr userDrawn="1"/>
        </p:nvGrpSpPr>
        <p:grpSpPr>
          <a:xfrm>
            <a:off x="1855619" y="2660065"/>
            <a:ext cx="831086" cy="831086"/>
            <a:chOff x="4240785" y="2002419"/>
            <a:chExt cx="831086" cy="831086"/>
          </a:xfrm>
        </p:grpSpPr>
        <p:sp>
          <p:nvSpPr>
            <p:cNvPr id="45" name="Oval 44">
              <a:extLst>
                <a:ext uri="{FF2B5EF4-FFF2-40B4-BE49-F238E27FC236}">
                  <a16:creationId xmlns:a16="http://schemas.microsoft.com/office/drawing/2014/main" id="{F2660AD8-2332-43FF-BD5A-D9A645BC37DD}"/>
                </a:ext>
              </a:extLst>
            </p:cNvPr>
            <p:cNvSpPr/>
            <p:nvPr/>
          </p:nvSpPr>
          <p:spPr bwMode="auto">
            <a:xfrm>
              <a:off x="4240785" y="2002419"/>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46" name="Graphic 247" descr="engineer, assistance">
              <a:extLst>
                <a:ext uri="{FF2B5EF4-FFF2-40B4-BE49-F238E27FC236}">
                  <a16:creationId xmlns:a16="http://schemas.microsoft.com/office/drawing/2014/main" id="{EA66708B-9CCF-4865-8C03-9331A9B49701}"/>
                </a:ext>
              </a:extLst>
            </p:cNvPr>
            <p:cNvGrpSpPr/>
            <p:nvPr/>
          </p:nvGrpSpPr>
          <p:grpSpPr>
            <a:xfrm>
              <a:off x="4438815" y="2200450"/>
              <a:ext cx="435026" cy="435024"/>
              <a:chOff x="6337562" y="5744951"/>
              <a:chExt cx="435026" cy="435024"/>
            </a:xfrm>
          </p:grpSpPr>
          <p:sp>
            <p:nvSpPr>
              <p:cNvPr id="47" name="Freeform: Shape 46">
                <a:extLst>
                  <a:ext uri="{FF2B5EF4-FFF2-40B4-BE49-F238E27FC236}">
                    <a16:creationId xmlns:a16="http://schemas.microsoft.com/office/drawing/2014/main" id="{9DFBBB99-2C4B-44C5-BD2A-A5A698CA4F62}"/>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7651BD42-4123-46E4-88B6-BC2A32118EAB}"/>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9" name="Group 48">
            <a:extLst>
              <a:ext uri="{FF2B5EF4-FFF2-40B4-BE49-F238E27FC236}">
                <a16:creationId xmlns:a16="http://schemas.microsoft.com/office/drawing/2014/main" id="{BD75B13C-55CD-445F-A16A-8D1ACCBF8885}"/>
              </a:ext>
            </a:extLst>
          </p:cNvPr>
          <p:cNvGrpSpPr/>
          <p:nvPr userDrawn="1"/>
        </p:nvGrpSpPr>
        <p:grpSpPr>
          <a:xfrm>
            <a:off x="9505296" y="2702928"/>
            <a:ext cx="831086" cy="831086"/>
            <a:chOff x="9478304" y="1819938"/>
            <a:chExt cx="831086" cy="831086"/>
          </a:xfrm>
        </p:grpSpPr>
        <p:sp>
          <p:nvSpPr>
            <p:cNvPr id="50" name="Oval 49">
              <a:extLst>
                <a:ext uri="{FF2B5EF4-FFF2-40B4-BE49-F238E27FC236}">
                  <a16:creationId xmlns:a16="http://schemas.microsoft.com/office/drawing/2014/main" id="{F707C94C-40C4-4FAE-A307-D9945D44751F}"/>
                </a:ext>
              </a:extLst>
            </p:cNvPr>
            <p:cNvSpPr/>
            <p:nvPr/>
          </p:nvSpPr>
          <p:spPr bwMode="auto">
            <a:xfrm>
              <a:off x="9478304" y="1819938"/>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51" name="Group 50">
              <a:extLst>
                <a:ext uri="{FF2B5EF4-FFF2-40B4-BE49-F238E27FC236}">
                  <a16:creationId xmlns:a16="http://schemas.microsoft.com/office/drawing/2014/main" id="{339D6160-D8A8-449F-8D13-0DB778B46759}"/>
                </a:ext>
              </a:extLst>
            </p:cNvPr>
            <p:cNvGrpSpPr/>
            <p:nvPr/>
          </p:nvGrpSpPr>
          <p:grpSpPr>
            <a:xfrm>
              <a:off x="9744153" y="2009613"/>
              <a:ext cx="299388" cy="451736"/>
              <a:chOff x="1966292" y="4791385"/>
              <a:chExt cx="299388" cy="451736"/>
            </a:xfrm>
          </p:grpSpPr>
          <p:sp>
            <p:nvSpPr>
              <p:cNvPr id="52" name="Freeform: Shape 51">
                <a:extLst>
                  <a:ext uri="{FF2B5EF4-FFF2-40B4-BE49-F238E27FC236}">
                    <a16:creationId xmlns:a16="http://schemas.microsoft.com/office/drawing/2014/main" id="{11802B01-2338-4A6E-8304-6DD94228F624}"/>
                  </a:ext>
                </a:extLst>
              </p:cNvPr>
              <p:cNvSpPr/>
              <p:nvPr/>
            </p:nvSpPr>
            <p:spPr>
              <a:xfrm>
                <a:off x="2041786" y="5129201"/>
                <a:ext cx="148265" cy="29789"/>
              </a:xfrm>
              <a:custGeom>
                <a:avLst/>
                <a:gdLst>
                  <a:gd name="connsiteX0" fmla="*/ 186785 w 207644"/>
                  <a:gd name="connsiteY0" fmla="*/ 0 h 41719"/>
                  <a:gd name="connsiteX1" fmla="*/ 20860 w 207644"/>
                  <a:gd name="connsiteY1" fmla="*/ 0 h 41719"/>
                  <a:gd name="connsiteX2" fmla="*/ 0 w 207644"/>
                  <a:gd name="connsiteY2" fmla="*/ 20860 h 41719"/>
                  <a:gd name="connsiteX3" fmla="*/ 20860 w 207644"/>
                  <a:gd name="connsiteY3" fmla="*/ 41719 h 41719"/>
                  <a:gd name="connsiteX4" fmla="*/ 186785 w 207644"/>
                  <a:gd name="connsiteY4" fmla="*/ 41719 h 41719"/>
                  <a:gd name="connsiteX5" fmla="*/ 207645 w 207644"/>
                  <a:gd name="connsiteY5" fmla="*/ 20860 h 41719"/>
                  <a:gd name="connsiteX6" fmla="*/ 186785 w 207644"/>
                  <a:gd name="connsiteY6" fmla="*/ 0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4" h="41719">
                    <a:moveTo>
                      <a:pt x="186785" y="0"/>
                    </a:moveTo>
                    <a:lnTo>
                      <a:pt x="20860" y="0"/>
                    </a:lnTo>
                    <a:cubicBezTo>
                      <a:pt x="9339" y="0"/>
                      <a:pt x="0" y="9339"/>
                      <a:pt x="0" y="20860"/>
                    </a:cubicBezTo>
                    <a:cubicBezTo>
                      <a:pt x="0" y="32380"/>
                      <a:pt x="9339" y="41719"/>
                      <a:pt x="20860" y="41719"/>
                    </a:cubicBezTo>
                    <a:lnTo>
                      <a:pt x="186785" y="41719"/>
                    </a:lnTo>
                    <a:cubicBezTo>
                      <a:pt x="198306" y="41719"/>
                      <a:pt x="207645" y="32380"/>
                      <a:pt x="207645" y="20860"/>
                    </a:cubicBezTo>
                    <a:cubicBezTo>
                      <a:pt x="207645" y="9339"/>
                      <a:pt x="198306" y="0"/>
                      <a:pt x="186785" y="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F16AE9F-0542-472C-80EB-BDC662C917DE}"/>
                  </a:ext>
                </a:extLst>
              </p:cNvPr>
              <p:cNvSpPr/>
              <p:nvPr/>
            </p:nvSpPr>
            <p:spPr>
              <a:xfrm>
                <a:off x="2053824" y="5181911"/>
                <a:ext cx="123849" cy="61210"/>
              </a:xfrm>
              <a:custGeom>
                <a:avLst/>
                <a:gdLst>
                  <a:gd name="connsiteX0" fmla="*/ 43910 w 173450"/>
                  <a:gd name="connsiteY0" fmla="*/ 50578 h 85725"/>
                  <a:gd name="connsiteX1" fmla="*/ 43910 w 173450"/>
                  <a:gd name="connsiteY1" fmla="*/ 62008 h 85725"/>
                  <a:gd name="connsiteX2" fmla="*/ 67532 w 173450"/>
                  <a:gd name="connsiteY2" fmla="*/ 85725 h 85725"/>
                  <a:gd name="connsiteX3" fmla="*/ 101251 w 173450"/>
                  <a:gd name="connsiteY3" fmla="*/ 85725 h 85725"/>
                  <a:gd name="connsiteX4" fmla="*/ 124873 w 173450"/>
                  <a:gd name="connsiteY4" fmla="*/ 62103 h 85725"/>
                  <a:gd name="connsiteX5" fmla="*/ 124873 w 173450"/>
                  <a:gd name="connsiteY5" fmla="*/ 51054 h 85725"/>
                  <a:gd name="connsiteX6" fmla="*/ 173450 w 173450"/>
                  <a:gd name="connsiteY6" fmla="*/ 0 h 85725"/>
                  <a:gd name="connsiteX7" fmla="*/ 0 w 173450"/>
                  <a:gd name="connsiteY7" fmla="*/ 0 h 85725"/>
                  <a:gd name="connsiteX8" fmla="*/ 43910 w 173450"/>
                  <a:gd name="connsiteY8" fmla="*/ 5057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450" h="85725">
                    <a:moveTo>
                      <a:pt x="43910" y="50578"/>
                    </a:moveTo>
                    <a:lnTo>
                      <a:pt x="43910" y="62008"/>
                    </a:lnTo>
                    <a:cubicBezTo>
                      <a:pt x="43910" y="75069"/>
                      <a:pt x="54471" y="85673"/>
                      <a:pt x="67532" y="85725"/>
                    </a:cubicBezTo>
                    <a:lnTo>
                      <a:pt x="101251" y="85725"/>
                    </a:lnTo>
                    <a:cubicBezTo>
                      <a:pt x="114275" y="85673"/>
                      <a:pt x="124820" y="75127"/>
                      <a:pt x="124873" y="62103"/>
                    </a:cubicBezTo>
                    <a:lnTo>
                      <a:pt x="124873" y="51054"/>
                    </a:lnTo>
                    <a:cubicBezTo>
                      <a:pt x="152011" y="49544"/>
                      <a:pt x="173291" y="27181"/>
                      <a:pt x="173450" y="0"/>
                    </a:cubicBezTo>
                    <a:lnTo>
                      <a:pt x="0" y="0"/>
                    </a:lnTo>
                    <a:cubicBezTo>
                      <a:pt x="150" y="25385"/>
                      <a:pt x="18798" y="46864"/>
                      <a:pt x="43910" y="50578"/>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32411E45-127E-4C73-8CCF-002F212DB475}"/>
                  </a:ext>
                </a:extLst>
              </p:cNvPr>
              <p:cNvSpPr/>
              <p:nvPr/>
            </p:nvSpPr>
            <p:spPr>
              <a:xfrm>
                <a:off x="1966292" y="4791385"/>
                <a:ext cx="299388" cy="316118"/>
              </a:xfrm>
              <a:custGeom>
                <a:avLst/>
                <a:gdLst>
                  <a:gd name="connsiteX0" fmla="*/ 209550 w 419290"/>
                  <a:gd name="connsiteY0" fmla="*/ 0 h 442721"/>
                  <a:gd name="connsiteX1" fmla="*/ 0 w 419290"/>
                  <a:gd name="connsiteY1" fmla="*/ 215170 h 442721"/>
                  <a:gd name="connsiteX2" fmla="*/ 15335 w 419290"/>
                  <a:gd name="connsiteY2" fmla="*/ 295942 h 442721"/>
                  <a:gd name="connsiteX3" fmla="*/ 19336 w 419290"/>
                  <a:gd name="connsiteY3" fmla="*/ 305467 h 442721"/>
                  <a:gd name="connsiteX4" fmla="*/ 55340 w 419290"/>
                  <a:gd name="connsiteY4" fmla="*/ 360902 h 442721"/>
                  <a:gd name="connsiteX5" fmla="*/ 108585 w 419290"/>
                  <a:gd name="connsiteY5" fmla="*/ 442722 h 442721"/>
                  <a:gd name="connsiteX6" fmla="*/ 310706 w 419290"/>
                  <a:gd name="connsiteY6" fmla="*/ 442722 h 442721"/>
                  <a:gd name="connsiteX7" fmla="*/ 363950 w 419290"/>
                  <a:gd name="connsiteY7" fmla="*/ 360902 h 442721"/>
                  <a:gd name="connsiteX8" fmla="*/ 399955 w 419290"/>
                  <a:gd name="connsiteY8" fmla="*/ 305467 h 442721"/>
                  <a:gd name="connsiteX9" fmla="*/ 403955 w 419290"/>
                  <a:gd name="connsiteY9" fmla="*/ 295942 h 442721"/>
                  <a:gd name="connsiteX10" fmla="*/ 419291 w 419290"/>
                  <a:gd name="connsiteY10" fmla="*/ 215170 h 442721"/>
                  <a:gd name="connsiteX11" fmla="*/ 209550 w 419290"/>
                  <a:gd name="connsiteY11" fmla="*/ 0 h 442721"/>
                  <a:gd name="connsiteX12" fmla="*/ 200025 w 419290"/>
                  <a:gd name="connsiteY12" fmla="*/ 79248 h 442721"/>
                  <a:gd name="connsiteX13" fmla="*/ 137541 w 419290"/>
                  <a:gd name="connsiteY13" fmla="*/ 98298 h 442721"/>
                  <a:gd name="connsiteX14" fmla="*/ 75819 w 419290"/>
                  <a:gd name="connsiteY14" fmla="*/ 224695 h 442721"/>
                  <a:gd name="connsiteX15" fmla="*/ 54959 w 419290"/>
                  <a:gd name="connsiteY15" fmla="*/ 245174 h 442721"/>
                  <a:gd name="connsiteX16" fmla="*/ 54959 w 419290"/>
                  <a:gd name="connsiteY16" fmla="*/ 245174 h 442721"/>
                  <a:gd name="connsiteX17" fmla="*/ 34481 w 419290"/>
                  <a:gd name="connsiteY17" fmla="*/ 223939 h 442721"/>
                  <a:gd name="connsiteX18" fmla="*/ 34481 w 419290"/>
                  <a:gd name="connsiteY18" fmla="*/ 223933 h 442721"/>
                  <a:gd name="connsiteX19" fmla="*/ 118491 w 419290"/>
                  <a:gd name="connsiteY19" fmla="*/ 61341 h 442721"/>
                  <a:gd name="connsiteX20" fmla="*/ 200406 w 419290"/>
                  <a:gd name="connsiteY20" fmla="*/ 37814 h 442721"/>
                  <a:gd name="connsiteX21" fmla="*/ 221266 w 419290"/>
                  <a:gd name="connsiteY21" fmla="*/ 58674 h 442721"/>
                  <a:gd name="connsiteX22" fmla="*/ 200406 w 419290"/>
                  <a:gd name="connsiteY22" fmla="*/ 79534 h 44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9290" h="442721">
                    <a:moveTo>
                      <a:pt x="209550" y="0"/>
                    </a:moveTo>
                    <a:cubicBezTo>
                      <a:pt x="93726" y="0"/>
                      <a:pt x="0" y="96393"/>
                      <a:pt x="0" y="215170"/>
                    </a:cubicBezTo>
                    <a:cubicBezTo>
                      <a:pt x="-31" y="242820"/>
                      <a:pt x="5172" y="270227"/>
                      <a:pt x="15335" y="295942"/>
                    </a:cubicBezTo>
                    <a:cubicBezTo>
                      <a:pt x="16605" y="299116"/>
                      <a:pt x="17939" y="302292"/>
                      <a:pt x="19336" y="305467"/>
                    </a:cubicBezTo>
                    <a:cubicBezTo>
                      <a:pt x="28421" y="325684"/>
                      <a:pt x="40565" y="344381"/>
                      <a:pt x="55340" y="360902"/>
                    </a:cubicBezTo>
                    <a:lnTo>
                      <a:pt x="108585" y="442722"/>
                    </a:lnTo>
                    <a:lnTo>
                      <a:pt x="310706" y="442722"/>
                    </a:lnTo>
                    <a:lnTo>
                      <a:pt x="363950" y="360902"/>
                    </a:lnTo>
                    <a:cubicBezTo>
                      <a:pt x="378726" y="344381"/>
                      <a:pt x="390870" y="325684"/>
                      <a:pt x="399955" y="305467"/>
                    </a:cubicBezTo>
                    <a:cubicBezTo>
                      <a:pt x="401352" y="302355"/>
                      <a:pt x="402686" y="299180"/>
                      <a:pt x="403955" y="295942"/>
                    </a:cubicBezTo>
                    <a:cubicBezTo>
                      <a:pt x="414119" y="270227"/>
                      <a:pt x="419322" y="242820"/>
                      <a:pt x="419291" y="215170"/>
                    </a:cubicBezTo>
                    <a:cubicBezTo>
                      <a:pt x="419291" y="96298"/>
                      <a:pt x="325374" y="0"/>
                      <a:pt x="209550" y="0"/>
                    </a:cubicBezTo>
                    <a:close/>
                    <a:moveTo>
                      <a:pt x="200025" y="79248"/>
                    </a:moveTo>
                    <a:cubicBezTo>
                      <a:pt x="177981" y="80554"/>
                      <a:pt x="156564" y="87083"/>
                      <a:pt x="137541" y="98298"/>
                    </a:cubicBezTo>
                    <a:cubicBezTo>
                      <a:pt x="97631" y="122015"/>
                      <a:pt x="76867" y="164973"/>
                      <a:pt x="75819" y="224695"/>
                    </a:cubicBezTo>
                    <a:cubicBezTo>
                      <a:pt x="75612" y="236067"/>
                      <a:pt x="66333" y="245175"/>
                      <a:pt x="54959" y="245174"/>
                    </a:cubicBezTo>
                    <a:lnTo>
                      <a:pt x="54959" y="245174"/>
                    </a:lnTo>
                    <a:cubicBezTo>
                      <a:pt x="43441" y="244965"/>
                      <a:pt x="34272" y="235458"/>
                      <a:pt x="34481" y="223939"/>
                    </a:cubicBezTo>
                    <a:cubicBezTo>
                      <a:pt x="34481" y="223938"/>
                      <a:pt x="34481" y="223935"/>
                      <a:pt x="34481" y="223933"/>
                    </a:cubicBezTo>
                    <a:cubicBezTo>
                      <a:pt x="36100" y="128683"/>
                      <a:pt x="81058" y="82867"/>
                      <a:pt x="118491" y="61341"/>
                    </a:cubicBezTo>
                    <a:cubicBezTo>
                      <a:pt x="143513" y="47041"/>
                      <a:pt x="171609" y="38972"/>
                      <a:pt x="200406" y="37814"/>
                    </a:cubicBezTo>
                    <a:cubicBezTo>
                      <a:pt x="211927" y="37814"/>
                      <a:pt x="221266" y="47154"/>
                      <a:pt x="221266" y="58674"/>
                    </a:cubicBezTo>
                    <a:cubicBezTo>
                      <a:pt x="221266" y="70195"/>
                      <a:pt x="211927" y="79534"/>
                      <a:pt x="200406" y="79534"/>
                    </a:cubicBezTo>
                    <a:close/>
                  </a:path>
                </a:pathLst>
              </a:custGeom>
              <a:solidFill>
                <a:srgbClr val="4FE4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5" name="Rectangle 54">
            <a:extLst>
              <a:ext uri="{FF2B5EF4-FFF2-40B4-BE49-F238E27FC236}">
                <a16:creationId xmlns:a16="http://schemas.microsoft.com/office/drawing/2014/main" id="{26C5F638-B32C-46D5-B91E-0F85D3001E7D}"/>
              </a:ext>
            </a:extLst>
          </p:cNvPr>
          <p:cNvSpPr/>
          <p:nvPr userDrawn="1"/>
        </p:nvSpPr>
        <p:spPr>
          <a:xfrm>
            <a:off x="1822963" y="1998658"/>
            <a:ext cx="896399"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Build</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D5F40A58-E352-4DFC-B90B-689D15BA1148}"/>
              </a:ext>
            </a:extLst>
          </p:cNvPr>
          <p:cNvSpPr/>
          <p:nvPr userDrawn="1"/>
        </p:nvSpPr>
        <p:spPr>
          <a:xfrm>
            <a:off x="5278308" y="1998658"/>
            <a:ext cx="1635384"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Accelerate</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D2264EC6-474B-4918-B9A4-F9BEB044E9EE}"/>
              </a:ext>
            </a:extLst>
          </p:cNvPr>
          <p:cNvSpPr/>
          <p:nvPr userDrawn="1"/>
        </p:nvSpPr>
        <p:spPr>
          <a:xfrm>
            <a:off x="9345201" y="1998658"/>
            <a:ext cx="1151277"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Unlock</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ooter Placeholder 1">
            <a:extLst>
              <a:ext uri="{FF2B5EF4-FFF2-40B4-BE49-F238E27FC236}">
                <a16:creationId xmlns:a16="http://schemas.microsoft.com/office/drawing/2014/main" id="{990F716B-130F-496B-9624-1DE82313836D}"/>
              </a:ext>
            </a:extLst>
          </p:cNvPr>
          <p:cNvSpPr txBox="1">
            <a:spLocks/>
          </p:cNvSpPr>
          <p:nvPr userDrawn="1"/>
        </p:nvSpPr>
        <p:spPr>
          <a:xfrm>
            <a:off x="294703" y="6607631"/>
            <a:ext cx="4242463"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mn-lt"/>
                <a:ea typeface="+mn-ea"/>
                <a:cs typeface="+mn-cs"/>
              </a:rPr>
              <a:t>© 2020 Microsoft Corporation All rights reserved.  </a:t>
            </a:r>
          </a:p>
        </p:txBody>
      </p:sp>
      <p:sp>
        <p:nvSpPr>
          <p:cNvPr id="63" name="Slide Number Placeholder 3">
            <a:extLst>
              <a:ext uri="{FF2B5EF4-FFF2-40B4-BE49-F238E27FC236}">
                <a16:creationId xmlns:a16="http://schemas.microsoft.com/office/drawing/2014/main" id="{39AB9D9D-6540-45FB-9CF4-450CA80C6021}"/>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69574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4.16667E-7 4.44444E-6 L 4.16667E-7 0.03541 " pathEditMode="relative" rAng="0" ptsTypes="AA">
                                      <p:cBhvr>
                                        <p:cTn id="9" dur="500" spd="-100000" fill="hold"/>
                                        <p:tgtEl>
                                          <p:spTgt spid="14"/>
                                        </p:tgtEl>
                                        <p:attrNameLst>
                                          <p:attrName>ppt_x</p:attrName>
                                          <p:attrName>ppt_y</p:attrName>
                                        </p:attrNameLst>
                                      </p:cBhvr>
                                      <p:rCtr x="0" y="1759"/>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55" grpId="0"/>
      <p:bldP spid="56" grpId="0"/>
      <p:bldP spid="57" grpId="0"/>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tx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bg1"/>
                </a:solidFill>
                <a:latin typeface="+mj-lt"/>
                <a:cs typeface="Segoe UI" panose="020B0502040204020203" pitchFamily="34" charset="0"/>
              </a:defRPr>
            </a:lvl1pPr>
          </a:lstStyle>
          <a:p>
            <a:r>
              <a:rPr lang="en-US" dirty="0"/>
              <a:t>Click to edit Master title style</a:t>
            </a:r>
          </a:p>
        </p:txBody>
      </p:sp>
      <p:sp>
        <p:nvSpPr>
          <p:cNvPr id="3" name="Footer Placeholder 1">
            <a:extLst>
              <a:ext uri="{FF2B5EF4-FFF2-40B4-BE49-F238E27FC236}">
                <a16:creationId xmlns:a16="http://schemas.microsoft.com/office/drawing/2014/main" id="{65D6DA38-488E-4603-B5B3-B7C6F41590A1}"/>
              </a:ext>
            </a:extLst>
          </p:cNvPr>
          <p:cNvSpPr txBox="1">
            <a:spLocks/>
          </p:cNvSpPr>
          <p:nvPr userDrawn="1"/>
        </p:nvSpPr>
        <p:spPr>
          <a:xfrm>
            <a:off x="294703" y="6607631"/>
            <a:ext cx="4242463"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mn-lt"/>
                <a:ea typeface="+mn-ea"/>
                <a:cs typeface="+mn-cs"/>
              </a:rPr>
              <a:t>© 2020 Microsoft Corporation All rights reserved.  </a:t>
            </a:r>
          </a:p>
        </p:txBody>
      </p:sp>
      <p:sp>
        <p:nvSpPr>
          <p:cNvPr id="4" name="Slide Number Placeholder 3">
            <a:extLst>
              <a:ext uri="{FF2B5EF4-FFF2-40B4-BE49-F238E27FC236}">
                <a16:creationId xmlns:a16="http://schemas.microsoft.com/office/drawing/2014/main" id="{093063C3-C51F-47DD-AA25-5918F615DFA0}"/>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3555426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bg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793832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solidFill>
                  <a:schemeClr val="bg1"/>
                </a:soli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87017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a:defRPr sz="72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95312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bg1"/>
                </a:soli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416694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solidFill>
                  <a:schemeClr val="bg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3503357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bg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8313380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bg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bg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271090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bg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bg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bg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73216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ctr">
              <a:spcBef>
                <a:spcPts val="0"/>
              </a:spcBef>
              <a:buNone/>
              <a:defRPr sz="2000">
                <a:solidFill>
                  <a:schemeClr val="bg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ctr">
              <a:spcBef>
                <a:spcPts val="0"/>
              </a:spcBef>
              <a:buNone/>
              <a:defRPr sz="2000">
                <a:solidFill>
                  <a:schemeClr val="bg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ctr">
              <a:spcBef>
                <a:spcPts val="0"/>
              </a:spcBef>
              <a:buNone/>
              <a:defRPr sz="2000">
                <a:solidFill>
                  <a:schemeClr val="bg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ctr">
              <a:spcBef>
                <a:spcPts val="0"/>
              </a:spcBef>
              <a:buNone/>
              <a:defRPr sz="2000">
                <a:solidFill>
                  <a:schemeClr val="bg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499467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creenshot and caption">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dirty="0"/>
              <a:t>Drag &amp; drop your screen shot here </a:t>
            </a:r>
            <a:br>
              <a:rPr lang="en-US" dirty="0"/>
            </a:br>
            <a:r>
              <a:rPr lang="en-US" dirty="0"/>
              <a:t>or click or tap icon below to insert </a:t>
            </a:r>
          </a:p>
        </p:txBody>
      </p:sp>
    </p:spTree>
    <p:extLst>
      <p:ext uri="{BB962C8B-B14F-4D97-AF65-F5344CB8AC3E}">
        <p14:creationId xmlns:p14="http://schemas.microsoft.com/office/powerpoint/2010/main" val="662842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chemeClr val="bg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solidFill>
                  <a:schemeClr val="bg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38312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bg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solidFill>
                  <a:schemeClr val="bg1"/>
                </a:solidFill>
              </a:defRPr>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611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bg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bg1"/>
                </a:solidFill>
                <a:latin typeface="Consolas" panose="020B0609020204030204" pitchFamily="49" charset="0"/>
                <a:cs typeface="Consolas" panose="020B0609020204030204" pitchFamily="49" charset="0"/>
              </a:defRPr>
            </a:lvl1pPr>
            <a:lvl2pPr marL="346553" indent="0">
              <a:buNone/>
              <a:defRPr sz="2400">
                <a:solidFill>
                  <a:schemeClr val="bg1"/>
                </a:solidFill>
                <a:latin typeface="Consolas" panose="020B0609020204030204" pitchFamily="49" charset="0"/>
                <a:cs typeface="Consolas" panose="020B0609020204030204" pitchFamily="49" charset="0"/>
              </a:defRPr>
            </a:lvl2pPr>
            <a:lvl3pPr marL="584607" indent="0">
              <a:buNone/>
              <a:defRPr sz="2000">
                <a:solidFill>
                  <a:schemeClr val="bg1"/>
                </a:solidFill>
                <a:latin typeface="Consolas" panose="020B0609020204030204" pitchFamily="49" charset="0"/>
                <a:cs typeface="Consolas" panose="020B0609020204030204" pitchFamily="49" charset="0"/>
              </a:defRPr>
            </a:lvl3pPr>
            <a:lvl4pPr marL="814563" indent="0">
              <a:buNone/>
              <a:defRPr sz="1800">
                <a:solidFill>
                  <a:schemeClr val="bg1"/>
                </a:solidFill>
                <a:latin typeface="Consolas" panose="020B0609020204030204" pitchFamily="49" charset="0"/>
                <a:cs typeface="Consolas" panose="020B0609020204030204" pitchFamily="49" charset="0"/>
              </a:defRPr>
            </a:lvl4pPr>
            <a:lvl5pPr marL="1050997" indent="0">
              <a:buNone/>
              <a:defRPr sz="18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352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32803110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353155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09952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80733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tx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bg1"/>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51790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bg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02595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solidFill>
                  <a:schemeClr val="bg1"/>
                </a:soli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69613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theme" Target="../theme/theme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5"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68006615"/>
      </p:ext>
    </p:extLst>
  </p:cSld>
  <p:clrMap bg1="lt1" tx1="dk1" bg2="lt2" tx2="dk2" accent1="accent1" accent2="accent2" accent3="accent3" accent4="accent4" accent5="accent5" accent6="accent6" hlink="hlink" folHlink="folHlink"/>
  <p:sldLayoutIdLst>
    <p:sldLayoutId id="2147489601" r:id="rId1"/>
    <p:sldLayoutId id="2147489602" r:id="rId2"/>
    <p:sldLayoutId id="2147489603" r:id="rId3"/>
    <p:sldLayoutId id="2147486755" r:id="rId4"/>
    <p:sldLayoutId id="2147486757" r:id="rId5"/>
    <p:sldLayoutId id="2147486758" r:id="rId6"/>
    <p:sldLayoutId id="2147486760" r:id="rId7"/>
    <p:sldLayoutId id="2147486761" r:id="rId8"/>
    <p:sldLayoutId id="2147486762" r:id="rId9"/>
    <p:sldLayoutId id="2147486763" r:id="rId10"/>
    <p:sldLayoutId id="2147486764" r:id="rId11"/>
    <p:sldLayoutId id="2147486765" r:id="rId12"/>
    <p:sldLayoutId id="214748676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9604" r:id="rId23"/>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0"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77687700"/>
      </p:ext>
    </p:extLst>
  </p:cSld>
  <p:clrMap bg1="lt1" tx1="dk1" bg2="lt2" tx2="dk2" accent1="accent1" accent2="accent2" accent3="accent3" accent4="accent4" accent5="accent5" accent6="accent6" hlink="hlink" folHlink="folHlink"/>
  <p:sldLayoutIdLst>
    <p:sldLayoutId id="2147489651" r:id="rId1"/>
    <p:sldLayoutId id="2147489653" r:id="rId2"/>
    <p:sldLayoutId id="2147489666" r:id="rId3"/>
    <p:sldLayoutId id="2147489669" r:id="rId4"/>
    <p:sldLayoutId id="2147489671" r:id="rId5"/>
    <p:sldLayoutId id="2147489672" r:id="rId6"/>
    <p:sldLayoutId id="2147489673" r:id="rId7"/>
    <p:sldLayoutId id="2147489674" r:id="rId8"/>
    <p:sldLayoutId id="2147489675" r:id="rId9"/>
    <p:sldLayoutId id="2147489676" r:id="rId10"/>
    <p:sldLayoutId id="2147489677" r:id="rId11"/>
    <p:sldLayoutId id="2147489678" r:id="rId12"/>
    <p:sldLayoutId id="2147489679" r:id="rId13"/>
    <p:sldLayoutId id="2147489680" r:id="rId14"/>
    <p:sldLayoutId id="2147489681" r:id="rId15"/>
    <p:sldLayoutId id="2147489682" r:id="rId16"/>
    <p:sldLayoutId id="2147489683" r:id="rId17"/>
    <p:sldLayoutId id="2147489684" r:id="rId18"/>
    <p:sldLayoutId id="2147489685" r:id="rId19"/>
    <p:sldLayoutId id="2147489686" r:id="rId20"/>
    <p:sldLayoutId id="2147489687" r:id="rId21"/>
    <p:sldLayoutId id="2147489688" r:id="rId22"/>
    <p:sldLayoutId id="2147489689" r:id="rId23"/>
    <p:sldLayoutId id="2147489690" r:id="rId24"/>
    <p:sldLayoutId id="2147489691" r:id="rId25"/>
    <p:sldLayoutId id="2147489692" r:id="rId26"/>
    <p:sldLayoutId id="2147489693" r:id="rId27"/>
    <p:sldLayoutId id="2147489694" r:id="rId28"/>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5.svg"/></Relationships>
</file>

<file path=ppt/slides/_rels/slide1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30.xml"/><Relationship Id="rId6" Type="http://schemas.openxmlformats.org/officeDocument/2006/relationships/image" Target="../media/image50.png"/><Relationship Id="rId5" Type="http://schemas.microsoft.com/office/2007/relationships/hdphoto" Target="../media/hdphoto4.wdp"/><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58.png"/><Relationship Id="rId18" Type="http://schemas.openxmlformats.org/officeDocument/2006/relationships/image" Target="../media/image61.png"/><Relationship Id="rId26" Type="http://schemas.openxmlformats.org/officeDocument/2006/relationships/image" Target="../media/image69.jpeg"/><Relationship Id="rId3" Type="http://schemas.openxmlformats.org/officeDocument/2006/relationships/image" Target="../media/image52.png"/><Relationship Id="rId21" Type="http://schemas.openxmlformats.org/officeDocument/2006/relationships/image" Target="../media/image64.jpeg"/><Relationship Id="rId7" Type="http://schemas.openxmlformats.org/officeDocument/2006/relationships/image" Target="../media/image54.png"/><Relationship Id="rId12" Type="http://schemas.microsoft.com/office/2007/relationships/hdphoto" Target="../media/hdphoto8.wdp"/><Relationship Id="rId17" Type="http://schemas.openxmlformats.org/officeDocument/2006/relationships/image" Target="../media/image60.png"/><Relationship Id="rId25" Type="http://schemas.openxmlformats.org/officeDocument/2006/relationships/image" Target="../media/image68.png"/><Relationship Id="rId2" Type="http://schemas.openxmlformats.org/officeDocument/2006/relationships/notesSlide" Target="../notesSlides/notesSlide12.xml"/><Relationship Id="rId16" Type="http://schemas.microsoft.com/office/2007/relationships/hdphoto" Target="../media/hdphoto10.wdp"/><Relationship Id="rId20" Type="http://schemas.openxmlformats.org/officeDocument/2006/relationships/image" Target="../media/image63.png"/><Relationship Id="rId29" Type="http://schemas.openxmlformats.org/officeDocument/2006/relationships/image" Target="../media/image71.png"/><Relationship Id="rId1" Type="http://schemas.openxmlformats.org/officeDocument/2006/relationships/slideLayout" Target="../slideLayouts/slideLayout30.xml"/><Relationship Id="rId6" Type="http://schemas.microsoft.com/office/2007/relationships/hdphoto" Target="../media/hdphoto6.wdp"/><Relationship Id="rId11" Type="http://schemas.openxmlformats.org/officeDocument/2006/relationships/image" Target="../media/image57.png"/><Relationship Id="rId24" Type="http://schemas.openxmlformats.org/officeDocument/2006/relationships/image" Target="../media/image67.png"/><Relationship Id="rId5" Type="http://schemas.openxmlformats.org/officeDocument/2006/relationships/image" Target="../media/image53.png"/><Relationship Id="rId15" Type="http://schemas.openxmlformats.org/officeDocument/2006/relationships/image" Target="../media/image59.png"/><Relationship Id="rId23" Type="http://schemas.openxmlformats.org/officeDocument/2006/relationships/image" Target="../media/image66.png"/><Relationship Id="rId28" Type="http://schemas.microsoft.com/office/2007/relationships/hdphoto" Target="../media/hdphoto11.wdp"/><Relationship Id="rId10" Type="http://schemas.microsoft.com/office/2007/relationships/hdphoto" Target="../media/hdphoto7.wdp"/><Relationship Id="rId19" Type="http://schemas.openxmlformats.org/officeDocument/2006/relationships/image" Target="../media/image62.png"/><Relationship Id="rId4" Type="http://schemas.microsoft.com/office/2007/relationships/hdphoto" Target="../media/hdphoto5.wdp"/><Relationship Id="rId9" Type="http://schemas.openxmlformats.org/officeDocument/2006/relationships/image" Target="../media/image56.png"/><Relationship Id="rId14" Type="http://schemas.microsoft.com/office/2007/relationships/hdphoto" Target="../media/hdphoto9.wdp"/><Relationship Id="rId22" Type="http://schemas.openxmlformats.org/officeDocument/2006/relationships/image" Target="../media/image65.jpeg"/><Relationship Id="rId27" Type="http://schemas.openxmlformats.org/officeDocument/2006/relationships/image" Target="../media/image70.png"/><Relationship Id="rId30" Type="http://schemas.microsoft.com/office/2007/relationships/hdphoto" Target="../media/hdphoto12.wdp"/></Relationships>
</file>

<file path=ppt/slides/_rels/slide1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30.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8.png"/><Relationship Id="rId4" Type="http://schemas.microsoft.com/office/2007/relationships/hdphoto" Target="../media/hdphoto13.wdp"/><Relationship Id="rId9" Type="http://schemas.openxmlformats.org/officeDocument/2006/relationships/image" Target="../media/image77.png"/></Relationships>
</file>

<file path=ppt/slides/_rels/slide14.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3.png"/><Relationship Id="rId7"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83.png"/></Relationships>
</file>

<file path=ppt/slides/_rels/slide1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3.png"/><Relationship Id="rId7" Type="http://schemas.microsoft.com/office/2007/relationships/hdphoto" Target="../media/hdphoto13.wdp"/><Relationship Id="rId2" Type="http://schemas.openxmlformats.org/officeDocument/2006/relationships/notesSlide" Target="../notesSlides/notesSlide15.xml"/><Relationship Id="rId1" Type="http://schemas.openxmlformats.org/officeDocument/2006/relationships/slideLayout" Target="../slideLayouts/slideLayout30.xml"/><Relationship Id="rId6" Type="http://schemas.openxmlformats.org/officeDocument/2006/relationships/image" Target="../media/image72.png"/><Relationship Id="rId5"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85.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3.png"/><Relationship Id="rId7"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30.xml"/><Relationship Id="rId6" Type="http://schemas.openxmlformats.org/officeDocument/2006/relationships/image" Target="../media/image86.png"/><Relationship Id="rId5"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89.png"/></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3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91.png"/></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92.png"/><Relationship Id="rId7"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3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93.png"/><Relationship Id="rId9" Type="http://schemas.microsoft.com/office/2007/relationships/hdphoto" Target="../media/hdphoto13.wdp"/></Relationships>
</file>

<file path=ppt/slides/_rels/slide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30.xml"/><Relationship Id="rId5" Type="http://schemas.openxmlformats.org/officeDocument/2006/relationships/image" Target="../media/image95.jpeg"/><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30.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74.png"/><Relationship Id="rId7" Type="http://schemas.openxmlformats.org/officeDocument/2006/relationships/image" Target="../media/image103.jpeg"/><Relationship Id="rId2" Type="http://schemas.openxmlformats.org/officeDocument/2006/relationships/notesSlide" Target="../notesSlides/notesSlide21.xml"/><Relationship Id="rId1" Type="http://schemas.openxmlformats.org/officeDocument/2006/relationships/slideLayout" Target="../slideLayouts/slideLayout30.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sv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2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15.png"/><Relationship Id="rId18" Type="http://schemas.openxmlformats.org/officeDocument/2006/relationships/image" Target="../media/image120.svg"/><Relationship Id="rId3" Type="http://schemas.openxmlformats.org/officeDocument/2006/relationships/image" Target="../media/image109.png"/><Relationship Id="rId21" Type="http://schemas.openxmlformats.org/officeDocument/2006/relationships/image" Target="../media/image123.png"/><Relationship Id="rId7" Type="http://schemas.openxmlformats.org/officeDocument/2006/relationships/image" Target="../media/image100.png"/><Relationship Id="rId12" Type="http://schemas.openxmlformats.org/officeDocument/2006/relationships/image" Target="../media/image114.svg"/><Relationship Id="rId17" Type="http://schemas.openxmlformats.org/officeDocument/2006/relationships/image" Target="../media/image119.png"/><Relationship Id="rId2" Type="http://schemas.openxmlformats.org/officeDocument/2006/relationships/notesSlide" Target="../notesSlides/notesSlide24.xml"/><Relationship Id="rId16" Type="http://schemas.openxmlformats.org/officeDocument/2006/relationships/image" Target="../media/image118.svg"/><Relationship Id="rId20" Type="http://schemas.openxmlformats.org/officeDocument/2006/relationships/image" Target="../media/image122.svg"/><Relationship Id="rId1" Type="http://schemas.openxmlformats.org/officeDocument/2006/relationships/slideLayout" Target="../slideLayouts/slideLayout30.xml"/><Relationship Id="rId6" Type="http://schemas.openxmlformats.org/officeDocument/2006/relationships/image" Target="../media/image112.svg"/><Relationship Id="rId11" Type="http://schemas.openxmlformats.org/officeDocument/2006/relationships/image" Target="../media/image113.png"/><Relationship Id="rId24" Type="http://schemas.openxmlformats.org/officeDocument/2006/relationships/image" Target="../media/image126.svg"/><Relationship Id="rId5" Type="http://schemas.openxmlformats.org/officeDocument/2006/relationships/image" Target="../media/image111.png"/><Relationship Id="rId15" Type="http://schemas.openxmlformats.org/officeDocument/2006/relationships/image" Target="../media/image117.png"/><Relationship Id="rId23" Type="http://schemas.openxmlformats.org/officeDocument/2006/relationships/image" Target="../media/image125.png"/><Relationship Id="rId10" Type="http://schemas.openxmlformats.org/officeDocument/2006/relationships/image" Target="../media/image25.svg"/><Relationship Id="rId19" Type="http://schemas.openxmlformats.org/officeDocument/2006/relationships/image" Target="../media/image121.png"/><Relationship Id="rId4" Type="http://schemas.openxmlformats.org/officeDocument/2006/relationships/image" Target="../media/image110.svg"/><Relationship Id="rId9" Type="http://schemas.openxmlformats.org/officeDocument/2006/relationships/image" Target="../media/image24.png"/><Relationship Id="rId14" Type="http://schemas.openxmlformats.org/officeDocument/2006/relationships/image" Target="../media/image116.emf"/><Relationship Id="rId22" Type="http://schemas.openxmlformats.org/officeDocument/2006/relationships/image" Target="../media/image124.png"/></Relationships>
</file>

<file path=ppt/slides/_rels/slide25.xml.rels><?xml version="1.0" encoding="UTF-8" standalone="yes"?>
<Relationships xmlns="http://schemas.openxmlformats.org/package/2006/relationships"><Relationship Id="rId8" Type="http://schemas.openxmlformats.org/officeDocument/2006/relationships/image" Target="../media/image116.emf"/><Relationship Id="rId13" Type="http://schemas.openxmlformats.org/officeDocument/2006/relationships/image" Target="../media/image121.png"/><Relationship Id="rId18" Type="http://schemas.openxmlformats.org/officeDocument/2006/relationships/image" Target="../media/image24.png"/><Relationship Id="rId3" Type="http://schemas.openxmlformats.org/officeDocument/2006/relationships/image" Target="../media/image100.png"/><Relationship Id="rId21" Type="http://schemas.openxmlformats.org/officeDocument/2006/relationships/image" Target="../media/image126.svg"/><Relationship Id="rId7" Type="http://schemas.openxmlformats.org/officeDocument/2006/relationships/image" Target="../media/image115.png"/><Relationship Id="rId12" Type="http://schemas.openxmlformats.org/officeDocument/2006/relationships/image" Target="../media/image120.svg"/><Relationship Id="rId17" Type="http://schemas.openxmlformats.org/officeDocument/2006/relationships/image" Target="../media/image42.png"/><Relationship Id="rId2" Type="http://schemas.openxmlformats.org/officeDocument/2006/relationships/notesSlide" Target="../notesSlides/notesSlide25.xml"/><Relationship Id="rId16" Type="http://schemas.openxmlformats.org/officeDocument/2006/relationships/image" Target="../media/image124.png"/><Relationship Id="rId20" Type="http://schemas.openxmlformats.org/officeDocument/2006/relationships/image" Target="../media/image125.png"/><Relationship Id="rId1" Type="http://schemas.openxmlformats.org/officeDocument/2006/relationships/slideLayout" Target="../slideLayouts/slideLayout30.xml"/><Relationship Id="rId6" Type="http://schemas.openxmlformats.org/officeDocument/2006/relationships/image" Target="../media/image114.sv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svg"/><Relationship Id="rId19" Type="http://schemas.openxmlformats.org/officeDocument/2006/relationships/image" Target="../media/image25.svg"/><Relationship Id="rId4" Type="http://schemas.openxmlformats.org/officeDocument/2006/relationships/image" Target="../media/image101.svg"/><Relationship Id="rId9" Type="http://schemas.openxmlformats.org/officeDocument/2006/relationships/image" Target="../media/image117.png"/><Relationship Id="rId14" Type="http://schemas.openxmlformats.org/officeDocument/2006/relationships/image" Target="../media/image122.svg"/></Relationships>
</file>

<file path=ppt/slides/_rels/slide2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117" Type="http://schemas.openxmlformats.org/officeDocument/2006/relationships/image" Target="../media/image190.png"/><Relationship Id="rId21" Type="http://schemas.openxmlformats.org/officeDocument/2006/relationships/image" Target="../media/image137.png"/><Relationship Id="rId42" Type="http://schemas.openxmlformats.org/officeDocument/2006/relationships/image" Target="../media/image149.png"/><Relationship Id="rId63" Type="http://schemas.microsoft.com/office/2007/relationships/hdphoto" Target="../media/hdphoto40.wdp"/><Relationship Id="rId84" Type="http://schemas.microsoft.com/office/2007/relationships/hdphoto" Target="../media/hdphoto49.wdp"/><Relationship Id="rId138" Type="http://schemas.microsoft.com/office/2007/relationships/hdphoto" Target="../media/hdphoto72.wdp"/><Relationship Id="rId159" Type="http://schemas.openxmlformats.org/officeDocument/2006/relationships/image" Target="../media/image214.png"/><Relationship Id="rId170" Type="http://schemas.microsoft.com/office/2007/relationships/hdphoto" Target="../media/hdphoto87.wdp"/><Relationship Id="rId107" Type="http://schemas.openxmlformats.org/officeDocument/2006/relationships/image" Target="../media/image184.png"/><Relationship Id="rId11" Type="http://schemas.microsoft.com/office/2007/relationships/hdphoto" Target="../media/hdphoto17.wdp"/><Relationship Id="rId32" Type="http://schemas.microsoft.com/office/2007/relationships/hdphoto" Target="../media/hdphoto27.wdp"/><Relationship Id="rId53" Type="http://schemas.openxmlformats.org/officeDocument/2006/relationships/image" Target="../media/image155.png"/><Relationship Id="rId74" Type="http://schemas.openxmlformats.org/officeDocument/2006/relationships/image" Target="../media/image166.png"/><Relationship Id="rId128" Type="http://schemas.openxmlformats.org/officeDocument/2006/relationships/image" Target="../media/image197.png"/><Relationship Id="rId149" Type="http://schemas.openxmlformats.org/officeDocument/2006/relationships/image" Target="../media/image209.png"/><Relationship Id="rId5" Type="http://schemas.microsoft.com/office/2007/relationships/hdphoto" Target="../media/hdphoto14.wdp"/><Relationship Id="rId95" Type="http://schemas.openxmlformats.org/officeDocument/2006/relationships/image" Target="../media/image177.png"/><Relationship Id="rId160" Type="http://schemas.microsoft.com/office/2007/relationships/hdphoto" Target="../media/hdphoto82.wdp"/><Relationship Id="rId181" Type="http://schemas.openxmlformats.org/officeDocument/2006/relationships/image" Target="../media/image226.png"/><Relationship Id="rId22" Type="http://schemas.microsoft.com/office/2007/relationships/hdphoto" Target="../media/hdphoto22.wdp"/><Relationship Id="rId43" Type="http://schemas.microsoft.com/office/2007/relationships/hdphoto" Target="../media/hdphoto31.wdp"/><Relationship Id="rId64" Type="http://schemas.openxmlformats.org/officeDocument/2006/relationships/image" Target="../media/image161.png"/><Relationship Id="rId118" Type="http://schemas.openxmlformats.org/officeDocument/2006/relationships/image" Target="../media/image191.svg"/><Relationship Id="rId139" Type="http://schemas.openxmlformats.org/officeDocument/2006/relationships/image" Target="../media/image203.png"/><Relationship Id="rId85" Type="http://schemas.openxmlformats.org/officeDocument/2006/relationships/image" Target="../media/image172.png"/><Relationship Id="rId150" Type="http://schemas.microsoft.com/office/2007/relationships/hdphoto" Target="../media/hdphoto77.wdp"/><Relationship Id="rId171" Type="http://schemas.openxmlformats.org/officeDocument/2006/relationships/image" Target="../media/image220.png"/><Relationship Id="rId12" Type="http://schemas.openxmlformats.org/officeDocument/2006/relationships/image" Target="../media/image132.png"/><Relationship Id="rId33" Type="http://schemas.openxmlformats.org/officeDocument/2006/relationships/image" Target="../media/image143.png"/><Relationship Id="rId108" Type="http://schemas.microsoft.com/office/2007/relationships/hdphoto" Target="../media/hdphoto60.wdp"/><Relationship Id="rId129" Type="http://schemas.microsoft.com/office/2007/relationships/hdphoto" Target="../media/hdphoto68.wdp"/><Relationship Id="rId54" Type="http://schemas.microsoft.com/office/2007/relationships/hdphoto" Target="../media/hdphoto36.wdp"/><Relationship Id="rId75" Type="http://schemas.microsoft.com/office/2007/relationships/hdphoto" Target="../media/hdphoto45.wdp"/><Relationship Id="rId96" Type="http://schemas.microsoft.com/office/2007/relationships/hdphoto" Target="../media/hdphoto55.wdp"/><Relationship Id="rId140" Type="http://schemas.microsoft.com/office/2007/relationships/hdphoto" Target="../media/hdphoto73.wdp"/><Relationship Id="rId161" Type="http://schemas.openxmlformats.org/officeDocument/2006/relationships/image" Target="../media/image215.png"/><Relationship Id="rId182" Type="http://schemas.microsoft.com/office/2007/relationships/hdphoto" Target="../media/hdphoto92.wdp"/><Relationship Id="rId6" Type="http://schemas.openxmlformats.org/officeDocument/2006/relationships/image" Target="../media/image129.png"/><Relationship Id="rId23" Type="http://schemas.openxmlformats.org/officeDocument/2006/relationships/image" Target="../media/image138.png"/><Relationship Id="rId119" Type="http://schemas.openxmlformats.org/officeDocument/2006/relationships/image" Target="../media/image192.png"/><Relationship Id="rId44" Type="http://schemas.openxmlformats.org/officeDocument/2006/relationships/image" Target="../media/image150.png"/><Relationship Id="rId65" Type="http://schemas.microsoft.com/office/2007/relationships/hdphoto" Target="../media/hdphoto41.wdp"/><Relationship Id="rId86" Type="http://schemas.microsoft.com/office/2007/relationships/hdphoto" Target="../media/hdphoto50.wdp"/><Relationship Id="rId130" Type="http://schemas.openxmlformats.org/officeDocument/2006/relationships/image" Target="../media/image198.png"/><Relationship Id="rId151" Type="http://schemas.openxmlformats.org/officeDocument/2006/relationships/image" Target="../media/image210.png"/><Relationship Id="rId172" Type="http://schemas.openxmlformats.org/officeDocument/2006/relationships/image" Target="../media/image221.png"/><Relationship Id="rId13" Type="http://schemas.microsoft.com/office/2007/relationships/hdphoto" Target="../media/hdphoto18.wdp"/><Relationship Id="rId18" Type="http://schemas.openxmlformats.org/officeDocument/2006/relationships/image" Target="../media/image135.png"/><Relationship Id="rId39" Type="http://schemas.openxmlformats.org/officeDocument/2006/relationships/image" Target="../media/image147.png"/><Relationship Id="rId109" Type="http://schemas.openxmlformats.org/officeDocument/2006/relationships/image" Target="../media/image185.png"/><Relationship Id="rId34" Type="http://schemas.openxmlformats.org/officeDocument/2006/relationships/image" Target="../media/image144.svg"/><Relationship Id="rId50" Type="http://schemas.openxmlformats.org/officeDocument/2006/relationships/image" Target="../media/image153.png"/><Relationship Id="rId55" Type="http://schemas.openxmlformats.org/officeDocument/2006/relationships/image" Target="../media/image156.png"/><Relationship Id="rId76" Type="http://schemas.openxmlformats.org/officeDocument/2006/relationships/image" Target="../media/image167.png"/><Relationship Id="rId97" Type="http://schemas.openxmlformats.org/officeDocument/2006/relationships/image" Target="../media/image178.png"/><Relationship Id="rId104" Type="http://schemas.microsoft.com/office/2007/relationships/hdphoto" Target="../media/hdphoto58.wdp"/><Relationship Id="rId120" Type="http://schemas.openxmlformats.org/officeDocument/2006/relationships/image" Target="../media/image193.png"/><Relationship Id="rId125" Type="http://schemas.microsoft.com/office/2007/relationships/hdphoto" Target="../media/hdphoto66.wdp"/><Relationship Id="rId141" Type="http://schemas.openxmlformats.org/officeDocument/2006/relationships/image" Target="../media/image204.png"/><Relationship Id="rId146" Type="http://schemas.openxmlformats.org/officeDocument/2006/relationships/image" Target="../media/image207.svg"/><Relationship Id="rId167" Type="http://schemas.openxmlformats.org/officeDocument/2006/relationships/image" Target="../media/image218.png"/><Relationship Id="rId7" Type="http://schemas.microsoft.com/office/2007/relationships/hdphoto" Target="../media/hdphoto15.wdp"/><Relationship Id="rId71" Type="http://schemas.microsoft.com/office/2007/relationships/hdphoto" Target="../media/hdphoto43.wdp"/><Relationship Id="rId92" Type="http://schemas.microsoft.com/office/2007/relationships/hdphoto" Target="../media/hdphoto53.wdp"/><Relationship Id="rId162" Type="http://schemas.microsoft.com/office/2007/relationships/hdphoto" Target="../media/hdphoto83.wdp"/><Relationship Id="rId183" Type="http://schemas.openxmlformats.org/officeDocument/2006/relationships/image" Target="../media/image227.png"/><Relationship Id="rId2" Type="http://schemas.openxmlformats.org/officeDocument/2006/relationships/notesSlide" Target="../notesSlides/notesSlide27.xml"/><Relationship Id="rId29" Type="http://schemas.openxmlformats.org/officeDocument/2006/relationships/image" Target="../media/image141.png"/><Relationship Id="rId24" Type="http://schemas.microsoft.com/office/2007/relationships/hdphoto" Target="../media/hdphoto23.wdp"/><Relationship Id="rId40" Type="http://schemas.openxmlformats.org/officeDocument/2006/relationships/image" Target="../media/image148.png"/><Relationship Id="rId45" Type="http://schemas.microsoft.com/office/2007/relationships/hdphoto" Target="../media/hdphoto32.wdp"/><Relationship Id="rId66" Type="http://schemas.openxmlformats.org/officeDocument/2006/relationships/image" Target="../media/image162.png"/><Relationship Id="rId87" Type="http://schemas.openxmlformats.org/officeDocument/2006/relationships/image" Target="../media/image173.png"/><Relationship Id="rId110" Type="http://schemas.microsoft.com/office/2007/relationships/hdphoto" Target="../media/hdphoto61.wdp"/><Relationship Id="rId115" Type="http://schemas.openxmlformats.org/officeDocument/2006/relationships/image" Target="../media/image189.png"/><Relationship Id="rId131" Type="http://schemas.microsoft.com/office/2007/relationships/hdphoto" Target="../media/hdphoto69.wdp"/><Relationship Id="rId136" Type="http://schemas.microsoft.com/office/2007/relationships/hdphoto" Target="../media/hdphoto71.wdp"/><Relationship Id="rId157" Type="http://schemas.openxmlformats.org/officeDocument/2006/relationships/image" Target="../media/image213.png"/><Relationship Id="rId178" Type="http://schemas.openxmlformats.org/officeDocument/2006/relationships/image" Target="../media/image224.png"/><Relationship Id="rId61" Type="http://schemas.microsoft.com/office/2007/relationships/hdphoto" Target="../media/hdphoto39.wdp"/><Relationship Id="rId82" Type="http://schemas.openxmlformats.org/officeDocument/2006/relationships/image" Target="../media/image170.png"/><Relationship Id="rId152" Type="http://schemas.microsoft.com/office/2007/relationships/hdphoto" Target="../media/hdphoto78.wdp"/><Relationship Id="rId173" Type="http://schemas.microsoft.com/office/2007/relationships/hdphoto" Target="../media/hdphoto88.wdp"/><Relationship Id="rId19" Type="http://schemas.microsoft.com/office/2007/relationships/hdphoto" Target="../media/hdphoto21.wdp"/><Relationship Id="rId14" Type="http://schemas.openxmlformats.org/officeDocument/2006/relationships/image" Target="../media/image133.png"/><Relationship Id="rId30" Type="http://schemas.microsoft.com/office/2007/relationships/hdphoto" Target="../media/hdphoto26.wdp"/><Relationship Id="rId35" Type="http://schemas.openxmlformats.org/officeDocument/2006/relationships/image" Target="../media/image145.png"/><Relationship Id="rId56" Type="http://schemas.microsoft.com/office/2007/relationships/hdphoto" Target="../media/hdphoto37.wdp"/><Relationship Id="rId77" Type="http://schemas.microsoft.com/office/2007/relationships/hdphoto" Target="../media/hdphoto46.wdp"/><Relationship Id="rId100" Type="http://schemas.microsoft.com/office/2007/relationships/hdphoto" Target="../media/hdphoto56.wdp"/><Relationship Id="rId105" Type="http://schemas.openxmlformats.org/officeDocument/2006/relationships/image" Target="../media/image183.png"/><Relationship Id="rId126" Type="http://schemas.openxmlformats.org/officeDocument/2006/relationships/image" Target="../media/image196.png"/><Relationship Id="rId147" Type="http://schemas.openxmlformats.org/officeDocument/2006/relationships/image" Target="../media/image208.png"/><Relationship Id="rId168" Type="http://schemas.microsoft.com/office/2007/relationships/hdphoto" Target="../media/hdphoto86.wdp"/><Relationship Id="rId8" Type="http://schemas.openxmlformats.org/officeDocument/2006/relationships/image" Target="../media/image130.png"/><Relationship Id="rId51" Type="http://schemas.microsoft.com/office/2007/relationships/hdphoto" Target="../media/hdphoto35.wdp"/><Relationship Id="rId72" Type="http://schemas.openxmlformats.org/officeDocument/2006/relationships/image" Target="../media/image165.png"/><Relationship Id="rId93" Type="http://schemas.openxmlformats.org/officeDocument/2006/relationships/image" Target="../media/image176.png"/><Relationship Id="rId98" Type="http://schemas.openxmlformats.org/officeDocument/2006/relationships/image" Target="../media/image179.svg"/><Relationship Id="rId121" Type="http://schemas.microsoft.com/office/2007/relationships/hdphoto" Target="../media/hdphoto64.wdp"/><Relationship Id="rId142" Type="http://schemas.microsoft.com/office/2007/relationships/hdphoto" Target="../media/hdphoto74.wdp"/><Relationship Id="rId163" Type="http://schemas.openxmlformats.org/officeDocument/2006/relationships/image" Target="../media/image216.png"/><Relationship Id="rId184" Type="http://schemas.microsoft.com/office/2007/relationships/hdphoto" Target="../media/hdphoto93.wdp"/><Relationship Id="rId3" Type="http://schemas.openxmlformats.org/officeDocument/2006/relationships/chart" Target="../charts/chart2.xml"/><Relationship Id="rId25" Type="http://schemas.openxmlformats.org/officeDocument/2006/relationships/image" Target="../media/image139.png"/><Relationship Id="rId46" Type="http://schemas.openxmlformats.org/officeDocument/2006/relationships/image" Target="../media/image151.png"/><Relationship Id="rId67" Type="http://schemas.microsoft.com/office/2007/relationships/hdphoto" Target="../media/hdphoto42.wdp"/><Relationship Id="rId116" Type="http://schemas.microsoft.com/office/2007/relationships/hdphoto" Target="../media/hdphoto63.wdp"/><Relationship Id="rId137" Type="http://schemas.openxmlformats.org/officeDocument/2006/relationships/image" Target="../media/image202.png"/><Relationship Id="rId158" Type="http://schemas.microsoft.com/office/2007/relationships/hdphoto" Target="../media/hdphoto81.wdp"/><Relationship Id="rId20" Type="http://schemas.openxmlformats.org/officeDocument/2006/relationships/image" Target="../media/image136.png"/><Relationship Id="rId41" Type="http://schemas.microsoft.com/office/2007/relationships/hdphoto" Target="../media/hdphoto30.wdp"/><Relationship Id="rId62" Type="http://schemas.openxmlformats.org/officeDocument/2006/relationships/image" Target="../media/image160.png"/><Relationship Id="rId83" Type="http://schemas.openxmlformats.org/officeDocument/2006/relationships/image" Target="../media/image171.png"/><Relationship Id="rId88" Type="http://schemas.microsoft.com/office/2007/relationships/hdphoto" Target="../media/hdphoto51.wdp"/><Relationship Id="rId111" Type="http://schemas.openxmlformats.org/officeDocument/2006/relationships/image" Target="../media/image186.png"/><Relationship Id="rId132" Type="http://schemas.openxmlformats.org/officeDocument/2006/relationships/image" Target="../media/image199.png"/><Relationship Id="rId153" Type="http://schemas.openxmlformats.org/officeDocument/2006/relationships/image" Target="../media/image211.png"/><Relationship Id="rId174" Type="http://schemas.openxmlformats.org/officeDocument/2006/relationships/image" Target="../media/image222.png"/><Relationship Id="rId179" Type="http://schemas.openxmlformats.org/officeDocument/2006/relationships/image" Target="../media/image225.png"/><Relationship Id="rId15" Type="http://schemas.microsoft.com/office/2007/relationships/hdphoto" Target="../media/hdphoto19.wdp"/><Relationship Id="rId36" Type="http://schemas.microsoft.com/office/2007/relationships/hdphoto" Target="../media/hdphoto28.wdp"/><Relationship Id="rId57" Type="http://schemas.openxmlformats.org/officeDocument/2006/relationships/image" Target="../media/image157.png"/><Relationship Id="rId106" Type="http://schemas.microsoft.com/office/2007/relationships/hdphoto" Target="../media/hdphoto59.wdp"/><Relationship Id="rId127" Type="http://schemas.microsoft.com/office/2007/relationships/hdphoto" Target="../media/hdphoto67.wdp"/><Relationship Id="rId10" Type="http://schemas.openxmlformats.org/officeDocument/2006/relationships/image" Target="../media/image131.png"/><Relationship Id="rId31" Type="http://schemas.openxmlformats.org/officeDocument/2006/relationships/image" Target="../media/image142.png"/><Relationship Id="rId52" Type="http://schemas.openxmlformats.org/officeDocument/2006/relationships/image" Target="../media/image154.png"/><Relationship Id="rId73" Type="http://schemas.microsoft.com/office/2007/relationships/hdphoto" Target="../media/hdphoto44.wdp"/><Relationship Id="rId78" Type="http://schemas.openxmlformats.org/officeDocument/2006/relationships/image" Target="../media/image168.png"/><Relationship Id="rId94" Type="http://schemas.microsoft.com/office/2007/relationships/hdphoto" Target="../media/hdphoto54.wdp"/><Relationship Id="rId99" Type="http://schemas.openxmlformats.org/officeDocument/2006/relationships/image" Target="../media/image180.png"/><Relationship Id="rId101" Type="http://schemas.openxmlformats.org/officeDocument/2006/relationships/image" Target="../media/image181.png"/><Relationship Id="rId122" Type="http://schemas.openxmlformats.org/officeDocument/2006/relationships/image" Target="../media/image194.png"/><Relationship Id="rId143" Type="http://schemas.openxmlformats.org/officeDocument/2006/relationships/image" Target="../media/image205.png"/><Relationship Id="rId148" Type="http://schemas.microsoft.com/office/2007/relationships/hdphoto" Target="../media/hdphoto76.wdp"/><Relationship Id="rId164" Type="http://schemas.microsoft.com/office/2007/relationships/hdphoto" Target="../media/hdphoto84.wdp"/><Relationship Id="rId169" Type="http://schemas.openxmlformats.org/officeDocument/2006/relationships/image" Target="../media/image219.png"/><Relationship Id="rId185" Type="http://schemas.openxmlformats.org/officeDocument/2006/relationships/image" Target="../media/image228.png"/><Relationship Id="rId4" Type="http://schemas.openxmlformats.org/officeDocument/2006/relationships/image" Target="../media/image128.png"/><Relationship Id="rId9" Type="http://schemas.microsoft.com/office/2007/relationships/hdphoto" Target="../media/hdphoto16.wdp"/><Relationship Id="rId180" Type="http://schemas.microsoft.com/office/2007/relationships/hdphoto" Target="../media/hdphoto91.wdp"/><Relationship Id="rId26" Type="http://schemas.microsoft.com/office/2007/relationships/hdphoto" Target="../media/hdphoto24.wdp"/><Relationship Id="rId47" Type="http://schemas.microsoft.com/office/2007/relationships/hdphoto" Target="../media/hdphoto33.wdp"/><Relationship Id="rId68" Type="http://schemas.openxmlformats.org/officeDocument/2006/relationships/image" Target="../media/image163.png"/><Relationship Id="rId89" Type="http://schemas.openxmlformats.org/officeDocument/2006/relationships/image" Target="../media/image174.png"/><Relationship Id="rId112" Type="http://schemas.openxmlformats.org/officeDocument/2006/relationships/image" Target="../media/image187.svg"/><Relationship Id="rId133" Type="http://schemas.openxmlformats.org/officeDocument/2006/relationships/image" Target="../media/image200.png"/><Relationship Id="rId154" Type="http://schemas.microsoft.com/office/2007/relationships/hdphoto" Target="../media/hdphoto79.wdp"/><Relationship Id="rId175" Type="http://schemas.microsoft.com/office/2007/relationships/hdphoto" Target="../media/hdphoto89.wdp"/><Relationship Id="rId16" Type="http://schemas.openxmlformats.org/officeDocument/2006/relationships/image" Target="../media/image134.png"/><Relationship Id="rId37" Type="http://schemas.openxmlformats.org/officeDocument/2006/relationships/image" Target="../media/image146.png"/><Relationship Id="rId58" Type="http://schemas.openxmlformats.org/officeDocument/2006/relationships/image" Target="../media/image158.png"/><Relationship Id="rId79" Type="http://schemas.microsoft.com/office/2007/relationships/hdphoto" Target="../media/hdphoto47.wdp"/><Relationship Id="rId102" Type="http://schemas.microsoft.com/office/2007/relationships/hdphoto" Target="../media/hdphoto57.wdp"/><Relationship Id="rId123" Type="http://schemas.microsoft.com/office/2007/relationships/hdphoto" Target="../media/hdphoto65.wdp"/><Relationship Id="rId144" Type="http://schemas.microsoft.com/office/2007/relationships/hdphoto" Target="../media/hdphoto75.wdp"/><Relationship Id="rId90" Type="http://schemas.microsoft.com/office/2007/relationships/hdphoto" Target="../media/hdphoto52.wdp"/><Relationship Id="rId165" Type="http://schemas.openxmlformats.org/officeDocument/2006/relationships/image" Target="../media/image217.png"/><Relationship Id="rId186" Type="http://schemas.microsoft.com/office/2007/relationships/hdphoto" Target="../media/hdphoto94.wdp"/><Relationship Id="rId27" Type="http://schemas.openxmlformats.org/officeDocument/2006/relationships/image" Target="../media/image140.png"/><Relationship Id="rId48" Type="http://schemas.openxmlformats.org/officeDocument/2006/relationships/image" Target="../media/image152.png"/><Relationship Id="rId69" Type="http://schemas.openxmlformats.org/officeDocument/2006/relationships/image" Target="../media/image55.svg"/><Relationship Id="rId113" Type="http://schemas.openxmlformats.org/officeDocument/2006/relationships/image" Target="../media/image188.png"/><Relationship Id="rId134" Type="http://schemas.microsoft.com/office/2007/relationships/hdphoto" Target="../media/hdphoto70.wdp"/><Relationship Id="rId80" Type="http://schemas.openxmlformats.org/officeDocument/2006/relationships/image" Target="../media/image169.png"/><Relationship Id="rId155" Type="http://schemas.openxmlformats.org/officeDocument/2006/relationships/image" Target="../media/image212.png"/><Relationship Id="rId176" Type="http://schemas.openxmlformats.org/officeDocument/2006/relationships/image" Target="../media/image223.png"/><Relationship Id="rId17" Type="http://schemas.microsoft.com/office/2007/relationships/hdphoto" Target="../media/hdphoto20.wdp"/><Relationship Id="rId38" Type="http://schemas.microsoft.com/office/2007/relationships/hdphoto" Target="../media/hdphoto29.wdp"/><Relationship Id="rId59" Type="http://schemas.microsoft.com/office/2007/relationships/hdphoto" Target="../media/hdphoto38.wdp"/><Relationship Id="rId103" Type="http://schemas.openxmlformats.org/officeDocument/2006/relationships/image" Target="../media/image182.png"/><Relationship Id="rId124" Type="http://schemas.openxmlformats.org/officeDocument/2006/relationships/image" Target="../media/image195.png"/><Relationship Id="rId70" Type="http://schemas.openxmlformats.org/officeDocument/2006/relationships/image" Target="../media/image164.png"/><Relationship Id="rId91" Type="http://schemas.openxmlformats.org/officeDocument/2006/relationships/image" Target="../media/image175.png"/><Relationship Id="rId145" Type="http://schemas.openxmlformats.org/officeDocument/2006/relationships/image" Target="../media/image206.png"/><Relationship Id="rId166" Type="http://schemas.microsoft.com/office/2007/relationships/hdphoto" Target="../media/hdphoto85.wdp"/><Relationship Id="rId1" Type="http://schemas.openxmlformats.org/officeDocument/2006/relationships/slideLayout" Target="../slideLayouts/slideLayout5.xml"/><Relationship Id="rId28" Type="http://schemas.microsoft.com/office/2007/relationships/hdphoto" Target="../media/hdphoto25.wdp"/><Relationship Id="rId49" Type="http://schemas.microsoft.com/office/2007/relationships/hdphoto" Target="../media/hdphoto34.wdp"/><Relationship Id="rId114" Type="http://schemas.microsoft.com/office/2007/relationships/hdphoto" Target="../media/hdphoto62.wdp"/><Relationship Id="rId60" Type="http://schemas.openxmlformats.org/officeDocument/2006/relationships/image" Target="../media/image159.png"/><Relationship Id="rId81" Type="http://schemas.microsoft.com/office/2007/relationships/hdphoto" Target="../media/hdphoto48.wdp"/><Relationship Id="rId135" Type="http://schemas.openxmlformats.org/officeDocument/2006/relationships/image" Target="../media/image201.png"/><Relationship Id="rId156" Type="http://schemas.microsoft.com/office/2007/relationships/hdphoto" Target="../media/hdphoto80.wdp"/><Relationship Id="rId177" Type="http://schemas.microsoft.com/office/2007/relationships/hdphoto" Target="../media/hdphoto90.wdp"/></Relationships>
</file>

<file path=ppt/slides/_rels/slide28.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29.jpeg"/><Relationship Id="rId7" Type="http://schemas.openxmlformats.org/officeDocument/2006/relationships/image" Target="../media/image233.jpeg"/><Relationship Id="rId12" Type="http://schemas.openxmlformats.org/officeDocument/2006/relationships/image" Target="../media/image237.jpe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32.jpeg"/><Relationship Id="rId11" Type="http://schemas.openxmlformats.org/officeDocument/2006/relationships/image" Target="../media/image236.jpeg"/><Relationship Id="rId5" Type="http://schemas.openxmlformats.org/officeDocument/2006/relationships/image" Target="../media/image231.jpeg"/><Relationship Id="rId10" Type="http://schemas.openxmlformats.org/officeDocument/2006/relationships/image" Target="../media/image235.jpeg"/><Relationship Id="rId4" Type="http://schemas.openxmlformats.org/officeDocument/2006/relationships/image" Target="../media/image230.jpeg"/><Relationship Id="rId9" Type="http://schemas.openxmlformats.org/officeDocument/2006/relationships/image" Target="../media/image234.jpeg"/></Relationships>
</file>

<file path=ppt/slides/_rels/slide29.xml.rels><?xml version="1.0" encoding="UTF-8" standalone="yes"?>
<Relationships xmlns="http://schemas.openxmlformats.org/package/2006/relationships"><Relationship Id="rId8" Type="http://schemas.openxmlformats.org/officeDocument/2006/relationships/hyperlink" Target="https://www.microsoft.com/en-us/videoplayer/embed/RE4wqQv?autoplay=true" TargetMode="External"/><Relationship Id="rId13" Type="http://schemas.openxmlformats.org/officeDocument/2006/relationships/hyperlink" Target="https://www.microsoft.com/en-us/industry/health/microsoft-cloud-for-healthcare" TargetMode="External"/><Relationship Id="rId18" Type="http://schemas.openxmlformats.org/officeDocument/2006/relationships/hyperlink" Target="https://dynamics.microsoft.com/guidedtour/#/selectedLocale/en-us/scenarios/Enhance-Patient-Engagement/" TargetMode="External"/><Relationship Id="rId3" Type="http://schemas.openxmlformats.org/officeDocument/2006/relationships/image" Target="../media/image238.jpeg"/><Relationship Id="rId7" Type="http://schemas.openxmlformats.org/officeDocument/2006/relationships/hyperlink" Target="https://assetsprod.microsoft.com/mpn/microsoft-business-applications-isv-program-guide.pdf" TargetMode="External"/><Relationship Id="rId12" Type="http://schemas.openxmlformats.org/officeDocument/2006/relationships/hyperlink" Target="https://partner.microsoft.com/en-US/solutions/industry-solutions/healthcare" TargetMode="External"/><Relationship Id="rId17" Type="http://schemas.openxmlformats.org/officeDocument/2006/relationships/hyperlink" Target="https://www.microsoftpartnercommunity.com/t5/Cloud-AI/ct-p/cloud-ai" TargetMode="External"/><Relationship Id="rId2" Type="http://schemas.openxmlformats.org/officeDocument/2006/relationships/notesSlide" Target="../notesSlides/notesSlide29.xml"/><Relationship Id="rId16" Type="http://schemas.openxmlformats.org/officeDocument/2006/relationships/hyperlink" Target="https://azure.microsoft.com/en-us/partners/become-a-partner/" TargetMode="External"/><Relationship Id="rId1" Type="http://schemas.openxmlformats.org/officeDocument/2006/relationships/slideLayout" Target="../slideLayouts/slideLayout5.xml"/><Relationship Id="rId6" Type="http://schemas.openxmlformats.org/officeDocument/2006/relationships/hyperlink" Target="https://partner.microsoft.com/en-US/solutions/business-applications/isv-overview" TargetMode="External"/><Relationship Id="rId11" Type="http://schemas.openxmlformats.org/officeDocument/2006/relationships/hyperlink" Target="https://partner.microsoft.com/en-us/solutions/industry-solutions/healthcare" TargetMode="External"/><Relationship Id="rId5" Type="http://schemas.openxmlformats.org/officeDocument/2006/relationships/image" Target="../media/image239.jpeg"/><Relationship Id="rId15" Type="http://schemas.openxmlformats.org/officeDocument/2006/relationships/hyperlink" Target="https://developer.microsoft.com/en-us/microsoft-365/dev-program" TargetMode="External"/><Relationship Id="rId10" Type="http://schemas.openxmlformats.org/officeDocument/2006/relationships/hyperlink" Target="https://www.microsoft.com/en-us/industry/healthcare-summit" TargetMode="External"/><Relationship Id="rId4" Type="http://schemas.openxmlformats.org/officeDocument/2006/relationships/image" Target="../media/image30.jpeg"/><Relationship Id="rId9" Type="http://schemas.openxmlformats.org/officeDocument/2006/relationships/hyperlink" Target="https://www.microsoft.com/en-us/videoplayer/embed/RE4wLPr?autoplay=true" TargetMode="External"/><Relationship Id="rId14" Type="http://schemas.openxmlformats.org/officeDocument/2006/relationships/hyperlink" Target="https://cloudblogs.microsoft.com/industry-blog/health/2020/05/19/deliver-better-experiences-insights-and-care-with-microsoft-cloud-for-healthcar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0.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slide" Target="slide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42.png"/><Relationship Id="rId7" Type="http://schemas.microsoft.com/office/2007/relationships/hdphoto" Target="../media/hdphoto95.wdp"/><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7" Type="http://schemas.microsoft.com/office/2007/relationships/hdphoto" Target="../media/hdphoto96.wdp"/><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246.png"/><Relationship Id="rId5" Type="http://schemas.openxmlformats.org/officeDocument/2006/relationships/image" Target="../media/image79.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7" Type="http://schemas.microsoft.com/office/2007/relationships/hdphoto" Target="../media/hdphoto96.wdp"/><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246.png"/><Relationship Id="rId5" Type="http://schemas.openxmlformats.org/officeDocument/2006/relationships/image" Target="../media/image79.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microsoft.com/office/2007/relationships/hdphoto" Target="../media/hdphoto96.wdp"/><Relationship Id="rId4" Type="http://schemas.openxmlformats.org/officeDocument/2006/relationships/image" Target="../media/image246.png"/></Relationships>
</file>

<file path=ppt/slides/_rels/slide3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microsoft.com/office/2007/relationships/hdphoto" Target="../media/hdphoto2.wdp"/><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44.png"/><Relationship Id="rId5" Type="http://schemas.microsoft.com/office/2007/relationships/hdphoto" Target="../media/hdphoto1.wdp"/><Relationship Id="rId4" Type="http://schemas.openxmlformats.org/officeDocument/2006/relationships/image" Target="../media/image43.png"/><Relationship Id="rId9" Type="http://schemas.microsoft.com/office/2007/relationships/hdphoto" Target="../media/hdphoto3.wdp"/></Relationships>
</file>

<file path=ppt/slides/_rels/slide38.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55.png"/><Relationship Id="rId18" Type="http://schemas.openxmlformats.org/officeDocument/2006/relationships/image" Target="../media/image259.emf"/><Relationship Id="rId26" Type="http://schemas.openxmlformats.org/officeDocument/2006/relationships/image" Target="../media/image263.png"/><Relationship Id="rId3" Type="http://schemas.openxmlformats.org/officeDocument/2006/relationships/image" Target="../media/image247.jpeg"/><Relationship Id="rId21" Type="http://schemas.openxmlformats.org/officeDocument/2006/relationships/image" Target="../media/image116.emf"/><Relationship Id="rId7" Type="http://schemas.openxmlformats.org/officeDocument/2006/relationships/image" Target="../media/image249.png"/><Relationship Id="rId12" Type="http://schemas.openxmlformats.org/officeDocument/2006/relationships/image" Target="../media/image254.emf"/><Relationship Id="rId17" Type="http://schemas.openxmlformats.org/officeDocument/2006/relationships/image" Target="../media/image258.png"/><Relationship Id="rId25" Type="http://schemas.openxmlformats.org/officeDocument/2006/relationships/image" Target="../media/image101.svg"/><Relationship Id="rId2" Type="http://schemas.openxmlformats.org/officeDocument/2006/relationships/notesSlide" Target="../notesSlides/notesSlide36.xml"/><Relationship Id="rId16" Type="http://schemas.openxmlformats.org/officeDocument/2006/relationships/image" Target="../media/image257.emf"/><Relationship Id="rId20" Type="http://schemas.microsoft.com/office/2007/relationships/hdphoto" Target="../media/hdphoto97.wdp"/><Relationship Id="rId1" Type="http://schemas.openxmlformats.org/officeDocument/2006/relationships/slideLayout" Target="../slideLayouts/slideLayout5.xml"/><Relationship Id="rId6" Type="http://schemas.openxmlformats.org/officeDocument/2006/relationships/image" Target="../media/image248.png"/><Relationship Id="rId11" Type="http://schemas.openxmlformats.org/officeDocument/2006/relationships/image" Target="../media/image253.png"/><Relationship Id="rId24" Type="http://schemas.openxmlformats.org/officeDocument/2006/relationships/image" Target="../media/image100.png"/><Relationship Id="rId5" Type="http://schemas.openxmlformats.org/officeDocument/2006/relationships/image" Target="../media/image114.svg"/><Relationship Id="rId15" Type="http://schemas.openxmlformats.org/officeDocument/2006/relationships/image" Target="../media/image256.png"/><Relationship Id="rId23" Type="http://schemas.openxmlformats.org/officeDocument/2006/relationships/image" Target="../media/image262.png"/><Relationship Id="rId10" Type="http://schemas.openxmlformats.org/officeDocument/2006/relationships/image" Target="../media/image252.svg"/><Relationship Id="rId19" Type="http://schemas.openxmlformats.org/officeDocument/2006/relationships/image" Target="../media/image260.png"/><Relationship Id="rId4" Type="http://schemas.openxmlformats.org/officeDocument/2006/relationships/image" Target="../media/image113.png"/><Relationship Id="rId9" Type="http://schemas.openxmlformats.org/officeDocument/2006/relationships/image" Target="../media/image251.png"/><Relationship Id="rId14" Type="http://schemas.openxmlformats.org/officeDocument/2006/relationships/image" Target="../media/image124.png"/><Relationship Id="rId22" Type="http://schemas.openxmlformats.org/officeDocument/2006/relationships/image" Target="../media/image261.png"/></Relationships>
</file>

<file path=ppt/slides/_rels/slide39.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29.jpeg"/><Relationship Id="rId10" Type="http://schemas.openxmlformats.org/officeDocument/2006/relationships/image" Target="../media/image34.jpeg"/><Relationship Id="rId4" Type="http://schemas.openxmlformats.org/officeDocument/2006/relationships/image" Target="../media/image28.png"/><Relationship Id="rId9" Type="http://schemas.openxmlformats.org/officeDocument/2006/relationships/image" Target="../media/image33.jpeg"/></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xml"/><Relationship Id="rId1" Type="http://schemas.openxmlformats.org/officeDocument/2006/relationships/tags" Target="../tags/tag1.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8" Type="http://schemas.openxmlformats.org/officeDocument/2006/relationships/image" Target="../media/image41.jpeg"/><Relationship Id="rId13" Type="http://schemas.microsoft.com/office/2007/relationships/hdphoto" Target="../media/hdphoto2.wdp"/><Relationship Id="rId3" Type="http://schemas.openxmlformats.org/officeDocument/2006/relationships/image" Target="../media/image36.jpeg"/><Relationship Id="rId7" Type="http://schemas.openxmlformats.org/officeDocument/2006/relationships/image" Target="../media/image40.jpeg"/><Relationship Id="rId12" Type="http://schemas.openxmlformats.org/officeDocument/2006/relationships/image" Target="../media/image44.png"/><Relationship Id="rId2" Type="http://schemas.openxmlformats.org/officeDocument/2006/relationships/notesSlide" Target="../notesSlides/notesSlide9.xml"/><Relationship Id="rId16" Type="http://schemas.openxmlformats.org/officeDocument/2006/relationships/image" Target="../media/image46.jpeg"/><Relationship Id="rId1" Type="http://schemas.openxmlformats.org/officeDocument/2006/relationships/slideLayout" Target="../slideLayouts/slideLayout5.xml"/><Relationship Id="rId6" Type="http://schemas.openxmlformats.org/officeDocument/2006/relationships/image" Target="../media/image39.jpeg"/><Relationship Id="rId11" Type="http://schemas.microsoft.com/office/2007/relationships/hdphoto" Target="../media/hdphoto1.wdp"/><Relationship Id="rId5" Type="http://schemas.openxmlformats.org/officeDocument/2006/relationships/image" Target="../media/image38.jpeg"/><Relationship Id="rId15" Type="http://schemas.microsoft.com/office/2007/relationships/hdphoto" Target="../media/hdphoto3.wdp"/><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 Id="rId1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DD51-0F4F-479C-A0B7-B89F83D2D034}"/>
              </a:ext>
            </a:extLst>
          </p:cNvPr>
          <p:cNvSpPr>
            <a:spLocks noGrp="1"/>
          </p:cNvSpPr>
          <p:nvPr>
            <p:ph type="title"/>
          </p:nvPr>
        </p:nvSpPr>
        <p:spPr>
          <a:xfrm>
            <a:off x="880115" y="5296552"/>
            <a:ext cx="11436290" cy="553998"/>
          </a:xfrm>
        </p:spPr>
        <p:txBody>
          <a:bodyPr/>
          <a:lstStyle/>
          <a:p>
            <a:r>
              <a:rPr lang="en-US" sz="3600" dirty="0"/>
              <a:t>Microsoft Cloud for Healthcare</a:t>
            </a:r>
          </a:p>
        </p:txBody>
      </p:sp>
      <p:sp>
        <p:nvSpPr>
          <p:cNvPr id="12" name="Footer Placeholder 1">
            <a:extLst>
              <a:ext uri="{FF2B5EF4-FFF2-40B4-BE49-F238E27FC236}">
                <a16:creationId xmlns:a16="http://schemas.microsoft.com/office/drawing/2014/main" id="{A8F9860D-ECC4-44BE-A00E-59064B619ED7}"/>
              </a:ext>
            </a:extLst>
          </p:cNvPr>
          <p:cNvSpPr txBox="1">
            <a:spLocks/>
          </p:cNvSpPr>
          <p:nvPr/>
        </p:nvSpPr>
        <p:spPr>
          <a:xfrm>
            <a:off x="510603" y="6607631"/>
            <a:ext cx="3869808"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mn-ea"/>
                <a:cs typeface="+mn-cs"/>
              </a:rPr>
              <a:t>© 2020 Microsoft Corporation All rights reserved. Version 3.1 8.3.20</a:t>
            </a:r>
          </a:p>
        </p:txBody>
      </p:sp>
      <p:sp>
        <p:nvSpPr>
          <p:cNvPr id="17" name="TextBox 16">
            <a:extLst>
              <a:ext uri="{FF2B5EF4-FFF2-40B4-BE49-F238E27FC236}">
                <a16:creationId xmlns:a16="http://schemas.microsoft.com/office/drawing/2014/main" id="{89178830-C1C7-47BE-9A86-45E6D75141C8}"/>
              </a:ext>
            </a:extLst>
          </p:cNvPr>
          <p:cNvSpPr txBox="1"/>
          <p:nvPr/>
        </p:nvSpPr>
        <p:spPr>
          <a:xfrm>
            <a:off x="880115" y="5809106"/>
            <a:ext cx="11436607" cy="307777"/>
          </a:xfrm>
          <a:prstGeom prst="rect">
            <a:avLst/>
          </a:prstGeom>
          <a:noFill/>
        </p:spPr>
        <p:txBody>
          <a:bodyPr wrap="square" lIns="0" tIns="0" rIns="0" bIns="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Build, extend, and enrich a connected experience across data, workflow, and cloud scale analytics</a:t>
            </a:r>
            <a:endParaRPr kumimoji="0" lang="en-US" sz="14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85D47333-74DD-4D5F-8F0D-A64634CFF5B6}"/>
              </a:ext>
            </a:extLst>
          </p:cNvPr>
          <p:cNvGrpSpPr/>
          <p:nvPr/>
        </p:nvGrpSpPr>
        <p:grpSpPr>
          <a:xfrm>
            <a:off x="152183" y="5450361"/>
            <a:ext cx="601980" cy="601980"/>
            <a:chOff x="997658" y="5928725"/>
            <a:chExt cx="601980" cy="601980"/>
          </a:xfrm>
        </p:grpSpPr>
        <p:sp>
          <p:nvSpPr>
            <p:cNvPr id="9" name="Oval 8">
              <a:extLst>
                <a:ext uri="{FF2B5EF4-FFF2-40B4-BE49-F238E27FC236}">
                  <a16:creationId xmlns:a16="http://schemas.microsoft.com/office/drawing/2014/main" id="{EA3B2725-B8DF-48CC-80E9-1AD4BF801CBF}"/>
                </a:ext>
              </a:extLst>
            </p:cNvPr>
            <p:cNvSpPr/>
            <p:nvPr/>
          </p:nvSpPr>
          <p:spPr bwMode="auto">
            <a:xfrm>
              <a:off x="997658" y="5928725"/>
              <a:ext cx="601980" cy="601980"/>
            </a:xfrm>
            <a:prstGeom prst="ellipse">
              <a:avLst/>
            </a:prstGeom>
            <a:no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0" name="data 3" descr="data, cloud, scale">
              <a:extLst>
                <a:ext uri="{FF2B5EF4-FFF2-40B4-BE49-F238E27FC236}">
                  <a16:creationId xmlns:a16="http://schemas.microsoft.com/office/drawing/2014/main" id="{CC3321D4-9E44-4AAF-B5C6-5DBC80D6EE6E}"/>
                </a:ext>
              </a:extLst>
            </p:cNvPr>
            <p:cNvGrpSpPr>
              <a:grpSpLocks noChangeAspect="1"/>
            </p:cNvGrpSpPr>
            <p:nvPr/>
          </p:nvGrpSpPr>
          <p:grpSpPr bwMode="auto">
            <a:xfrm>
              <a:off x="1100674" y="6032501"/>
              <a:ext cx="395950" cy="394430"/>
              <a:chOff x="5781" y="773"/>
              <a:chExt cx="261" cy="260"/>
            </a:xfrm>
          </p:grpSpPr>
          <p:sp>
            <p:nvSpPr>
              <p:cNvPr id="11" name="AutoShape 87">
                <a:extLst>
                  <a:ext uri="{FF2B5EF4-FFF2-40B4-BE49-F238E27FC236}">
                    <a16:creationId xmlns:a16="http://schemas.microsoft.com/office/drawing/2014/main" id="{15007A34-109E-41E6-AAB7-2F036FFCB337}"/>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 name="Freeform 89">
                <a:extLst>
                  <a:ext uri="{FF2B5EF4-FFF2-40B4-BE49-F238E27FC236}">
                    <a16:creationId xmlns:a16="http://schemas.microsoft.com/office/drawing/2014/main" id="{90573D10-4E0E-419E-B2F1-ACB0D7915D21}"/>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90">
                <a:extLst>
                  <a:ext uri="{FF2B5EF4-FFF2-40B4-BE49-F238E27FC236}">
                    <a16:creationId xmlns:a16="http://schemas.microsoft.com/office/drawing/2014/main" id="{B25F3837-3868-4126-A7BC-1141E9D1C90B}"/>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91">
                <a:extLst>
                  <a:ext uri="{FF2B5EF4-FFF2-40B4-BE49-F238E27FC236}">
                    <a16:creationId xmlns:a16="http://schemas.microsoft.com/office/drawing/2014/main" id="{59B58BA3-1D18-44F3-8399-52DBBBF23047}"/>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92">
                <a:extLst>
                  <a:ext uri="{FF2B5EF4-FFF2-40B4-BE49-F238E27FC236}">
                    <a16:creationId xmlns:a16="http://schemas.microsoft.com/office/drawing/2014/main" id="{02CEA0C3-68CD-4C4B-A274-8057A2B6C9B1}"/>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93">
                <a:extLst>
                  <a:ext uri="{FF2B5EF4-FFF2-40B4-BE49-F238E27FC236}">
                    <a16:creationId xmlns:a16="http://schemas.microsoft.com/office/drawing/2014/main" id="{6F9B8C3D-CC8F-453A-9A03-449A2D08525B}"/>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94">
                <a:extLst>
                  <a:ext uri="{FF2B5EF4-FFF2-40B4-BE49-F238E27FC236}">
                    <a16:creationId xmlns:a16="http://schemas.microsoft.com/office/drawing/2014/main" id="{C665DB07-1810-4DBF-A20C-F19F7AF3B688}"/>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95">
                <a:extLst>
                  <a:ext uri="{FF2B5EF4-FFF2-40B4-BE49-F238E27FC236}">
                    <a16:creationId xmlns:a16="http://schemas.microsoft.com/office/drawing/2014/main" id="{55860507-FCC7-4768-BBFE-D296A2609F9E}"/>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96">
                <a:extLst>
                  <a:ext uri="{FF2B5EF4-FFF2-40B4-BE49-F238E27FC236}">
                    <a16:creationId xmlns:a16="http://schemas.microsoft.com/office/drawing/2014/main" id="{63E0948A-0D89-41FD-BFE3-7A7941F870E3}"/>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97">
                <a:extLst>
                  <a:ext uri="{FF2B5EF4-FFF2-40B4-BE49-F238E27FC236}">
                    <a16:creationId xmlns:a16="http://schemas.microsoft.com/office/drawing/2014/main" id="{3F9D8649-B59B-4F1C-A4EB-792F876BD409}"/>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5" name="Graphic 4">
            <a:extLst>
              <a:ext uri="{FF2B5EF4-FFF2-40B4-BE49-F238E27FC236}">
                <a16:creationId xmlns:a16="http://schemas.microsoft.com/office/drawing/2014/main" id="{552C21D8-60BF-4B53-AC1A-B9052E84431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82274" y="4531484"/>
            <a:ext cx="274320" cy="274320"/>
          </a:xfrm>
          <a:prstGeom prst="rect">
            <a:avLst/>
          </a:prstGeom>
        </p:spPr>
      </p:pic>
      <p:grpSp>
        <p:nvGrpSpPr>
          <p:cNvPr id="28" name="Group 27">
            <a:extLst>
              <a:ext uri="{FF2B5EF4-FFF2-40B4-BE49-F238E27FC236}">
                <a16:creationId xmlns:a16="http://schemas.microsoft.com/office/drawing/2014/main" id="{8DE97632-AF47-4756-B3CF-809DA1A85C49}"/>
              </a:ext>
            </a:extLst>
          </p:cNvPr>
          <p:cNvGrpSpPr/>
          <p:nvPr/>
        </p:nvGrpSpPr>
        <p:grpSpPr>
          <a:xfrm>
            <a:off x="4467225" y="5880633"/>
            <a:ext cx="1307026" cy="417153"/>
            <a:chOff x="4467225" y="5945950"/>
            <a:chExt cx="1307026" cy="417153"/>
          </a:xfrm>
        </p:grpSpPr>
        <p:sp>
          <p:nvSpPr>
            <p:cNvPr id="25" name="Arc 24">
              <a:extLst>
                <a:ext uri="{FF2B5EF4-FFF2-40B4-BE49-F238E27FC236}">
                  <a16:creationId xmlns:a16="http://schemas.microsoft.com/office/drawing/2014/main" id="{A1F65A1E-ED45-44C6-AAF4-3B17C52E1AB5}"/>
                </a:ext>
              </a:extLst>
            </p:cNvPr>
            <p:cNvSpPr/>
            <p:nvPr/>
          </p:nvSpPr>
          <p:spPr>
            <a:xfrm>
              <a:off x="4467225" y="5945950"/>
              <a:ext cx="1245394" cy="417153"/>
            </a:xfrm>
            <a:prstGeom prst="arc">
              <a:avLst>
                <a:gd name="adj1" fmla="val 16871"/>
                <a:gd name="adj2" fmla="val 10742345"/>
              </a:avLst>
            </a:prstGeom>
            <a:ln w="12700" cap="rnd">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CADDA3E5-2991-4B7A-B4D5-BEFC4F9DAC74}"/>
                </a:ext>
              </a:extLst>
            </p:cNvPr>
            <p:cNvSpPr/>
            <p:nvPr/>
          </p:nvSpPr>
          <p:spPr bwMode="auto">
            <a:xfrm rot="1837160">
              <a:off x="5642559" y="6131270"/>
              <a:ext cx="131692" cy="8502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4918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46B754-77A7-4E15-946F-D62AB33AE790}"/>
              </a:ext>
            </a:extLst>
          </p:cNvPr>
          <p:cNvSpPr/>
          <p:nvPr/>
        </p:nvSpPr>
        <p:spPr bwMode="auto">
          <a:xfrm>
            <a:off x="0" y="5860383"/>
            <a:ext cx="12192000" cy="738664"/>
          </a:xfrm>
          <a:prstGeom prst="rect">
            <a:avLst/>
          </a:prstGeom>
          <a:gradFill>
            <a:gsLst>
              <a:gs pos="50000">
                <a:schemeClr val="bg1">
                  <a:alpha val="20000"/>
                </a:schemeClr>
              </a:gs>
              <a:gs pos="0">
                <a:schemeClr val="bg1">
                  <a:alpha val="10000"/>
                </a:schemeClr>
              </a:gs>
              <a:gs pos="100000">
                <a:schemeClr val="bg1">
                  <a:alpha val="1000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50E6FF"/>
                </a:solidFill>
                <a:effectLst/>
                <a:uLnTx/>
                <a:uFillTx/>
                <a:latin typeface="Segoe UI Semibold" panose="020B0702040204020203" pitchFamily="34" charset="0"/>
                <a:ea typeface="+mn-ea"/>
                <a:cs typeface="Segoe UI Semibold" panose="020B0702040204020203" pitchFamily="34" charset="0"/>
              </a:rPr>
              <a:t>HOW</a:t>
            </a:r>
          </a:p>
        </p:txBody>
      </p:sp>
      <p:cxnSp>
        <p:nvCxnSpPr>
          <p:cNvPr id="4" name="Straight Connector 3">
            <a:extLst>
              <a:ext uri="{FF2B5EF4-FFF2-40B4-BE49-F238E27FC236}">
                <a16:creationId xmlns:a16="http://schemas.microsoft.com/office/drawing/2014/main" id="{BDC3FFDA-F0D9-415E-8DA7-F1650C344652}"/>
              </a:ext>
            </a:extLst>
          </p:cNvPr>
          <p:cNvCxnSpPr>
            <a:cxnSpLocks/>
          </p:cNvCxnSpPr>
          <p:nvPr/>
        </p:nvCxnSpPr>
        <p:spPr>
          <a:xfrm>
            <a:off x="0" y="5787755"/>
            <a:ext cx="1219200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CE3C496-2435-4F0A-94B8-E10ABBFC550A}"/>
              </a:ext>
            </a:extLst>
          </p:cNvPr>
          <p:cNvCxnSpPr>
            <a:cxnSpLocks/>
          </p:cNvCxnSpPr>
          <p:nvPr/>
        </p:nvCxnSpPr>
        <p:spPr>
          <a:xfrm>
            <a:off x="0" y="6671675"/>
            <a:ext cx="1219200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0E21DBD-11A0-4BF7-A2A8-D00593984911}"/>
              </a:ext>
            </a:extLst>
          </p:cNvPr>
          <p:cNvGrpSpPr/>
          <p:nvPr/>
        </p:nvGrpSpPr>
        <p:grpSpPr>
          <a:xfrm>
            <a:off x="4758373" y="5928725"/>
            <a:ext cx="601980" cy="601980"/>
            <a:chOff x="997658" y="5928725"/>
            <a:chExt cx="601980" cy="601980"/>
          </a:xfrm>
        </p:grpSpPr>
        <p:sp>
          <p:nvSpPr>
            <p:cNvPr id="28" name="Oval 27">
              <a:extLst>
                <a:ext uri="{FF2B5EF4-FFF2-40B4-BE49-F238E27FC236}">
                  <a16:creationId xmlns:a16="http://schemas.microsoft.com/office/drawing/2014/main" id="{A592A8FD-96C3-4EA8-B235-C69366395011}"/>
                </a:ext>
              </a:extLst>
            </p:cNvPr>
            <p:cNvSpPr/>
            <p:nvPr/>
          </p:nvSpPr>
          <p:spPr bwMode="auto">
            <a:xfrm>
              <a:off x="997658" y="5928725"/>
              <a:ext cx="601980" cy="601980"/>
            </a:xfrm>
            <a:prstGeom prst="ellipse">
              <a:avLst/>
            </a:prstGeom>
            <a:no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52" name="data 3" descr="data, cloud, scale">
              <a:extLst>
                <a:ext uri="{FF2B5EF4-FFF2-40B4-BE49-F238E27FC236}">
                  <a16:creationId xmlns:a16="http://schemas.microsoft.com/office/drawing/2014/main" id="{98FB1F58-2476-4386-9866-5F56DF25A72A}"/>
                </a:ext>
              </a:extLst>
            </p:cNvPr>
            <p:cNvGrpSpPr>
              <a:grpSpLocks noChangeAspect="1"/>
            </p:cNvGrpSpPr>
            <p:nvPr/>
          </p:nvGrpSpPr>
          <p:grpSpPr bwMode="auto">
            <a:xfrm>
              <a:off x="1100674" y="6032501"/>
              <a:ext cx="395950" cy="394430"/>
              <a:chOff x="5781" y="773"/>
              <a:chExt cx="261" cy="260"/>
            </a:xfrm>
          </p:grpSpPr>
          <p:sp>
            <p:nvSpPr>
              <p:cNvPr id="53" name="AutoShape 87">
                <a:extLst>
                  <a:ext uri="{FF2B5EF4-FFF2-40B4-BE49-F238E27FC236}">
                    <a16:creationId xmlns:a16="http://schemas.microsoft.com/office/drawing/2014/main" id="{3605F230-ED24-46CF-BC60-2D73366878DA}"/>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89">
                <a:extLst>
                  <a:ext uri="{FF2B5EF4-FFF2-40B4-BE49-F238E27FC236}">
                    <a16:creationId xmlns:a16="http://schemas.microsoft.com/office/drawing/2014/main" id="{47BCF349-F8C7-4E28-B5DB-E569A145D8DD}"/>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90">
                <a:extLst>
                  <a:ext uri="{FF2B5EF4-FFF2-40B4-BE49-F238E27FC236}">
                    <a16:creationId xmlns:a16="http://schemas.microsoft.com/office/drawing/2014/main" id="{3CC55E8A-C38C-4DBE-8630-873AA25C53A2}"/>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91">
                <a:extLst>
                  <a:ext uri="{FF2B5EF4-FFF2-40B4-BE49-F238E27FC236}">
                    <a16:creationId xmlns:a16="http://schemas.microsoft.com/office/drawing/2014/main" id="{D2ACE68C-3D32-4EE5-A1C2-D88783ECB363}"/>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92">
                <a:extLst>
                  <a:ext uri="{FF2B5EF4-FFF2-40B4-BE49-F238E27FC236}">
                    <a16:creationId xmlns:a16="http://schemas.microsoft.com/office/drawing/2014/main" id="{905C14F8-4F04-4D59-AA6C-FAF221A69512}"/>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93">
                <a:extLst>
                  <a:ext uri="{FF2B5EF4-FFF2-40B4-BE49-F238E27FC236}">
                    <a16:creationId xmlns:a16="http://schemas.microsoft.com/office/drawing/2014/main" id="{1AD47EF5-7EC0-411C-AF09-966E457C2333}"/>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94">
                <a:extLst>
                  <a:ext uri="{FF2B5EF4-FFF2-40B4-BE49-F238E27FC236}">
                    <a16:creationId xmlns:a16="http://schemas.microsoft.com/office/drawing/2014/main" id="{F1623C52-F605-4290-BFB5-3C7664D4C883}"/>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95">
                <a:extLst>
                  <a:ext uri="{FF2B5EF4-FFF2-40B4-BE49-F238E27FC236}">
                    <a16:creationId xmlns:a16="http://schemas.microsoft.com/office/drawing/2014/main" id="{194E0C50-DBA3-4F21-9B73-F6D5B89D5E83}"/>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Freeform 96">
                <a:extLst>
                  <a:ext uri="{FF2B5EF4-FFF2-40B4-BE49-F238E27FC236}">
                    <a16:creationId xmlns:a16="http://schemas.microsoft.com/office/drawing/2014/main" id="{34FE88A0-7EAB-4B94-8B61-D2CF6AE2F82E}"/>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Freeform 97">
                <a:extLst>
                  <a:ext uri="{FF2B5EF4-FFF2-40B4-BE49-F238E27FC236}">
                    <a16:creationId xmlns:a16="http://schemas.microsoft.com/office/drawing/2014/main" id="{1E146B74-354C-44D9-A18F-F3DD4EF955E5}"/>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3" name="Picture 2" descr="A person sitting on a chair&#10;&#10;Description automatically generated">
            <a:extLst>
              <a:ext uri="{FF2B5EF4-FFF2-40B4-BE49-F238E27FC236}">
                <a16:creationId xmlns:a16="http://schemas.microsoft.com/office/drawing/2014/main" id="{F2C40EBC-CA81-4D10-BA89-BC39D50FA12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182881" y="186327"/>
            <a:ext cx="11826240" cy="5414994"/>
          </a:xfrm>
          <a:prstGeom prst="rect">
            <a:avLst/>
          </a:prstGeom>
          <a:ln w="38100">
            <a:solidFill>
              <a:schemeClr val="bg1"/>
            </a:solidFill>
          </a:ln>
        </p:spPr>
      </p:pic>
    </p:spTree>
    <p:extLst>
      <p:ext uri="{BB962C8B-B14F-4D97-AF65-F5344CB8AC3E}">
        <p14:creationId xmlns:p14="http://schemas.microsoft.com/office/powerpoint/2010/main" val="28329517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D03FF5E3-61BD-4A6C-A100-9992A737CF79}"/>
              </a:ext>
            </a:extLst>
          </p:cNvPr>
          <p:cNvGrpSpPr/>
          <p:nvPr/>
        </p:nvGrpSpPr>
        <p:grpSpPr>
          <a:xfrm>
            <a:off x="3206641" y="967343"/>
            <a:ext cx="6860723" cy="6860669"/>
            <a:chOff x="154596" y="2281412"/>
            <a:chExt cx="394433" cy="394430"/>
          </a:xfrm>
        </p:grpSpPr>
        <p:sp>
          <p:nvSpPr>
            <p:cNvPr id="101" name="Freeform 89">
              <a:extLst>
                <a:ext uri="{FF2B5EF4-FFF2-40B4-BE49-F238E27FC236}">
                  <a16:creationId xmlns:a16="http://schemas.microsoft.com/office/drawing/2014/main" id="{598EA4C8-0986-44CF-B4E0-E0C48CD407A0}"/>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2" name="Freeform 90">
              <a:extLst>
                <a:ext uri="{FF2B5EF4-FFF2-40B4-BE49-F238E27FC236}">
                  <a16:creationId xmlns:a16="http://schemas.microsoft.com/office/drawing/2014/main" id="{3506A634-490B-4C3D-9CE4-44D695FEAB1E}"/>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3" name="Freeform 91">
              <a:extLst>
                <a:ext uri="{FF2B5EF4-FFF2-40B4-BE49-F238E27FC236}">
                  <a16:creationId xmlns:a16="http://schemas.microsoft.com/office/drawing/2014/main" id="{2D1E4163-BD2F-4C27-AC03-635A36D49D5E}"/>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4" name="Freeform 92">
              <a:extLst>
                <a:ext uri="{FF2B5EF4-FFF2-40B4-BE49-F238E27FC236}">
                  <a16:creationId xmlns:a16="http://schemas.microsoft.com/office/drawing/2014/main" id="{7BEB450F-B2DC-4809-9110-D86E2C60095B}"/>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1" name="Freeform 93">
              <a:extLst>
                <a:ext uri="{FF2B5EF4-FFF2-40B4-BE49-F238E27FC236}">
                  <a16:creationId xmlns:a16="http://schemas.microsoft.com/office/drawing/2014/main" id="{34A741EC-4890-4499-88C3-5A4BA842578C}"/>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2" name="Freeform 94">
              <a:extLst>
                <a:ext uri="{FF2B5EF4-FFF2-40B4-BE49-F238E27FC236}">
                  <a16:creationId xmlns:a16="http://schemas.microsoft.com/office/drawing/2014/main" id="{473209EE-2F09-47C0-B599-C030DB492F0C}"/>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4" name="Freeform 95">
              <a:extLst>
                <a:ext uri="{FF2B5EF4-FFF2-40B4-BE49-F238E27FC236}">
                  <a16:creationId xmlns:a16="http://schemas.microsoft.com/office/drawing/2014/main" id="{A235DDE1-543A-4058-868B-882C98D6A650}"/>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5" name="Freeform 96">
              <a:extLst>
                <a:ext uri="{FF2B5EF4-FFF2-40B4-BE49-F238E27FC236}">
                  <a16:creationId xmlns:a16="http://schemas.microsoft.com/office/drawing/2014/main" id="{456E9077-E13D-4CF6-B943-B7F970329FCA}"/>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6" name="Freeform 97">
              <a:extLst>
                <a:ext uri="{FF2B5EF4-FFF2-40B4-BE49-F238E27FC236}">
                  <a16:creationId xmlns:a16="http://schemas.microsoft.com/office/drawing/2014/main" id="{2AD82923-7A94-4A39-B953-0137DC914105}"/>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2" name="Title 1">
            <a:extLst>
              <a:ext uri="{FF2B5EF4-FFF2-40B4-BE49-F238E27FC236}">
                <a16:creationId xmlns:a16="http://schemas.microsoft.com/office/drawing/2014/main" id="{DF5B1A40-6274-446C-BE92-0110FBD865AB}"/>
              </a:ext>
            </a:extLst>
          </p:cNvPr>
          <p:cNvSpPr>
            <a:spLocks noGrp="1"/>
          </p:cNvSpPr>
          <p:nvPr>
            <p:ph type="title"/>
          </p:nvPr>
        </p:nvSpPr>
        <p:spPr>
          <a:xfrm>
            <a:off x="588963" y="281958"/>
            <a:ext cx="11017250" cy="492125"/>
          </a:xfrm>
        </p:spPr>
        <p:txBody>
          <a:bodyPr/>
          <a:lstStyle/>
          <a:p>
            <a:pPr algn="ctr"/>
            <a:r>
              <a:rPr lang="en-US"/>
              <a:t>How the Microsoft Cloud for Healthcare comes to life</a:t>
            </a:r>
          </a:p>
        </p:txBody>
      </p:sp>
      <p:grpSp>
        <p:nvGrpSpPr>
          <p:cNvPr id="23" name="Group 22">
            <a:extLst>
              <a:ext uri="{FF2B5EF4-FFF2-40B4-BE49-F238E27FC236}">
                <a16:creationId xmlns:a16="http://schemas.microsoft.com/office/drawing/2014/main" id="{163CDD9A-70EF-4C84-A184-993E1D57A719}"/>
              </a:ext>
            </a:extLst>
          </p:cNvPr>
          <p:cNvGrpSpPr/>
          <p:nvPr/>
        </p:nvGrpSpPr>
        <p:grpSpPr>
          <a:xfrm>
            <a:off x="1639761" y="5046552"/>
            <a:ext cx="430508" cy="430508"/>
            <a:chOff x="1298379" y="5557688"/>
            <a:chExt cx="250180" cy="250180"/>
          </a:xfrm>
        </p:grpSpPr>
        <p:sp>
          <p:nvSpPr>
            <p:cNvPr id="11" name="Freeform: Shape 10">
              <a:extLst>
                <a:ext uri="{FF2B5EF4-FFF2-40B4-BE49-F238E27FC236}">
                  <a16:creationId xmlns:a16="http://schemas.microsoft.com/office/drawing/2014/main" id="{A11A403C-4538-41DB-87E5-7200EBAA07F0}"/>
                </a:ext>
              </a:extLst>
            </p:cNvPr>
            <p:cNvSpPr/>
            <p:nvPr/>
          </p:nvSpPr>
          <p:spPr>
            <a:xfrm>
              <a:off x="1298379" y="5557688"/>
              <a:ext cx="250180" cy="250180"/>
            </a:xfrm>
            <a:custGeom>
              <a:avLst/>
              <a:gdLst>
                <a:gd name="connsiteX0" fmla="*/ 428625 w 857250"/>
                <a:gd name="connsiteY0" fmla="*/ 0 h 857250"/>
                <a:gd name="connsiteX1" fmla="*/ 0 w 857250"/>
                <a:gd name="connsiteY1" fmla="*/ 428625 h 857250"/>
                <a:gd name="connsiteX2" fmla="*/ 428625 w 857250"/>
                <a:gd name="connsiteY2" fmla="*/ 857250 h 857250"/>
                <a:gd name="connsiteX3" fmla="*/ 857250 w 857250"/>
                <a:gd name="connsiteY3" fmla="*/ 428625 h 857250"/>
                <a:gd name="connsiteX4" fmla="*/ 428625 w 857250"/>
                <a:gd name="connsiteY4" fmla="*/ 0 h 857250"/>
                <a:gd name="connsiteX5" fmla="*/ 428625 w 857250"/>
                <a:gd name="connsiteY5" fmla="*/ 809625 h 857250"/>
                <a:gd name="connsiteX6" fmla="*/ 47625 w 857250"/>
                <a:gd name="connsiteY6" fmla="*/ 428625 h 857250"/>
                <a:gd name="connsiteX7" fmla="*/ 428625 w 857250"/>
                <a:gd name="connsiteY7" fmla="*/ 47625 h 857250"/>
                <a:gd name="connsiteX8" fmla="*/ 809625 w 857250"/>
                <a:gd name="connsiteY8" fmla="*/ 428625 h 857250"/>
                <a:gd name="connsiteX9" fmla="*/ 428625 w 857250"/>
                <a:gd name="connsiteY9" fmla="*/ 809625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0" h="857250">
                  <a:moveTo>
                    <a:pt x="428625" y="0"/>
                  </a:moveTo>
                  <a:cubicBezTo>
                    <a:pt x="192405" y="0"/>
                    <a:pt x="0" y="192405"/>
                    <a:pt x="0" y="428625"/>
                  </a:cubicBezTo>
                  <a:cubicBezTo>
                    <a:pt x="0" y="664845"/>
                    <a:pt x="192405" y="857250"/>
                    <a:pt x="428625" y="857250"/>
                  </a:cubicBezTo>
                  <a:cubicBezTo>
                    <a:pt x="664845" y="857250"/>
                    <a:pt x="857250" y="664845"/>
                    <a:pt x="857250" y="428625"/>
                  </a:cubicBezTo>
                  <a:cubicBezTo>
                    <a:pt x="857250" y="192405"/>
                    <a:pt x="664845" y="0"/>
                    <a:pt x="428625" y="0"/>
                  </a:cubicBezTo>
                  <a:close/>
                  <a:moveTo>
                    <a:pt x="428625" y="809625"/>
                  </a:moveTo>
                  <a:cubicBezTo>
                    <a:pt x="218123" y="809625"/>
                    <a:pt x="47625" y="639128"/>
                    <a:pt x="47625" y="428625"/>
                  </a:cubicBezTo>
                  <a:cubicBezTo>
                    <a:pt x="47625" y="218123"/>
                    <a:pt x="218123" y="47625"/>
                    <a:pt x="428625" y="47625"/>
                  </a:cubicBezTo>
                  <a:cubicBezTo>
                    <a:pt x="639128" y="47625"/>
                    <a:pt x="809625" y="218123"/>
                    <a:pt x="809625" y="428625"/>
                  </a:cubicBezTo>
                  <a:cubicBezTo>
                    <a:pt x="809625" y="639128"/>
                    <a:pt x="639128" y="809625"/>
                    <a:pt x="428625" y="809625"/>
                  </a:cubicBezTo>
                  <a:close/>
                </a:path>
              </a:pathLst>
            </a:custGeom>
            <a:solidFill>
              <a:schemeClr val="bg1"/>
            </a:solidFill>
            <a:ln w="9525" cap="flat">
              <a:noFill/>
              <a:prstDash val="solid"/>
              <a:miter/>
            </a:ln>
          </p:spPr>
          <p:txBody>
            <a:bodyPr rtlCol="0" anchor="ctr"/>
            <a:lstStyle/>
            <a:p>
              <a:endParaRPr lang="en-US" sz="3000"/>
            </a:p>
          </p:txBody>
        </p:sp>
        <p:sp>
          <p:nvSpPr>
            <p:cNvPr id="12" name="Freeform: Shape 11">
              <a:extLst>
                <a:ext uri="{FF2B5EF4-FFF2-40B4-BE49-F238E27FC236}">
                  <a16:creationId xmlns:a16="http://schemas.microsoft.com/office/drawing/2014/main" id="{14A6FFE1-D11A-4E54-BE6D-5E3C70AB5980}"/>
                </a:ext>
              </a:extLst>
            </p:cNvPr>
            <p:cNvSpPr/>
            <p:nvPr/>
          </p:nvSpPr>
          <p:spPr>
            <a:xfrm>
              <a:off x="1326177" y="5585486"/>
              <a:ext cx="194584" cy="194584"/>
            </a:xfrm>
            <a:custGeom>
              <a:avLst/>
              <a:gdLst>
                <a:gd name="connsiteX0" fmla="*/ 333375 w 666750"/>
                <a:gd name="connsiteY0" fmla="*/ 0 h 666750"/>
                <a:gd name="connsiteX1" fmla="*/ 0 w 666750"/>
                <a:gd name="connsiteY1" fmla="*/ 333375 h 666750"/>
                <a:gd name="connsiteX2" fmla="*/ 333375 w 666750"/>
                <a:gd name="connsiteY2" fmla="*/ 666750 h 666750"/>
                <a:gd name="connsiteX3" fmla="*/ 666750 w 666750"/>
                <a:gd name="connsiteY3" fmla="*/ 333375 h 666750"/>
                <a:gd name="connsiteX4" fmla="*/ 333375 w 666750"/>
                <a:gd name="connsiteY4" fmla="*/ 0 h 666750"/>
                <a:gd name="connsiteX5" fmla="*/ 333375 w 666750"/>
                <a:gd name="connsiteY5" fmla="*/ 642938 h 666750"/>
                <a:gd name="connsiteX6" fmla="*/ 23813 w 666750"/>
                <a:gd name="connsiteY6" fmla="*/ 333375 h 666750"/>
                <a:gd name="connsiteX7" fmla="*/ 333375 w 666750"/>
                <a:gd name="connsiteY7" fmla="*/ 23813 h 666750"/>
                <a:gd name="connsiteX8" fmla="*/ 642938 w 666750"/>
                <a:gd name="connsiteY8" fmla="*/ 333375 h 666750"/>
                <a:gd name="connsiteX9" fmla="*/ 333375 w 666750"/>
                <a:gd name="connsiteY9" fmla="*/ 642938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0" h="666750">
                  <a:moveTo>
                    <a:pt x="333375" y="0"/>
                  </a:moveTo>
                  <a:cubicBezTo>
                    <a:pt x="149543" y="0"/>
                    <a:pt x="0" y="149543"/>
                    <a:pt x="0" y="333375"/>
                  </a:cubicBezTo>
                  <a:cubicBezTo>
                    <a:pt x="0" y="517208"/>
                    <a:pt x="149543" y="666750"/>
                    <a:pt x="333375" y="666750"/>
                  </a:cubicBezTo>
                  <a:cubicBezTo>
                    <a:pt x="517208" y="666750"/>
                    <a:pt x="666750" y="517208"/>
                    <a:pt x="666750" y="333375"/>
                  </a:cubicBezTo>
                  <a:cubicBezTo>
                    <a:pt x="666750" y="149543"/>
                    <a:pt x="517208" y="0"/>
                    <a:pt x="333375" y="0"/>
                  </a:cubicBezTo>
                  <a:close/>
                  <a:moveTo>
                    <a:pt x="333375" y="642938"/>
                  </a:moveTo>
                  <a:cubicBezTo>
                    <a:pt x="162877" y="642938"/>
                    <a:pt x="23813" y="503873"/>
                    <a:pt x="23813" y="333375"/>
                  </a:cubicBezTo>
                  <a:cubicBezTo>
                    <a:pt x="23813" y="162877"/>
                    <a:pt x="162877" y="23813"/>
                    <a:pt x="333375" y="23813"/>
                  </a:cubicBezTo>
                  <a:cubicBezTo>
                    <a:pt x="503873" y="23813"/>
                    <a:pt x="642938" y="162877"/>
                    <a:pt x="642938" y="333375"/>
                  </a:cubicBezTo>
                  <a:cubicBezTo>
                    <a:pt x="642938" y="503873"/>
                    <a:pt x="503873" y="642938"/>
                    <a:pt x="333375" y="642938"/>
                  </a:cubicBezTo>
                  <a:close/>
                </a:path>
              </a:pathLst>
            </a:custGeom>
            <a:solidFill>
              <a:schemeClr val="accent1"/>
            </a:solidFill>
            <a:ln w="9525" cap="flat">
              <a:noFill/>
              <a:prstDash val="solid"/>
              <a:miter/>
            </a:ln>
          </p:spPr>
          <p:txBody>
            <a:bodyPr bIns="91440" rtlCol="0" anchor="ctr"/>
            <a:lstStyle/>
            <a:p>
              <a:pPr algn="ctr"/>
              <a:r>
                <a:rPr lang="en-US" sz="3000">
                  <a:solidFill>
                    <a:srgbClr val="50E6FF"/>
                  </a:solidFill>
                  <a:latin typeface="+mj-lt"/>
                </a:rPr>
                <a:t>+</a:t>
              </a:r>
            </a:p>
          </p:txBody>
        </p:sp>
      </p:grpSp>
      <p:grpSp>
        <p:nvGrpSpPr>
          <p:cNvPr id="105" name="Group 104">
            <a:extLst>
              <a:ext uri="{FF2B5EF4-FFF2-40B4-BE49-F238E27FC236}">
                <a16:creationId xmlns:a16="http://schemas.microsoft.com/office/drawing/2014/main" id="{2C58533A-E1F7-400F-BE3F-943B1F256B6D}"/>
              </a:ext>
            </a:extLst>
          </p:cNvPr>
          <p:cNvGrpSpPr/>
          <p:nvPr/>
        </p:nvGrpSpPr>
        <p:grpSpPr>
          <a:xfrm>
            <a:off x="1639761" y="3315808"/>
            <a:ext cx="430508" cy="430508"/>
            <a:chOff x="1298379" y="5557688"/>
            <a:chExt cx="250180" cy="250180"/>
          </a:xfrm>
        </p:grpSpPr>
        <p:sp>
          <p:nvSpPr>
            <p:cNvPr id="106" name="Freeform: Shape 105">
              <a:extLst>
                <a:ext uri="{FF2B5EF4-FFF2-40B4-BE49-F238E27FC236}">
                  <a16:creationId xmlns:a16="http://schemas.microsoft.com/office/drawing/2014/main" id="{488406F5-7F3A-4BC4-A62C-38F2438B316A}"/>
                </a:ext>
              </a:extLst>
            </p:cNvPr>
            <p:cNvSpPr/>
            <p:nvPr/>
          </p:nvSpPr>
          <p:spPr>
            <a:xfrm>
              <a:off x="1298379" y="5557688"/>
              <a:ext cx="250180" cy="250180"/>
            </a:xfrm>
            <a:custGeom>
              <a:avLst/>
              <a:gdLst>
                <a:gd name="connsiteX0" fmla="*/ 428625 w 857250"/>
                <a:gd name="connsiteY0" fmla="*/ 0 h 857250"/>
                <a:gd name="connsiteX1" fmla="*/ 0 w 857250"/>
                <a:gd name="connsiteY1" fmla="*/ 428625 h 857250"/>
                <a:gd name="connsiteX2" fmla="*/ 428625 w 857250"/>
                <a:gd name="connsiteY2" fmla="*/ 857250 h 857250"/>
                <a:gd name="connsiteX3" fmla="*/ 857250 w 857250"/>
                <a:gd name="connsiteY3" fmla="*/ 428625 h 857250"/>
                <a:gd name="connsiteX4" fmla="*/ 428625 w 857250"/>
                <a:gd name="connsiteY4" fmla="*/ 0 h 857250"/>
                <a:gd name="connsiteX5" fmla="*/ 428625 w 857250"/>
                <a:gd name="connsiteY5" fmla="*/ 809625 h 857250"/>
                <a:gd name="connsiteX6" fmla="*/ 47625 w 857250"/>
                <a:gd name="connsiteY6" fmla="*/ 428625 h 857250"/>
                <a:gd name="connsiteX7" fmla="*/ 428625 w 857250"/>
                <a:gd name="connsiteY7" fmla="*/ 47625 h 857250"/>
                <a:gd name="connsiteX8" fmla="*/ 809625 w 857250"/>
                <a:gd name="connsiteY8" fmla="*/ 428625 h 857250"/>
                <a:gd name="connsiteX9" fmla="*/ 428625 w 857250"/>
                <a:gd name="connsiteY9" fmla="*/ 809625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0" h="857250">
                  <a:moveTo>
                    <a:pt x="428625" y="0"/>
                  </a:moveTo>
                  <a:cubicBezTo>
                    <a:pt x="192405" y="0"/>
                    <a:pt x="0" y="192405"/>
                    <a:pt x="0" y="428625"/>
                  </a:cubicBezTo>
                  <a:cubicBezTo>
                    <a:pt x="0" y="664845"/>
                    <a:pt x="192405" y="857250"/>
                    <a:pt x="428625" y="857250"/>
                  </a:cubicBezTo>
                  <a:cubicBezTo>
                    <a:pt x="664845" y="857250"/>
                    <a:pt x="857250" y="664845"/>
                    <a:pt x="857250" y="428625"/>
                  </a:cubicBezTo>
                  <a:cubicBezTo>
                    <a:pt x="857250" y="192405"/>
                    <a:pt x="664845" y="0"/>
                    <a:pt x="428625" y="0"/>
                  </a:cubicBezTo>
                  <a:close/>
                  <a:moveTo>
                    <a:pt x="428625" y="809625"/>
                  </a:moveTo>
                  <a:cubicBezTo>
                    <a:pt x="218123" y="809625"/>
                    <a:pt x="47625" y="639128"/>
                    <a:pt x="47625" y="428625"/>
                  </a:cubicBezTo>
                  <a:cubicBezTo>
                    <a:pt x="47625" y="218123"/>
                    <a:pt x="218123" y="47625"/>
                    <a:pt x="428625" y="47625"/>
                  </a:cubicBezTo>
                  <a:cubicBezTo>
                    <a:pt x="639128" y="47625"/>
                    <a:pt x="809625" y="218123"/>
                    <a:pt x="809625" y="428625"/>
                  </a:cubicBezTo>
                  <a:cubicBezTo>
                    <a:pt x="809625" y="639128"/>
                    <a:pt x="639128" y="809625"/>
                    <a:pt x="428625" y="809625"/>
                  </a:cubicBezTo>
                  <a:close/>
                </a:path>
              </a:pathLst>
            </a:custGeom>
            <a:solidFill>
              <a:schemeClr val="bg1"/>
            </a:solidFill>
            <a:ln w="9525" cap="flat">
              <a:noFill/>
              <a:prstDash val="solid"/>
              <a:miter/>
            </a:ln>
          </p:spPr>
          <p:txBody>
            <a:bodyPr rtlCol="0" anchor="ctr"/>
            <a:lstStyle/>
            <a:p>
              <a:endParaRPr lang="en-US" sz="3000"/>
            </a:p>
          </p:txBody>
        </p:sp>
        <p:sp>
          <p:nvSpPr>
            <p:cNvPr id="107" name="Freeform: Shape 106">
              <a:extLst>
                <a:ext uri="{FF2B5EF4-FFF2-40B4-BE49-F238E27FC236}">
                  <a16:creationId xmlns:a16="http://schemas.microsoft.com/office/drawing/2014/main" id="{629110A8-7FF0-4DF0-B76E-E411E6531D6A}"/>
                </a:ext>
              </a:extLst>
            </p:cNvPr>
            <p:cNvSpPr/>
            <p:nvPr/>
          </p:nvSpPr>
          <p:spPr>
            <a:xfrm>
              <a:off x="1326177" y="5585486"/>
              <a:ext cx="194584" cy="194584"/>
            </a:xfrm>
            <a:custGeom>
              <a:avLst/>
              <a:gdLst>
                <a:gd name="connsiteX0" fmla="*/ 333375 w 666750"/>
                <a:gd name="connsiteY0" fmla="*/ 0 h 666750"/>
                <a:gd name="connsiteX1" fmla="*/ 0 w 666750"/>
                <a:gd name="connsiteY1" fmla="*/ 333375 h 666750"/>
                <a:gd name="connsiteX2" fmla="*/ 333375 w 666750"/>
                <a:gd name="connsiteY2" fmla="*/ 666750 h 666750"/>
                <a:gd name="connsiteX3" fmla="*/ 666750 w 666750"/>
                <a:gd name="connsiteY3" fmla="*/ 333375 h 666750"/>
                <a:gd name="connsiteX4" fmla="*/ 333375 w 666750"/>
                <a:gd name="connsiteY4" fmla="*/ 0 h 666750"/>
                <a:gd name="connsiteX5" fmla="*/ 333375 w 666750"/>
                <a:gd name="connsiteY5" fmla="*/ 642938 h 666750"/>
                <a:gd name="connsiteX6" fmla="*/ 23813 w 666750"/>
                <a:gd name="connsiteY6" fmla="*/ 333375 h 666750"/>
                <a:gd name="connsiteX7" fmla="*/ 333375 w 666750"/>
                <a:gd name="connsiteY7" fmla="*/ 23813 h 666750"/>
                <a:gd name="connsiteX8" fmla="*/ 642938 w 666750"/>
                <a:gd name="connsiteY8" fmla="*/ 333375 h 666750"/>
                <a:gd name="connsiteX9" fmla="*/ 333375 w 666750"/>
                <a:gd name="connsiteY9" fmla="*/ 642938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0" h="666750">
                  <a:moveTo>
                    <a:pt x="333375" y="0"/>
                  </a:moveTo>
                  <a:cubicBezTo>
                    <a:pt x="149543" y="0"/>
                    <a:pt x="0" y="149543"/>
                    <a:pt x="0" y="333375"/>
                  </a:cubicBezTo>
                  <a:cubicBezTo>
                    <a:pt x="0" y="517208"/>
                    <a:pt x="149543" y="666750"/>
                    <a:pt x="333375" y="666750"/>
                  </a:cubicBezTo>
                  <a:cubicBezTo>
                    <a:pt x="517208" y="666750"/>
                    <a:pt x="666750" y="517208"/>
                    <a:pt x="666750" y="333375"/>
                  </a:cubicBezTo>
                  <a:cubicBezTo>
                    <a:pt x="666750" y="149543"/>
                    <a:pt x="517208" y="0"/>
                    <a:pt x="333375" y="0"/>
                  </a:cubicBezTo>
                  <a:close/>
                  <a:moveTo>
                    <a:pt x="333375" y="642938"/>
                  </a:moveTo>
                  <a:cubicBezTo>
                    <a:pt x="162877" y="642938"/>
                    <a:pt x="23813" y="503873"/>
                    <a:pt x="23813" y="333375"/>
                  </a:cubicBezTo>
                  <a:cubicBezTo>
                    <a:pt x="23813" y="162877"/>
                    <a:pt x="162877" y="23813"/>
                    <a:pt x="333375" y="23813"/>
                  </a:cubicBezTo>
                  <a:cubicBezTo>
                    <a:pt x="503873" y="23813"/>
                    <a:pt x="642938" y="162877"/>
                    <a:pt x="642938" y="333375"/>
                  </a:cubicBezTo>
                  <a:cubicBezTo>
                    <a:pt x="642938" y="503873"/>
                    <a:pt x="503873" y="642938"/>
                    <a:pt x="333375" y="642938"/>
                  </a:cubicBezTo>
                  <a:close/>
                </a:path>
              </a:pathLst>
            </a:custGeom>
            <a:solidFill>
              <a:schemeClr val="accent1"/>
            </a:solidFill>
            <a:ln w="9525" cap="flat">
              <a:noFill/>
              <a:prstDash val="solid"/>
              <a:miter/>
            </a:ln>
          </p:spPr>
          <p:txBody>
            <a:bodyPr bIns="91440" rtlCol="0" anchor="ctr"/>
            <a:lstStyle/>
            <a:p>
              <a:pPr algn="ctr"/>
              <a:r>
                <a:rPr lang="en-US" sz="3000">
                  <a:solidFill>
                    <a:srgbClr val="50E6FF"/>
                  </a:solidFill>
                  <a:latin typeface="+mj-lt"/>
                </a:rPr>
                <a:t>+</a:t>
              </a:r>
            </a:p>
          </p:txBody>
        </p:sp>
      </p:grpSp>
      <p:grpSp>
        <p:nvGrpSpPr>
          <p:cNvPr id="108" name="Group 107">
            <a:extLst>
              <a:ext uri="{FF2B5EF4-FFF2-40B4-BE49-F238E27FC236}">
                <a16:creationId xmlns:a16="http://schemas.microsoft.com/office/drawing/2014/main" id="{056F27AC-878C-459E-A3CE-6FB0256D180E}"/>
              </a:ext>
            </a:extLst>
          </p:cNvPr>
          <p:cNvGrpSpPr/>
          <p:nvPr/>
        </p:nvGrpSpPr>
        <p:grpSpPr>
          <a:xfrm>
            <a:off x="1639761" y="2087078"/>
            <a:ext cx="430508" cy="430508"/>
            <a:chOff x="1298379" y="5557688"/>
            <a:chExt cx="250180" cy="250180"/>
          </a:xfrm>
        </p:grpSpPr>
        <p:sp>
          <p:nvSpPr>
            <p:cNvPr id="109" name="Freeform: Shape 108">
              <a:extLst>
                <a:ext uri="{FF2B5EF4-FFF2-40B4-BE49-F238E27FC236}">
                  <a16:creationId xmlns:a16="http://schemas.microsoft.com/office/drawing/2014/main" id="{2669D8E9-B8EA-4FF4-B565-0C5D14392999}"/>
                </a:ext>
              </a:extLst>
            </p:cNvPr>
            <p:cNvSpPr/>
            <p:nvPr/>
          </p:nvSpPr>
          <p:spPr>
            <a:xfrm>
              <a:off x="1298379" y="5557688"/>
              <a:ext cx="250180" cy="250180"/>
            </a:xfrm>
            <a:custGeom>
              <a:avLst/>
              <a:gdLst>
                <a:gd name="connsiteX0" fmla="*/ 428625 w 857250"/>
                <a:gd name="connsiteY0" fmla="*/ 0 h 857250"/>
                <a:gd name="connsiteX1" fmla="*/ 0 w 857250"/>
                <a:gd name="connsiteY1" fmla="*/ 428625 h 857250"/>
                <a:gd name="connsiteX2" fmla="*/ 428625 w 857250"/>
                <a:gd name="connsiteY2" fmla="*/ 857250 h 857250"/>
                <a:gd name="connsiteX3" fmla="*/ 857250 w 857250"/>
                <a:gd name="connsiteY3" fmla="*/ 428625 h 857250"/>
                <a:gd name="connsiteX4" fmla="*/ 428625 w 857250"/>
                <a:gd name="connsiteY4" fmla="*/ 0 h 857250"/>
                <a:gd name="connsiteX5" fmla="*/ 428625 w 857250"/>
                <a:gd name="connsiteY5" fmla="*/ 809625 h 857250"/>
                <a:gd name="connsiteX6" fmla="*/ 47625 w 857250"/>
                <a:gd name="connsiteY6" fmla="*/ 428625 h 857250"/>
                <a:gd name="connsiteX7" fmla="*/ 428625 w 857250"/>
                <a:gd name="connsiteY7" fmla="*/ 47625 h 857250"/>
                <a:gd name="connsiteX8" fmla="*/ 809625 w 857250"/>
                <a:gd name="connsiteY8" fmla="*/ 428625 h 857250"/>
                <a:gd name="connsiteX9" fmla="*/ 428625 w 857250"/>
                <a:gd name="connsiteY9" fmla="*/ 809625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0" h="857250">
                  <a:moveTo>
                    <a:pt x="428625" y="0"/>
                  </a:moveTo>
                  <a:cubicBezTo>
                    <a:pt x="192405" y="0"/>
                    <a:pt x="0" y="192405"/>
                    <a:pt x="0" y="428625"/>
                  </a:cubicBezTo>
                  <a:cubicBezTo>
                    <a:pt x="0" y="664845"/>
                    <a:pt x="192405" y="857250"/>
                    <a:pt x="428625" y="857250"/>
                  </a:cubicBezTo>
                  <a:cubicBezTo>
                    <a:pt x="664845" y="857250"/>
                    <a:pt x="857250" y="664845"/>
                    <a:pt x="857250" y="428625"/>
                  </a:cubicBezTo>
                  <a:cubicBezTo>
                    <a:pt x="857250" y="192405"/>
                    <a:pt x="664845" y="0"/>
                    <a:pt x="428625" y="0"/>
                  </a:cubicBezTo>
                  <a:close/>
                  <a:moveTo>
                    <a:pt x="428625" y="809625"/>
                  </a:moveTo>
                  <a:cubicBezTo>
                    <a:pt x="218123" y="809625"/>
                    <a:pt x="47625" y="639128"/>
                    <a:pt x="47625" y="428625"/>
                  </a:cubicBezTo>
                  <a:cubicBezTo>
                    <a:pt x="47625" y="218123"/>
                    <a:pt x="218123" y="47625"/>
                    <a:pt x="428625" y="47625"/>
                  </a:cubicBezTo>
                  <a:cubicBezTo>
                    <a:pt x="639128" y="47625"/>
                    <a:pt x="809625" y="218123"/>
                    <a:pt x="809625" y="428625"/>
                  </a:cubicBezTo>
                  <a:cubicBezTo>
                    <a:pt x="809625" y="639128"/>
                    <a:pt x="639128" y="809625"/>
                    <a:pt x="428625" y="809625"/>
                  </a:cubicBezTo>
                  <a:close/>
                </a:path>
              </a:pathLst>
            </a:custGeom>
            <a:solidFill>
              <a:schemeClr val="bg1"/>
            </a:solidFill>
            <a:ln w="9525" cap="flat">
              <a:noFill/>
              <a:prstDash val="solid"/>
              <a:miter/>
            </a:ln>
          </p:spPr>
          <p:txBody>
            <a:bodyPr rtlCol="0" anchor="ctr"/>
            <a:lstStyle/>
            <a:p>
              <a:endParaRPr lang="en-US" sz="3000"/>
            </a:p>
          </p:txBody>
        </p:sp>
        <p:sp>
          <p:nvSpPr>
            <p:cNvPr id="110" name="Freeform: Shape 109">
              <a:extLst>
                <a:ext uri="{FF2B5EF4-FFF2-40B4-BE49-F238E27FC236}">
                  <a16:creationId xmlns:a16="http://schemas.microsoft.com/office/drawing/2014/main" id="{DAA7393C-4CE7-40C2-9709-26A4FC7EC452}"/>
                </a:ext>
              </a:extLst>
            </p:cNvPr>
            <p:cNvSpPr/>
            <p:nvPr/>
          </p:nvSpPr>
          <p:spPr>
            <a:xfrm>
              <a:off x="1326177" y="5585486"/>
              <a:ext cx="194584" cy="194584"/>
            </a:xfrm>
            <a:custGeom>
              <a:avLst/>
              <a:gdLst>
                <a:gd name="connsiteX0" fmla="*/ 333375 w 666750"/>
                <a:gd name="connsiteY0" fmla="*/ 0 h 666750"/>
                <a:gd name="connsiteX1" fmla="*/ 0 w 666750"/>
                <a:gd name="connsiteY1" fmla="*/ 333375 h 666750"/>
                <a:gd name="connsiteX2" fmla="*/ 333375 w 666750"/>
                <a:gd name="connsiteY2" fmla="*/ 666750 h 666750"/>
                <a:gd name="connsiteX3" fmla="*/ 666750 w 666750"/>
                <a:gd name="connsiteY3" fmla="*/ 333375 h 666750"/>
                <a:gd name="connsiteX4" fmla="*/ 333375 w 666750"/>
                <a:gd name="connsiteY4" fmla="*/ 0 h 666750"/>
                <a:gd name="connsiteX5" fmla="*/ 333375 w 666750"/>
                <a:gd name="connsiteY5" fmla="*/ 642938 h 666750"/>
                <a:gd name="connsiteX6" fmla="*/ 23813 w 666750"/>
                <a:gd name="connsiteY6" fmla="*/ 333375 h 666750"/>
                <a:gd name="connsiteX7" fmla="*/ 333375 w 666750"/>
                <a:gd name="connsiteY7" fmla="*/ 23813 h 666750"/>
                <a:gd name="connsiteX8" fmla="*/ 642938 w 666750"/>
                <a:gd name="connsiteY8" fmla="*/ 333375 h 666750"/>
                <a:gd name="connsiteX9" fmla="*/ 333375 w 666750"/>
                <a:gd name="connsiteY9" fmla="*/ 642938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0" h="666750">
                  <a:moveTo>
                    <a:pt x="333375" y="0"/>
                  </a:moveTo>
                  <a:cubicBezTo>
                    <a:pt x="149543" y="0"/>
                    <a:pt x="0" y="149543"/>
                    <a:pt x="0" y="333375"/>
                  </a:cubicBezTo>
                  <a:cubicBezTo>
                    <a:pt x="0" y="517208"/>
                    <a:pt x="149543" y="666750"/>
                    <a:pt x="333375" y="666750"/>
                  </a:cubicBezTo>
                  <a:cubicBezTo>
                    <a:pt x="517208" y="666750"/>
                    <a:pt x="666750" y="517208"/>
                    <a:pt x="666750" y="333375"/>
                  </a:cubicBezTo>
                  <a:cubicBezTo>
                    <a:pt x="666750" y="149543"/>
                    <a:pt x="517208" y="0"/>
                    <a:pt x="333375" y="0"/>
                  </a:cubicBezTo>
                  <a:close/>
                  <a:moveTo>
                    <a:pt x="333375" y="642938"/>
                  </a:moveTo>
                  <a:cubicBezTo>
                    <a:pt x="162877" y="642938"/>
                    <a:pt x="23813" y="503873"/>
                    <a:pt x="23813" y="333375"/>
                  </a:cubicBezTo>
                  <a:cubicBezTo>
                    <a:pt x="23813" y="162877"/>
                    <a:pt x="162877" y="23813"/>
                    <a:pt x="333375" y="23813"/>
                  </a:cubicBezTo>
                  <a:cubicBezTo>
                    <a:pt x="503873" y="23813"/>
                    <a:pt x="642938" y="162877"/>
                    <a:pt x="642938" y="333375"/>
                  </a:cubicBezTo>
                  <a:cubicBezTo>
                    <a:pt x="642938" y="503873"/>
                    <a:pt x="503873" y="642938"/>
                    <a:pt x="333375" y="642938"/>
                  </a:cubicBezTo>
                  <a:close/>
                </a:path>
              </a:pathLst>
            </a:custGeom>
            <a:solidFill>
              <a:schemeClr val="accent1"/>
            </a:solidFill>
            <a:ln w="9525" cap="flat">
              <a:noFill/>
              <a:prstDash val="solid"/>
              <a:miter/>
            </a:ln>
          </p:spPr>
          <p:txBody>
            <a:bodyPr bIns="91440" rtlCol="0" anchor="ctr"/>
            <a:lstStyle/>
            <a:p>
              <a:pPr algn="ctr"/>
              <a:r>
                <a:rPr lang="en-US" sz="3000">
                  <a:solidFill>
                    <a:srgbClr val="50E6FF"/>
                  </a:solidFill>
                  <a:latin typeface="+mj-lt"/>
                </a:rPr>
                <a:t>+</a:t>
              </a:r>
            </a:p>
          </p:txBody>
        </p:sp>
      </p:grpSp>
      <p:sp>
        <p:nvSpPr>
          <p:cNvPr id="118" name="Rectangle 117">
            <a:extLst>
              <a:ext uri="{FF2B5EF4-FFF2-40B4-BE49-F238E27FC236}">
                <a16:creationId xmlns:a16="http://schemas.microsoft.com/office/drawing/2014/main" id="{4A8FB03D-273A-4181-AD91-C76DDA4C541C}"/>
              </a:ext>
            </a:extLst>
          </p:cNvPr>
          <p:cNvSpPr/>
          <p:nvPr/>
        </p:nvSpPr>
        <p:spPr bwMode="auto">
          <a:xfrm>
            <a:off x="725655" y="5556131"/>
            <a:ext cx="2258722" cy="1001142"/>
          </a:xfrm>
          <a:prstGeom prst="rect">
            <a:avLst/>
          </a:prstGeom>
          <a:solidFill>
            <a:schemeClr val="bg1">
              <a:alpha val="10000"/>
            </a:schemeClr>
          </a:solidFill>
          <a:ln w="635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457200" tIns="146304" rIns="9144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mj-lt"/>
                <a:ea typeface="Segoe UI" pitchFamily="34" charset="0"/>
                <a:cs typeface="Segoe UI" pitchFamily="34" charset="0"/>
              </a:rPr>
              <a:t>Health data models </a:t>
            </a:r>
            <a:br>
              <a:rPr kumimoji="0" lang="en-US" sz="1400" b="0" i="0" u="none" strike="noStrike" kern="1200" cap="none" spc="0" normalizeH="0" baseline="0" noProof="0">
                <a:ln>
                  <a:noFill/>
                </a:ln>
                <a:solidFill>
                  <a:srgbClr val="50E6FF"/>
                </a:solidFill>
                <a:effectLst/>
                <a:uLnTx/>
                <a:uFillTx/>
                <a:latin typeface="+mj-lt"/>
                <a:ea typeface="Segoe UI" pitchFamily="34" charset="0"/>
                <a:cs typeface="Segoe UI" pitchFamily="34" charset="0"/>
              </a:rPr>
            </a:br>
            <a:r>
              <a:rPr kumimoji="0" lang="en-US" sz="1400" b="0" i="0" u="none" strike="noStrike" kern="1200" cap="none" spc="0" normalizeH="0" baseline="0" noProof="0">
                <a:ln>
                  <a:noFill/>
                </a:ln>
                <a:solidFill>
                  <a:srgbClr val="50E6FF"/>
                </a:solidFill>
                <a:effectLst/>
                <a:uLnTx/>
                <a:uFillTx/>
                <a:latin typeface="+mj-lt"/>
                <a:ea typeface="Segoe UI" pitchFamily="34" charset="0"/>
                <a:cs typeface="Segoe UI" pitchFamily="34" charset="0"/>
              </a:rPr>
              <a:t>and capabilities</a:t>
            </a:r>
          </a:p>
        </p:txBody>
      </p:sp>
      <p:sp>
        <p:nvSpPr>
          <p:cNvPr id="46" name="Rectangle 45">
            <a:extLst>
              <a:ext uri="{FF2B5EF4-FFF2-40B4-BE49-F238E27FC236}">
                <a16:creationId xmlns:a16="http://schemas.microsoft.com/office/drawing/2014/main" id="{DF78F22F-00AD-4BFA-BD11-1E5F8726173C}"/>
              </a:ext>
            </a:extLst>
          </p:cNvPr>
          <p:cNvSpPr/>
          <p:nvPr/>
        </p:nvSpPr>
        <p:spPr bwMode="auto">
          <a:xfrm>
            <a:off x="7855465" y="5556131"/>
            <a:ext cx="2240280" cy="365760"/>
          </a:xfrm>
          <a:prstGeom prst="rect">
            <a:avLst/>
          </a:prstGeom>
          <a:noFill/>
          <a:ln w="6350">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ea typeface="Segoe UI" pitchFamily="34" charset="0"/>
                <a:cs typeface="Segoe UI" pitchFamily="34" charset="0"/>
              </a:rPr>
              <a:t>AI models</a:t>
            </a:r>
          </a:p>
        </p:txBody>
      </p:sp>
      <p:sp>
        <p:nvSpPr>
          <p:cNvPr id="47" name="Rectangle 46">
            <a:extLst>
              <a:ext uri="{FF2B5EF4-FFF2-40B4-BE49-F238E27FC236}">
                <a16:creationId xmlns:a16="http://schemas.microsoft.com/office/drawing/2014/main" id="{3FC69546-5B02-4053-A423-73558ACFCBF6}"/>
              </a:ext>
            </a:extLst>
          </p:cNvPr>
          <p:cNvSpPr/>
          <p:nvPr/>
        </p:nvSpPr>
        <p:spPr bwMode="auto">
          <a:xfrm>
            <a:off x="3119789" y="6017881"/>
            <a:ext cx="2240280" cy="544090"/>
          </a:xfrm>
          <a:prstGeom prst="rect">
            <a:avLst/>
          </a:prstGeom>
          <a:noFill/>
          <a:ln w="6350">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ea typeface="Segoe UI" pitchFamily="34" charset="0"/>
                <a:cs typeface="Segoe UI" pitchFamily="34" charset="0"/>
              </a:rPr>
              <a:t>Connectors</a:t>
            </a:r>
          </a:p>
        </p:txBody>
      </p:sp>
      <p:sp>
        <p:nvSpPr>
          <p:cNvPr id="48" name="Rectangle 47">
            <a:extLst>
              <a:ext uri="{FF2B5EF4-FFF2-40B4-BE49-F238E27FC236}">
                <a16:creationId xmlns:a16="http://schemas.microsoft.com/office/drawing/2014/main" id="{54044651-966C-4D68-B20D-2ABDB1204A72}"/>
              </a:ext>
            </a:extLst>
          </p:cNvPr>
          <p:cNvSpPr/>
          <p:nvPr/>
        </p:nvSpPr>
        <p:spPr bwMode="auto">
          <a:xfrm>
            <a:off x="5487626" y="6017881"/>
            <a:ext cx="4603290" cy="544090"/>
          </a:xfrm>
          <a:prstGeom prst="rect">
            <a:avLst/>
          </a:prstGeom>
          <a:noFill/>
          <a:ln w="6350">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ea typeface="Segoe UI" pitchFamily="34" charset="0"/>
                <a:cs typeface="Segoe UI" pitchFamily="34" charset="0"/>
              </a:rPr>
              <a:t>Healthcare Common Data Models (CDM)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Provider: Admin, clinical, diagnostic and medication | Payor: Claims, benefits</a:t>
            </a:r>
          </a:p>
        </p:txBody>
      </p:sp>
      <p:sp>
        <p:nvSpPr>
          <p:cNvPr id="49" name="Rectangle 48">
            <a:extLst>
              <a:ext uri="{FF2B5EF4-FFF2-40B4-BE49-F238E27FC236}">
                <a16:creationId xmlns:a16="http://schemas.microsoft.com/office/drawing/2014/main" id="{ADE7F030-4236-418B-83CE-55705954715E}"/>
              </a:ext>
            </a:extLst>
          </p:cNvPr>
          <p:cNvSpPr/>
          <p:nvPr/>
        </p:nvSpPr>
        <p:spPr bwMode="auto">
          <a:xfrm>
            <a:off x="5487627" y="5556131"/>
            <a:ext cx="2240280" cy="365760"/>
          </a:xfrm>
          <a:prstGeom prst="rect">
            <a:avLst/>
          </a:prstGeom>
          <a:noFill/>
          <a:ln w="6350">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ea typeface="Segoe UI" pitchFamily="34" charset="0"/>
                <a:cs typeface="Segoe UI" pitchFamily="34" charset="0"/>
              </a:rPr>
              <a:t>HL7 &amp; FHIR standards</a:t>
            </a:r>
          </a:p>
        </p:txBody>
      </p:sp>
      <p:sp>
        <p:nvSpPr>
          <p:cNvPr id="50" name="Rectangle 49">
            <a:extLst>
              <a:ext uri="{FF2B5EF4-FFF2-40B4-BE49-F238E27FC236}">
                <a16:creationId xmlns:a16="http://schemas.microsoft.com/office/drawing/2014/main" id="{833EBD21-86CA-4A63-9556-F0721A921F19}"/>
              </a:ext>
            </a:extLst>
          </p:cNvPr>
          <p:cNvSpPr/>
          <p:nvPr/>
        </p:nvSpPr>
        <p:spPr bwMode="auto">
          <a:xfrm>
            <a:off x="3119789" y="5556131"/>
            <a:ext cx="2240280" cy="365760"/>
          </a:xfrm>
          <a:prstGeom prst="rect">
            <a:avLst/>
          </a:prstGeom>
          <a:noFill/>
          <a:ln w="6350">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ea typeface="Segoe UI" pitchFamily="34" charset="0"/>
                <a:cs typeface="Segoe UI" pitchFamily="34" charset="0"/>
              </a:rPr>
              <a:t>Templates </a:t>
            </a:r>
          </a:p>
        </p:txBody>
      </p:sp>
      <p:sp>
        <p:nvSpPr>
          <p:cNvPr id="119" name="Rectangle 118">
            <a:extLst>
              <a:ext uri="{FF2B5EF4-FFF2-40B4-BE49-F238E27FC236}">
                <a16:creationId xmlns:a16="http://schemas.microsoft.com/office/drawing/2014/main" id="{571B8C08-18F9-456C-9A83-6D520F49588D}"/>
              </a:ext>
            </a:extLst>
          </p:cNvPr>
          <p:cNvSpPr/>
          <p:nvPr/>
        </p:nvSpPr>
        <p:spPr bwMode="auto">
          <a:xfrm>
            <a:off x="10223302" y="5556131"/>
            <a:ext cx="1519605" cy="1005840"/>
          </a:xfrm>
          <a:prstGeom prst="rect">
            <a:avLst/>
          </a:prstGeom>
          <a:noFill/>
          <a:ln w="6350">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ea typeface="Segoe UI" pitchFamily="34" charset="0"/>
                <a:cs typeface="Segoe UI" pitchFamily="34" charset="0"/>
              </a:rPr>
              <a:t>Dashboards, workflows, and extensions </a:t>
            </a:r>
          </a:p>
        </p:txBody>
      </p:sp>
      <p:grpSp>
        <p:nvGrpSpPr>
          <p:cNvPr id="26" name="Group 25">
            <a:extLst>
              <a:ext uri="{FF2B5EF4-FFF2-40B4-BE49-F238E27FC236}">
                <a16:creationId xmlns:a16="http://schemas.microsoft.com/office/drawing/2014/main" id="{B6F692F1-B13B-4205-808D-D4EFE05DBF73}"/>
              </a:ext>
            </a:extLst>
          </p:cNvPr>
          <p:cNvGrpSpPr/>
          <p:nvPr/>
        </p:nvGrpSpPr>
        <p:grpSpPr>
          <a:xfrm>
            <a:off x="449093" y="5780139"/>
            <a:ext cx="553126" cy="553126"/>
            <a:chOff x="-2140433" y="2371633"/>
            <a:chExt cx="831086" cy="831086"/>
          </a:xfrm>
        </p:grpSpPr>
        <p:sp>
          <p:nvSpPr>
            <p:cNvPr id="165" name="Oval 164">
              <a:extLst>
                <a:ext uri="{FF2B5EF4-FFF2-40B4-BE49-F238E27FC236}">
                  <a16:creationId xmlns:a16="http://schemas.microsoft.com/office/drawing/2014/main" id="{567ED23A-0502-4012-856E-434C592D73DE}"/>
                </a:ext>
              </a:extLst>
            </p:cNvPr>
            <p:cNvSpPr/>
            <p:nvPr/>
          </p:nvSpPr>
          <p:spPr bwMode="auto">
            <a:xfrm>
              <a:off x="-2140433" y="2371633"/>
              <a:ext cx="831086" cy="831086"/>
            </a:xfrm>
            <a:prstGeom prst="ellipse">
              <a:avLst/>
            </a:prstGeom>
            <a:solidFill>
              <a:schemeClr val="tx1"/>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25" name="Group 24">
              <a:extLst>
                <a:ext uri="{FF2B5EF4-FFF2-40B4-BE49-F238E27FC236}">
                  <a16:creationId xmlns:a16="http://schemas.microsoft.com/office/drawing/2014/main" id="{3A97D762-D5C5-491D-BEE6-22F82B8D8848}"/>
                </a:ext>
              </a:extLst>
            </p:cNvPr>
            <p:cNvGrpSpPr/>
            <p:nvPr/>
          </p:nvGrpSpPr>
          <p:grpSpPr>
            <a:xfrm>
              <a:off x="-1936972" y="2544001"/>
              <a:ext cx="424165" cy="486350"/>
              <a:chOff x="-1936973" y="2512098"/>
              <a:chExt cx="424165" cy="486350"/>
            </a:xfrm>
          </p:grpSpPr>
          <p:sp>
            <p:nvSpPr>
              <p:cNvPr id="167" name="AutoShape 139">
                <a:extLst>
                  <a:ext uri="{FF2B5EF4-FFF2-40B4-BE49-F238E27FC236}">
                    <a16:creationId xmlns:a16="http://schemas.microsoft.com/office/drawing/2014/main" id="{0ECCB347-3149-4884-8828-909350B83C6B}"/>
                  </a:ext>
                </a:extLst>
              </p:cNvPr>
              <p:cNvSpPr>
                <a:spLocks noChangeAspect="1" noChangeArrowheads="1" noTextEdit="1"/>
              </p:cNvSpPr>
              <p:nvPr/>
            </p:nvSpPr>
            <p:spPr bwMode="auto">
              <a:xfrm>
                <a:off x="-1936972" y="2575904"/>
                <a:ext cx="424164" cy="422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43">
                <a:extLst>
                  <a:ext uri="{FF2B5EF4-FFF2-40B4-BE49-F238E27FC236}">
                    <a16:creationId xmlns:a16="http://schemas.microsoft.com/office/drawing/2014/main" id="{98B865A1-CEB6-4B05-8800-3E4D3A2D6A00}"/>
                  </a:ext>
                </a:extLst>
              </p:cNvPr>
              <p:cNvSpPr>
                <a:spLocks noChangeArrowheads="1"/>
              </p:cNvSpPr>
              <p:nvPr/>
            </p:nvSpPr>
            <p:spPr bwMode="auto">
              <a:xfrm>
                <a:off x="-1936972" y="2797699"/>
                <a:ext cx="89042" cy="9066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44">
                <a:extLst>
                  <a:ext uri="{FF2B5EF4-FFF2-40B4-BE49-F238E27FC236}">
                    <a16:creationId xmlns:a16="http://schemas.microsoft.com/office/drawing/2014/main" id="{5880122A-CC3A-4850-A5A0-063CDB733BE5}"/>
                  </a:ext>
                </a:extLst>
              </p:cNvPr>
              <p:cNvSpPr>
                <a:spLocks noChangeArrowheads="1"/>
              </p:cNvSpPr>
              <p:nvPr/>
            </p:nvSpPr>
            <p:spPr bwMode="auto">
              <a:xfrm>
                <a:off x="-1823646" y="2797699"/>
                <a:ext cx="87423" cy="9066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145">
                <a:extLst>
                  <a:ext uri="{FF2B5EF4-FFF2-40B4-BE49-F238E27FC236}">
                    <a16:creationId xmlns:a16="http://schemas.microsoft.com/office/drawing/2014/main" id="{8DD24B49-8B7C-4310-B4A4-9D7B2BB120F2}"/>
                  </a:ext>
                </a:extLst>
              </p:cNvPr>
              <p:cNvSpPr>
                <a:spLocks noChangeArrowheads="1"/>
              </p:cNvSpPr>
              <p:nvPr/>
            </p:nvSpPr>
            <p:spPr bwMode="auto">
              <a:xfrm>
                <a:off x="-1713557" y="2797699"/>
                <a:ext cx="87423" cy="9066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46">
                <a:extLst>
                  <a:ext uri="{FF2B5EF4-FFF2-40B4-BE49-F238E27FC236}">
                    <a16:creationId xmlns:a16="http://schemas.microsoft.com/office/drawing/2014/main" id="{CE0F25B3-5400-4766-B4B7-E561F2F00ED1}"/>
                  </a:ext>
                </a:extLst>
              </p:cNvPr>
              <p:cNvSpPr>
                <a:spLocks/>
              </p:cNvSpPr>
              <p:nvPr/>
            </p:nvSpPr>
            <p:spPr bwMode="auto">
              <a:xfrm>
                <a:off x="-1603469" y="2797699"/>
                <a:ext cx="90661" cy="90661"/>
              </a:xfrm>
              <a:custGeom>
                <a:avLst/>
                <a:gdLst>
                  <a:gd name="T0" fmla="*/ 56 w 56"/>
                  <a:gd name="T1" fmla="*/ 0 h 56"/>
                  <a:gd name="T2" fmla="*/ 0 w 56"/>
                  <a:gd name="T3" fmla="*/ 0 h 56"/>
                  <a:gd name="T4" fmla="*/ 0 w 56"/>
                  <a:gd name="T5" fmla="*/ 56 h 56"/>
                  <a:gd name="T6" fmla="*/ 56 w 56"/>
                  <a:gd name="T7" fmla="*/ 56 h 56"/>
                  <a:gd name="T8" fmla="*/ 56 w 56"/>
                  <a:gd name="T9" fmla="*/ 0 h 56"/>
                  <a:gd name="T10" fmla="*/ 56 w 56"/>
                  <a:gd name="T11" fmla="*/ 0 h 56"/>
                </a:gdLst>
                <a:ahLst/>
                <a:cxnLst>
                  <a:cxn ang="0">
                    <a:pos x="T0" y="T1"/>
                  </a:cxn>
                  <a:cxn ang="0">
                    <a:pos x="T2" y="T3"/>
                  </a:cxn>
                  <a:cxn ang="0">
                    <a:pos x="T4" y="T5"/>
                  </a:cxn>
                  <a:cxn ang="0">
                    <a:pos x="T6" y="T7"/>
                  </a:cxn>
                  <a:cxn ang="0">
                    <a:pos x="T8" y="T9"/>
                  </a:cxn>
                  <a:cxn ang="0">
                    <a:pos x="T10" y="T11"/>
                  </a:cxn>
                </a:cxnLst>
                <a:rect l="0" t="0" r="r" b="b"/>
                <a:pathLst>
                  <a:path w="56" h="56">
                    <a:moveTo>
                      <a:pt x="56" y="0"/>
                    </a:moveTo>
                    <a:lnTo>
                      <a:pt x="0" y="0"/>
                    </a:lnTo>
                    <a:lnTo>
                      <a:pt x="0" y="56"/>
                    </a:lnTo>
                    <a:lnTo>
                      <a:pt x="56" y="56"/>
                    </a:lnTo>
                    <a:lnTo>
                      <a:pt x="56" y="0"/>
                    </a:lnTo>
                    <a:lnTo>
                      <a:pt x="5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147">
                <a:extLst>
                  <a:ext uri="{FF2B5EF4-FFF2-40B4-BE49-F238E27FC236}">
                    <a16:creationId xmlns:a16="http://schemas.microsoft.com/office/drawing/2014/main" id="{406A38F2-EBA3-4D3D-80DC-0A6BE3FABC47}"/>
                  </a:ext>
                </a:extLst>
              </p:cNvPr>
              <p:cNvSpPr>
                <a:spLocks noChangeArrowheads="1"/>
              </p:cNvSpPr>
              <p:nvPr/>
            </p:nvSpPr>
            <p:spPr bwMode="auto">
              <a:xfrm>
                <a:off x="-1936972" y="2911025"/>
                <a:ext cx="200749" cy="8742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48">
                <a:extLst>
                  <a:ext uri="{FF2B5EF4-FFF2-40B4-BE49-F238E27FC236}">
                    <a16:creationId xmlns:a16="http://schemas.microsoft.com/office/drawing/2014/main" id="{381B215F-370D-444D-B36D-1B49A6FACF3E}"/>
                  </a:ext>
                </a:extLst>
              </p:cNvPr>
              <p:cNvSpPr>
                <a:spLocks noChangeArrowheads="1"/>
              </p:cNvSpPr>
              <p:nvPr/>
            </p:nvSpPr>
            <p:spPr bwMode="auto">
              <a:xfrm>
                <a:off x="-1713557" y="2911025"/>
                <a:ext cx="200749" cy="8742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1" name="Group 160">
                <a:extLst>
                  <a:ext uri="{FF2B5EF4-FFF2-40B4-BE49-F238E27FC236}">
                    <a16:creationId xmlns:a16="http://schemas.microsoft.com/office/drawing/2014/main" id="{D815B5B5-B071-4C70-96D6-A49A87598C7B}"/>
                  </a:ext>
                </a:extLst>
              </p:cNvPr>
              <p:cNvGrpSpPr/>
              <p:nvPr/>
            </p:nvGrpSpPr>
            <p:grpSpPr>
              <a:xfrm>
                <a:off x="-1936973" y="2512098"/>
                <a:ext cx="424165" cy="246233"/>
                <a:chOff x="5332883" y="2396558"/>
                <a:chExt cx="526897" cy="305868"/>
              </a:xfrm>
            </p:grpSpPr>
            <p:sp>
              <p:nvSpPr>
                <p:cNvPr id="162" name="Freeform: Shape 161">
                  <a:extLst>
                    <a:ext uri="{FF2B5EF4-FFF2-40B4-BE49-F238E27FC236}">
                      <a16:creationId xmlns:a16="http://schemas.microsoft.com/office/drawing/2014/main" id="{07CF0031-7C8A-42AA-A028-B70B9CCB5AB0}"/>
                    </a:ext>
                  </a:extLst>
                </p:cNvPr>
                <p:cNvSpPr/>
                <p:nvPr/>
              </p:nvSpPr>
              <p:spPr bwMode="auto">
                <a:xfrm>
                  <a:off x="5332883" y="2396558"/>
                  <a:ext cx="526897" cy="289945"/>
                </a:xfrm>
                <a:custGeom>
                  <a:avLst/>
                  <a:gdLst>
                    <a:gd name="connsiteX0" fmla="*/ 981078 w 1992667"/>
                    <a:gd name="connsiteY0" fmla="*/ 0 h 1096542"/>
                    <a:gd name="connsiteX1" fmla="*/ 1412538 w 1992667"/>
                    <a:gd name="connsiteY1" fmla="*/ 285990 h 1096542"/>
                    <a:gd name="connsiteX2" fmla="*/ 1417175 w 1992667"/>
                    <a:gd name="connsiteY2" fmla="*/ 298661 h 1096542"/>
                    <a:gd name="connsiteX3" fmla="*/ 1454224 w 1992667"/>
                    <a:gd name="connsiteY3" fmla="*/ 285100 h 1096542"/>
                    <a:gd name="connsiteX4" fmla="*/ 1577640 w 1992667"/>
                    <a:gd name="connsiteY4" fmla="*/ 266442 h 1096542"/>
                    <a:gd name="connsiteX5" fmla="*/ 1992667 w 1992667"/>
                    <a:gd name="connsiteY5" fmla="*/ 681468 h 1096542"/>
                    <a:gd name="connsiteX6" fmla="*/ 1620074 w 1992667"/>
                    <a:gd name="connsiteY6" fmla="*/ 1094351 h 1096542"/>
                    <a:gd name="connsiteX7" fmla="*/ 1590334 w 1992667"/>
                    <a:gd name="connsiteY7" fmla="*/ 1095853 h 1096542"/>
                    <a:gd name="connsiteX8" fmla="*/ 1590334 w 1992667"/>
                    <a:gd name="connsiteY8" fmla="*/ 1096192 h 1096542"/>
                    <a:gd name="connsiteX9" fmla="*/ 1583603 w 1992667"/>
                    <a:gd name="connsiteY9" fmla="*/ 1096192 h 1096542"/>
                    <a:gd name="connsiteX10" fmla="*/ 1577640 w 1992667"/>
                    <a:gd name="connsiteY10" fmla="*/ 1096494 h 1096542"/>
                    <a:gd name="connsiteX11" fmla="*/ 1573299 w 1992667"/>
                    <a:gd name="connsiteY11" fmla="*/ 1096192 h 1096542"/>
                    <a:gd name="connsiteX12" fmla="*/ 238530 w 1992667"/>
                    <a:gd name="connsiteY12" fmla="*/ 1096192 h 1096542"/>
                    <a:gd name="connsiteX13" fmla="*/ 236607 w 1992667"/>
                    <a:gd name="connsiteY13" fmla="*/ 1096364 h 1096542"/>
                    <a:gd name="connsiteX14" fmla="*/ 168631 w 1992667"/>
                    <a:gd name="connsiteY14" fmla="*/ 1088736 h 1096542"/>
                    <a:gd name="connsiteX15" fmla="*/ 7807 w 1992667"/>
                    <a:gd name="connsiteY15" fmla="*/ 810181 h 1096542"/>
                    <a:gd name="connsiteX16" fmla="*/ 218387 w 1992667"/>
                    <a:gd name="connsiteY16" fmla="*/ 641729 h 1096542"/>
                    <a:gd name="connsiteX17" fmla="*/ 252228 w 1992667"/>
                    <a:gd name="connsiteY17" fmla="*/ 642923 h 1096542"/>
                    <a:gd name="connsiteX18" fmla="*/ 257696 w 1992667"/>
                    <a:gd name="connsiteY18" fmla="*/ 643954 h 1096542"/>
                    <a:gd name="connsiteX19" fmla="*/ 253437 w 1992667"/>
                    <a:gd name="connsiteY19" fmla="*/ 618570 h 1096542"/>
                    <a:gd name="connsiteX20" fmla="*/ 288663 w 1992667"/>
                    <a:gd name="connsiteY20" fmla="*/ 466160 h 1096542"/>
                    <a:gd name="connsiteX21" fmla="*/ 527577 w 1992667"/>
                    <a:gd name="connsiteY21" fmla="*/ 332417 h 1096542"/>
                    <a:gd name="connsiteX22" fmla="*/ 532893 w 1992667"/>
                    <a:gd name="connsiteY22" fmla="*/ 332815 h 1096542"/>
                    <a:gd name="connsiteX23" fmla="*/ 533871 w 1992667"/>
                    <a:gd name="connsiteY23" fmla="*/ 329012 h 1096542"/>
                    <a:gd name="connsiteX24" fmla="*/ 981078 w 1992667"/>
                    <a:gd name="connsiteY24" fmla="*/ 0 h 109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92667" h="1096542">
                      <a:moveTo>
                        <a:pt x="981078" y="0"/>
                      </a:moveTo>
                      <a:cubicBezTo>
                        <a:pt x="1175037" y="0"/>
                        <a:pt x="1341453" y="117926"/>
                        <a:pt x="1412538" y="285990"/>
                      </a:cubicBezTo>
                      <a:lnTo>
                        <a:pt x="1417175" y="298661"/>
                      </a:lnTo>
                      <a:lnTo>
                        <a:pt x="1454224" y="285100"/>
                      </a:lnTo>
                      <a:cubicBezTo>
                        <a:pt x="1493211" y="272974"/>
                        <a:pt x="1534662" y="266442"/>
                        <a:pt x="1577640" y="266442"/>
                      </a:cubicBezTo>
                      <a:cubicBezTo>
                        <a:pt x="1806853" y="266442"/>
                        <a:pt x="1992667" y="452255"/>
                        <a:pt x="1992667" y="681468"/>
                      </a:cubicBezTo>
                      <a:cubicBezTo>
                        <a:pt x="1992667" y="896354"/>
                        <a:pt x="1829354" y="1073097"/>
                        <a:pt x="1620074" y="1094351"/>
                      </a:cubicBezTo>
                      <a:lnTo>
                        <a:pt x="1590334" y="1095853"/>
                      </a:lnTo>
                      <a:lnTo>
                        <a:pt x="1590334" y="1096192"/>
                      </a:lnTo>
                      <a:lnTo>
                        <a:pt x="1583603" y="1096192"/>
                      </a:lnTo>
                      <a:lnTo>
                        <a:pt x="1577640" y="1096494"/>
                      </a:lnTo>
                      <a:lnTo>
                        <a:pt x="1573299" y="1096192"/>
                      </a:lnTo>
                      <a:lnTo>
                        <a:pt x="238530" y="1096192"/>
                      </a:lnTo>
                      <a:lnTo>
                        <a:pt x="236607" y="1096364"/>
                      </a:lnTo>
                      <a:cubicBezTo>
                        <a:pt x="214249" y="1097253"/>
                        <a:pt x="191381" y="1094832"/>
                        <a:pt x="168631" y="1088736"/>
                      </a:cubicBezTo>
                      <a:cubicBezTo>
                        <a:pt x="47299" y="1056225"/>
                        <a:pt x="-24704" y="931512"/>
                        <a:pt x="7807" y="810181"/>
                      </a:cubicBezTo>
                      <a:cubicBezTo>
                        <a:pt x="34222" y="711599"/>
                        <a:pt x="121505" y="645582"/>
                        <a:pt x="218387" y="641729"/>
                      </a:cubicBezTo>
                      <a:cubicBezTo>
                        <a:pt x="229566" y="641284"/>
                        <a:pt x="240872" y="641667"/>
                        <a:pt x="252228" y="642923"/>
                      </a:cubicBezTo>
                      <a:lnTo>
                        <a:pt x="257696" y="643954"/>
                      </a:lnTo>
                      <a:lnTo>
                        <a:pt x="253437" y="618570"/>
                      </a:lnTo>
                      <a:cubicBezTo>
                        <a:pt x="249804" y="567160"/>
                        <a:pt x="260955" y="514152"/>
                        <a:pt x="288663" y="466160"/>
                      </a:cubicBezTo>
                      <a:cubicBezTo>
                        <a:pt x="339462" y="378174"/>
                        <a:pt x="432686" y="329953"/>
                        <a:pt x="527577" y="332417"/>
                      </a:cubicBezTo>
                      <a:lnTo>
                        <a:pt x="532893" y="332815"/>
                      </a:lnTo>
                      <a:lnTo>
                        <a:pt x="533871" y="329012"/>
                      </a:lnTo>
                      <a:cubicBezTo>
                        <a:pt x="593157" y="138399"/>
                        <a:pt x="770955" y="0"/>
                        <a:pt x="981078"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err="1">
                    <a:solidFill>
                      <a:srgbClr val="505050"/>
                    </a:solidFill>
                    <a:latin typeface="Segoe UI"/>
                  </a:endParaRPr>
                </a:p>
              </p:txBody>
            </p:sp>
            <p:sp>
              <p:nvSpPr>
                <p:cNvPr id="163" name="Freeform 1085">
                  <a:extLst>
                    <a:ext uri="{FF2B5EF4-FFF2-40B4-BE49-F238E27FC236}">
                      <a16:creationId xmlns:a16="http://schemas.microsoft.com/office/drawing/2014/main" id="{6FB42ABB-0BFD-4AF9-9521-2FB7170B5476}"/>
                    </a:ext>
                  </a:extLst>
                </p:cNvPr>
                <p:cNvSpPr>
                  <a:spLocks/>
                </p:cNvSpPr>
                <p:nvPr/>
              </p:nvSpPr>
              <p:spPr bwMode="auto">
                <a:xfrm>
                  <a:off x="5515866" y="2545964"/>
                  <a:ext cx="160931" cy="156462"/>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0078D7"/>
                </a:solidFill>
                <a:ln>
                  <a:noFill/>
                </a:ln>
              </p:spPr>
              <p:txBody>
                <a:bodyPr vert="horz" wrap="square" lIns="89606" tIns="44803" rIns="89606" bIns="44803" numCol="1" anchor="t" anchorCtr="0" compatLnSpc="1">
                  <a:prstTxWarp prst="textNoShape">
                    <a:avLst/>
                  </a:prstTxWarp>
                </a:bodyPr>
                <a:lstStyle/>
                <a:p>
                  <a:pPr algn="ctr" defTabSz="896386" fontAlgn="base"/>
                  <a:endParaRPr lang="en-US" sz="1800">
                    <a:solidFill>
                      <a:srgbClr val="505050"/>
                    </a:solidFill>
                    <a:latin typeface="Segoe UI"/>
                  </a:endParaRPr>
                </a:p>
              </p:txBody>
            </p:sp>
          </p:grpSp>
        </p:grpSp>
      </p:grpSp>
      <p:sp>
        <p:nvSpPr>
          <p:cNvPr id="51" name="Rectangle 50">
            <a:extLst>
              <a:ext uri="{FF2B5EF4-FFF2-40B4-BE49-F238E27FC236}">
                <a16:creationId xmlns:a16="http://schemas.microsoft.com/office/drawing/2014/main" id="{931BA920-3A1C-4715-A922-81F2FAFAF4E2}"/>
              </a:ext>
            </a:extLst>
          </p:cNvPr>
          <p:cNvSpPr/>
          <p:nvPr/>
        </p:nvSpPr>
        <p:spPr bwMode="auto">
          <a:xfrm>
            <a:off x="725655" y="3825388"/>
            <a:ext cx="2258721" cy="1142093"/>
          </a:xfrm>
          <a:prstGeom prst="rect">
            <a:avLst/>
          </a:prstGeom>
          <a:solidFill>
            <a:schemeClr val="bg1">
              <a:alpha val="10000"/>
            </a:schemeClr>
          </a:solidFill>
          <a:ln w="635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457200" tIns="146304" rIns="9144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mj-lt"/>
                <a:ea typeface="Segoe UI" pitchFamily="34" charset="0"/>
                <a:cs typeface="Segoe UI" pitchFamily="34" charset="0"/>
              </a:rPr>
              <a:t>Healthcare configurations</a:t>
            </a:r>
            <a:br>
              <a:rPr kumimoji="0" lang="en-US" sz="1400" b="0" i="0" u="none" strike="noStrike" kern="1200" cap="none" spc="0" normalizeH="0" baseline="0" noProof="0">
                <a:ln>
                  <a:noFill/>
                </a:ln>
                <a:solidFill>
                  <a:srgbClr val="50E6FF"/>
                </a:solidFill>
                <a:effectLst/>
                <a:uLnTx/>
                <a:uFillTx/>
                <a:latin typeface="+mj-lt"/>
                <a:ea typeface="Segoe UI" pitchFamily="34" charset="0"/>
                <a:cs typeface="Segoe UI" pitchFamily="34" charset="0"/>
              </a:rPr>
            </a:br>
            <a:r>
              <a:rPr kumimoji="0" lang="en-US" sz="1400" b="0" i="0" u="none" strike="noStrike" kern="1200" cap="none" spc="0" normalizeH="0" baseline="0" noProof="0">
                <a:ln>
                  <a:noFill/>
                </a:ln>
                <a:solidFill>
                  <a:srgbClr val="50E6FF"/>
                </a:solidFill>
                <a:effectLst/>
                <a:uLnTx/>
                <a:uFillTx/>
                <a:latin typeface="+mj-lt"/>
                <a:ea typeface="Segoe UI" pitchFamily="34" charset="0"/>
                <a:cs typeface="Segoe UI" pitchFamily="34" charset="0"/>
              </a:rPr>
              <a:t>and features</a:t>
            </a:r>
          </a:p>
        </p:txBody>
      </p:sp>
      <p:sp>
        <p:nvSpPr>
          <p:cNvPr id="14" name="Rectangle 13">
            <a:extLst>
              <a:ext uri="{FF2B5EF4-FFF2-40B4-BE49-F238E27FC236}">
                <a16:creationId xmlns:a16="http://schemas.microsoft.com/office/drawing/2014/main" id="{4717BAE0-35C0-4F69-A3B8-9898F060DB66}"/>
              </a:ext>
            </a:extLst>
          </p:cNvPr>
          <p:cNvSpPr/>
          <p:nvPr/>
        </p:nvSpPr>
        <p:spPr>
          <a:xfrm>
            <a:off x="4450272" y="3825387"/>
            <a:ext cx="1280160" cy="54864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9144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chemeClr val="bg1"/>
                </a:solidFill>
                <a:uLnTx/>
                <a:uFillTx/>
                <a:ea typeface="+mn-ea"/>
                <a:cs typeface="+mn-cs"/>
              </a:rPr>
              <a:t>Provider/Payer</a:t>
            </a:r>
            <a:br>
              <a:rPr kumimoji="0" lang="en-US" sz="1100" i="0" u="none" strike="noStrike" kern="1200" cap="none" spc="0" normalizeH="0" baseline="0" noProof="0">
                <a:ln>
                  <a:noFill/>
                </a:ln>
                <a:solidFill>
                  <a:schemeClr val="bg1"/>
                </a:solidFill>
                <a:uLnTx/>
                <a:uFillTx/>
                <a:ea typeface="+mn-ea"/>
                <a:cs typeface="+mn-cs"/>
              </a:rPr>
            </a:br>
            <a:r>
              <a:rPr kumimoji="0" lang="en-US" sz="1100" i="0" u="none" strike="noStrike" kern="1200" cap="none" spc="0" normalizeH="0" baseline="0" noProof="0">
                <a:ln>
                  <a:noFill/>
                </a:ln>
                <a:solidFill>
                  <a:schemeClr val="bg1"/>
                </a:solidFill>
                <a:uLnTx/>
                <a:uFillTx/>
                <a:ea typeface="+mn-ea"/>
                <a:cs typeface="+mn-cs"/>
              </a:rPr>
              <a:t>Contact Center</a:t>
            </a:r>
          </a:p>
        </p:txBody>
      </p:sp>
      <p:sp>
        <p:nvSpPr>
          <p:cNvPr id="15" name="Rectangle 14">
            <a:extLst>
              <a:ext uri="{FF2B5EF4-FFF2-40B4-BE49-F238E27FC236}">
                <a16:creationId xmlns:a16="http://schemas.microsoft.com/office/drawing/2014/main" id="{0E0A9765-94C6-4CA6-8221-1AC2FDC75071}"/>
              </a:ext>
            </a:extLst>
          </p:cNvPr>
          <p:cNvSpPr/>
          <p:nvPr/>
        </p:nvSpPr>
        <p:spPr>
          <a:xfrm>
            <a:off x="3119789" y="3825387"/>
            <a:ext cx="1280160" cy="54864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9144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chemeClr val="bg1"/>
                </a:solidFill>
                <a:uLnTx/>
                <a:uFillTx/>
                <a:ea typeface="+mn-ea"/>
                <a:cs typeface="+mn-cs"/>
              </a:rPr>
              <a:t>Patient Outreach</a:t>
            </a:r>
          </a:p>
        </p:txBody>
      </p:sp>
      <p:sp>
        <p:nvSpPr>
          <p:cNvPr id="16" name="Rectangle 15">
            <a:extLst>
              <a:ext uri="{FF2B5EF4-FFF2-40B4-BE49-F238E27FC236}">
                <a16:creationId xmlns:a16="http://schemas.microsoft.com/office/drawing/2014/main" id="{AFDE36AC-8952-457F-8887-7258F5DDCEB4}"/>
              </a:ext>
            </a:extLst>
          </p:cNvPr>
          <p:cNvSpPr/>
          <p:nvPr/>
        </p:nvSpPr>
        <p:spPr>
          <a:xfrm>
            <a:off x="7111238" y="3825387"/>
            <a:ext cx="1596995" cy="54864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9144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chemeClr val="bg1"/>
                </a:solidFill>
                <a:uLnTx/>
                <a:uFillTx/>
                <a:ea typeface="+mn-ea"/>
                <a:cs typeface="+mn-cs"/>
              </a:rPr>
              <a:t> Resource Scheduling &amp; Management</a:t>
            </a:r>
          </a:p>
        </p:txBody>
      </p:sp>
      <p:sp>
        <p:nvSpPr>
          <p:cNvPr id="17" name="Rectangle 16">
            <a:extLst>
              <a:ext uri="{FF2B5EF4-FFF2-40B4-BE49-F238E27FC236}">
                <a16:creationId xmlns:a16="http://schemas.microsoft.com/office/drawing/2014/main" id="{02093407-F31C-459B-902C-51E3420186E8}"/>
              </a:ext>
            </a:extLst>
          </p:cNvPr>
          <p:cNvSpPr/>
          <p:nvPr/>
        </p:nvSpPr>
        <p:spPr>
          <a:xfrm>
            <a:off x="8758556" y="3825387"/>
            <a:ext cx="1280160" cy="54864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9144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chemeClr val="bg1"/>
                </a:solidFill>
                <a:uLnTx/>
                <a:uFillTx/>
                <a:ea typeface="+mn-ea"/>
                <a:cs typeface="+mn-cs"/>
              </a:rPr>
              <a:t>Patient Experience</a:t>
            </a:r>
          </a:p>
        </p:txBody>
      </p:sp>
      <p:sp>
        <p:nvSpPr>
          <p:cNvPr id="19" name="Rectangle 18">
            <a:extLst>
              <a:ext uri="{FF2B5EF4-FFF2-40B4-BE49-F238E27FC236}">
                <a16:creationId xmlns:a16="http://schemas.microsoft.com/office/drawing/2014/main" id="{36197547-56C6-4C8C-B592-0770A11997D3}"/>
              </a:ext>
            </a:extLst>
          </p:cNvPr>
          <p:cNvSpPr/>
          <p:nvPr/>
        </p:nvSpPr>
        <p:spPr>
          <a:xfrm>
            <a:off x="10089040" y="3825387"/>
            <a:ext cx="1650694" cy="54864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9144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chemeClr val="bg1"/>
                </a:solidFill>
                <a:uLnTx/>
                <a:uFillTx/>
                <a:ea typeface="+mn-ea"/>
                <a:cs typeface="+mn-cs"/>
              </a:rPr>
              <a:t>Patient Management (Patient 360)</a:t>
            </a:r>
          </a:p>
        </p:txBody>
      </p:sp>
      <p:sp>
        <p:nvSpPr>
          <p:cNvPr id="33" name="Rectangle 32">
            <a:extLst>
              <a:ext uri="{FF2B5EF4-FFF2-40B4-BE49-F238E27FC236}">
                <a16:creationId xmlns:a16="http://schemas.microsoft.com/office/drawing/2014/main" id="{A1620963-CDB2-4A7A-AECC-663A22C4C667}"/>
              </a:ext>
            </a:extLst>
          </p:cNvPr>
          <p:cNvSpPr/>
          <p:nvPr/>
        </p:nvSpPr>
        <p:spPr>
          <a:xfrm>
            <a:off x="5780755" y="3825387"/>
            <a:ext cx="1280160" cy="54864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9144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chemeClr val="bg1"/>
                </a:solidFill>
                <a:uLnTx/>
                <a:uFillTx/>
                <a:ea typeface="+mn-ea"/>
                <a:cs typeface="+mn-cs"/>
              </a:rPr>
              <a:t>Physician Referrals</a:t>
            </a:r>
          </a:p>
        </p:txBody>
      </p:sp>
      <p:sp>
        <p:nvSpPr>
          <p:cNvPr id="13" name="Rectangle 12">
            <a:extLst>
              <a:ext uri="{FF2B5EF4-FFF2-40B4-BE49-F238E27FC236}">
                <a16:creationId xmlns:a16="http://schemas.microsoft.com/office/drawing/2014/main" id="{F0003737-82F9-49B2-B309-4747F7D683EF}"/>
              </a:ext>
            </a:extLst>
          </p:cNvPr>
          <p:cNvSpPr/>
          <p:nvPr/>
        </p:nvSpPr>
        <p:spPr>
          <a:xfrm>
            <a:off x="3119789" y="4418841"/>
            <a:ext cx="1188720" cy="54864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9144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chemeClr val="bg1"/>
                </a:solidFill>
                <a:uLnTx/>
                <a:uFillTx/>
                <a:ea typeface="+mn-ea"/>
                <a:cs typeface="+mn-cs"/>
              </a:rPr>
              <a:t>Provider Relations</a:t>
            </a:r>
          </a:p>
        </p:txBody>
      </p:sp>
      <p:sp>
        <p:nvSpPr>
          <p:cNvPr id="18" name="Rectangle 17">
            <a:extLst>
              <a:ext uri="{FF2B5EF4-FFF2-40B4-BE49-F238E27FC236}">
                <a16:creationId xmlns:a16="http://schemas.microsoft.com/office/drawing/2014/main" id="{0EF8A1C7-9145-4E9C-BFA8-04FBC3A9879F}"/>
              </a:ext>
            </a:extLst>
          </p:cNvPr>
          <p:cNvSpPr/>
          <p:nvPr/>
        </p:nvSpPr>
        <p:spPr>
          <a:xfrm>
            <a:off x="4358326" y="4418841"/>
            <a:ext cx="1188720" cy="54864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9144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chemeClr val="bg1"/>
                </a:solidFill>
                <a:uLnTx/>
                <a:uFillTx/>
                <a:ea typeface="+mn-ea"/>
                <a:cs typeface="+mn-cs"/>
              </a:rPr>
              <a:t>Care Management</a:t>
            </a:r>
          </a:p>
        </p:txBody>
      </p:sp>
      <p:sp>
        <p:nvSpPr>
          <p:cNvPr id="20" name="Rectangle 19">
            <a:extLst>
              <a:ext uri="{FF2B5EF4-FFF2-40B4-BE49-F238E27FC236}">
                <a16:creationId xmlns:a16="http://schemas.microsoft.com/office/drawing/2014/main" id="{8962C6F5-9C8E-468E-B3C3-E77ABB67D4AD}"/>
              </a:ext>
            </a:extLst>
          </p:cNvPr>
          <p:cNvSpPr/>
          <p:nvPr/>
        </p:nvSpPr>
        <p:spPr>
          <a:xfrm>
            <a:off x="6835400" y="4418841"/>
            <a:ext cx="1188720" cy="54864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9144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chemeClr val="bg1"/>
                </a:solidFill>
                <a:uLnTx/>
                <a:uFillTx/>
                <a:ea typeface="+mn-ea"/>
                <a:cs typeface="+mn-cs"/>
              </a:rPr>
              <a:t>Task Management</a:t>
            </a:r>
          </a:p>
        </p:txBody>
      </p:sp>
      <p:sp>
        <p:nvSpPr>
          <p:cNvPr id="24" name="Rectangle 23">
            <a:extLst>
              <a:ext uri="{FF2B5EF4-FFF2-40B4-BE49-F238E27FC236}">
                <a16:creationId xmlns:a16="http://schemas.microsoft.com/office/drawing/2014/main" id="{5E8FE634-3151-476B-9B9F-BA94BC5A57E8}"/>
              </a:ext>
            </a:extLst>
          </p:cNvPr>
          <p:cNvSpPr/>
          <p:nvPr/>
        </p:nvSpPr>
        <p:spPr>
          <a:xfrm>
            <a:off x="9312474" y="4418841"/>
            <a:ext cx="1188720" cy="54864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9144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chemeClr val="bg1"/>
                </a:solidFill>
                <a:uLnTx/>
                <a:uFillTx/>
                <a:ea typeface="+mn-ea"/>
                <a:cs typeface="+mn-cs"/>
              </a:rPr>
              <a:t>Care Team Collaboration</a:t>
            </a:r>
          </a:p>
        </p:txBody>
      </p:sp>
      <p:sp>
        <p:nvSpPr>
          <p:cNvPr id="34" name="Rectangle 33">
            <a:extLst>
              <a:ext uri="{FF2B5EF4-FFF2-40B4-BE49-F238E27FC236}">
                <a16:creationId xmlns:a16="http://schemas.microsoft.com/office/drawing/2014/main" id="{97A587B0-D9E0-448E-8364-F81BE9D6B5A4}"/>
              </a:ext>
            </a:extLst>
          </p:cNvPr>
          <p:cNvSpPr/>
          <p:nvPr/>
        </p:nvSpPr>
        <p:spPr>
          <a:xfrm>
            <a:off x="5596863" y="4418841"/>
            <a:ext cx="1188720" cy="54864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9144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chemeClr val="bg1"/>
                </a:solidFill>
                <a:uLnTx/>
                <a:uFillTx/>
                <a:ea typeface="+mn-ea"/>
                <a:cs typeface="+mn-cs"/>
              </a:rPr>
              <a:t>Remote Care Provider</a:t>
            </a:r>
          </a:p>
        </p:txBody>
      </p:sp>
      <p:sp>
        <p:nvSpPr>
          <p:cNvPr id="35" name="Rectangle 34">
            <a:extLst>
              <a:ext uri="{FF2B5EF4-FFF2-40B4-BE49-F238E27FC236}">
                <a16:creationId xmlns:a16="http://schemas.microsoft.com/office/drawing/2014/main" id="{7D05D685-2425-4111-9B63-FD5FE1B2DE0C}"/>
              </a:ext>
            </a:extLst>
          </p:cNvPr>
          <p:cNvSpPr/>
          <p:nvPr/>
        </p:nvSpPr>
        <p:spPr>
          <a:xfrm>
            <a:off x="10551013" y="4418841"/>
            <a:ext cx="1188720" cy="54864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9144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chemeClr val="bg1"/>
                </a:solidFill>
                <a:uLnTx/>
                <a:uFillTx/>
                <a:ea typeface="+mn-ea"/>
                <a:cs typeface="+mn-cs"/>
              </a:rPr>
              <a:t>Knowledge Management</a:t>
            </a:r>
          </a:p>
        </p:txBody>
      </p:sp>
      <p:sp>
        <p:nvSpPr>
          <p:cNvPr id="113" name="Rectangle 112">
            <a:extLst>
              <a:ext uri="{FF2B5EF4-FFF2-40B4-BE49-F238E27FC236}">
                <a16:creationId xmlns:a16="http://schemas.microsoft.com/office/drawing/2014/main" id="{7ED8F9BE-A21A-4B7F-9E41-F15492D8EB3C}"/>
              </a:ext>
            </a:extLst>
          </p:cNvPr>
          <p:cNvSpPr/>
          <p:nvPr/>
        </p:nvSpPr>
        <p:spPr>
          <a:xfrm>
            <a:off x="8073937" y="4418841"/>
            <a:ext cx="1188720" cy="54864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9144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chemeClr val="bg1"/>
                </a:solidFill>
                <a:uLnTx/>
                <a:uFillTx/>
                <a:ea typeface="+mn-ea"/>
                <a:cs typeface="+mn-cs"/>
              </a:rPr>
              <a:t>Virtual healthcare</a:t>
            </a:r>
          </a:p>
        </p:txBody>
      </p:sp>
      <p:grpSp>
        <p:nvGrpSpPr>
          <p:cNvPr id="28" name="Group 27">
            <a:extLst>
              <a:ext uri="{FF2B5EF4-FFF2-40B4-BE49-F238E27FC236}">
                <a16:creationId xmlns:a16="http://schemas.microsoft.com/office/drawing/2014/main" id="{997F475A-B9B0-485D-BC07-C5CD76FA05B4}"/>
              </a:ext>
            </a:extLst>
          </p:cNvPr>
          <p:cNvGrpSpPr/>
          <p:nvPr/>
        </p:nvGrpSpPr>
        <p:grpSpPr>
          <a:xfrm>
            <a:off x="449093" y="4119871"/>
            <a:ext cx="553126" cy="553126"/>
            <a:chOff x="-910976" y="3812159"/>
            <a:chExt cx="570142" cy="570142"/>
          </a:xfrm>
        </p:grpSpPr>
        <p:sp>
          <p:nvSpPr>
            <p:cNvPr id="53" name="Oval 52">
              <a:extLst>
                <a:ext uri="{FF2B5EF4-FFF2-40B4-BE49-F238E27FC236}">
                  <a16:creationId xmlns:a16="http://schemas.microsoft.com/office/drawing/2014/main" id="{DCBB1E2B-94F6-4062-84C3-A3E72CA65AA5}"/>
                </a:ext>
              </a:extLst>
            </p:cNvPr>
            <p:cNvSpPr/>
            <p:nvPr/>
          </p:nvSpPr>
          <p:spPr bwMode="auto">
            <a:xfrm>
              <a:off x="-910976" y="3812159"/>
              <a:ext cx="570142" cy="570142"/>
            </a:xfrm>
            <a:prstGeom prst="ellipse">
              <a:avLst/>
            </a:prstGeom>
            <a:solidFill>
              <a:schemeClr val="tx1"/>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grpSp>
          <p:nvGrpSpPr>
            <p:cNvPr id="56" name="Graphic 247" descr="engineer, assistance">
              <a:extLst>
                <a:ext uri="{FF2B5EF4-FFF2-40B4-BE49-F238E27FC236}">
                  <a16:creationId xmlns:a16="http://schemas.microsoft.com/office/drawing/2014/main" id="{2FC86711-7E94-4653-9823-9B467446C264}"/>
                </a:ext>
              </a:extLst>
            </p:cNvPr>
            <p:cNvGrpSpPr/>
            <p:nvPr/>
          </p:nvGrpSpPr>
          <p:grpSpPr>
            <a:xfrm>
              <a:off x="-785085" y="3938051"/>
              <a:ext cx="318360" cy="318358"/>
              <a:chOff x="6337562" y="5744951"/>
              <a:chExt cx="435026" cy="435024"/>
            </a:xfrm>
          </p:grpSpPr>
          <p:sp>
            <p:nvSpPr>
              <p:cNvPr id="69" name="Freeform: Shape 68">
                <a:extLst>
                  <a:ext uri="{FF2B5EF4-FFF2-40B4-BE49-F238E27FC236}">
                    <a16:creationId xmlns:a16="http://schemas.microsoft.com/office/drawing/2014/main" id="{A3FC2FAE-FAA2-4053-82A8-CB36B0797AF8}"/>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AC436DC5-A101-4C7E-81A0-075CB85A6DC1}"/>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32" name="Rectangle 131">
            <a:extLst>
              <a:ext uri="{FF2B5EF4-FFF2-40B4-BE49-F238E27FC236}">
                <a16:creationId xmlns:a16="http://schemas.microsoft.com/office/drawing/2014/main" id="{D1A4F321-F870-4159-BB8E-C89A1FF559C8}"/>
              </a:ext>
            </a:extLst>
          </p:cNvPr>
          <p:cNvSpPr/>
          <p:nvPr/>
        </p:nvSpPr>
        <p:spPr bwMode="auto">
          <a:xfrm>
            <a:off x="725655" y="2596657"/>
            <a:ext cx="2258721" cy="640080"/>
          </a:xfrm>
          <a:prstGeom prst="rect">
            <a:avLst/>
          </a:prstGeom>
          <a:solidFill>
            <a:schemeClr val="bg1">
              <a:alpha val="10000"/>
            </a:schemeClr>
          </a:solidFill>
          <a:ln w="635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457200" tIns="146304" rIns="9144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mj-lt"/>
                <a:ea typeface="Segoe UI" pitchFamily="34" charset="0"/>
                <a:cs typeface="Segoe UI" pitchFamily="34" charset="0"/>
              </a:rPr>
              <a:t>Applications </a:t>
            </a:r>
            <a:br>
              <a:rPr kumimoji="0" lang="en-US" sz="1400" b="0" i="0" u="none" strike="noStrike" kern="1200" cap="none" spc="0" normalizeH="0" baseline="0" noProof="0">
                <a:ln>
                  <a:noFill/>
                </a:ln>
                <a:solidFill>
                  <a:srgbClr val="50E6FF"/>
                </a:solidFill>
                <a:effectLst/>
                <a:uLnTx/>
                <a:uFillTx/>
                <a:latin typeface="+mj-lt"/>
                <a:ea typeface="Segoe UI" pitchFamily="34" charset="0"/>
                <a:cs typeface="Segoe UI" pitchFamily="34" charset="0"/>
              </a:rPr>
            </a:br>
            <a:r>
              <a:rPr kumimoji="0" lang="en-US" sz="1400" b="0" i="0" u="none" strike="noStrike" kern="1200" cap="none" spc="0" normalizeH="0" baseline="0" noProof="0">
                <a:ln>
                  <a:noFill/>
                </a:ln>
                <a:solidFill>
                  <a:srgbClr val="50E6FF"/>
                </a:solidFill>
                <a:effectLst/>
                <a:uLnTx/>
                <a:uFillTx/>
                <a:latin typeface="+mj-lt"/>
                <a:ea typeface="Segoe UI" pitchFamily="34" charset="0"/>
                <a:cs typeface="Segoe UI" pitchFamily="34" charset="0"/>
              </a:rPr>
              <a:t>and services</a:t>
            </a:r>
          </a:p>
        </p:txBody>
      </p:sp>
      <p:sp>
        <p:nvSpPr>
          <p:cNvPr id="32" name="Rectangle 31">
            <a:extLst>
              <a:ext uri="{FF2B5EF4-FFF2-40B4-BE49-F238E27FC236}">
                <a16:creationId xmlns:a16="http://schemas.microsoft.com/office/drawing/2014/main" id="{1184CD0C-C588-48EA-9302-34C26BA2AF46}"/>
              </a:ext>
            </a:extLst>
          </p:cNvPr>
          <p:cNvSpPr/>
          <p:nvPr/>
        </p:nvSpPr>
        <p:spPr bwMode="auto">
          <a:xfrm>
            <a:off x="3119789" y="2596657"/>
            <a:ext cx="8619944" cy="640080"/>
          </a:xfrm>
          <a:prstGeom prst="rect">
            <a:avLst/>
          </a:prstGeom>
          <a:noFill/>
          <a:ln w="6350">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bg1"/>
              </a:solidFill>
              <a:effectLst/>
              <a:uLnTx/>
              <a:uFillTx/>
              <a:ea typeface="Segoe UI" pitchFamily="34" charset="0"/>
              <a:cs typeface="Segoe UI" pitchFamily="34" charset="0"/>
            </a:endParaRPr>
          </a:p>
        </p:txBody>
      </p:sp>
      <p:pic>
        <p:nvPicPr>
          <p:cNvPr id="37" name="Picture 36" descr="A close up of a logo&#10;&#10;Description automatically generated">
            <a:extLst>
              <a:ext uri="{FF2B5EF4-FFF2-40B4-BE49-F238E27FC236}">
                <a16:creationId xmlns:a16="http://schemas.microsoft.com/office/drawing/2014/main" id="{ACD390A0-5A59-4968-A15E-ABDDB2F0894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0875" b="20875"/>
          <a:stretch/>
        </p:blipFill>
        <p:spPr>
          <a:xfrm>
            <a:off x="3138904" y="2731046"/>
            <a:ext cx="2538312" cy="371302"/>
          </a:xfrm>
          <a:prstGeom prst="rect">
            <a:avLst/>
          </a:prstGeom>
        </p:spPr>
      </p:pic>
      <p:pic>
        <p:nvPicPr>
          <p:cNvPr id="41" name="Picture 40" descr="A close up of a logo&#10;&#10;Description automatically generated">
            <a:extLst>
              <a:ext uri="{FF2B5EF4-FFF2-40B4-BE49-F238E27FC236}">
                <a16:creationId xmlns:a16="http://schemas.microsoft.com/office/drawing/2014/main" id="{4A551AE4-A9AA-47CC-B300-7C72DA858BF6}"/>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7490034" y="2746159"/>
            <a:ext cx="2560414" cy="341076"/>
          </a:xfrm>
          <a:prstGeom prst="rect">
            <a:avLst/>
          </a:prstGeom>
        </p:spPr>
      </p:pic>
      <p:pic>
        <p:nvPicPr>
          <p:cNvPr id="42" name="Picture 41" descr="A picture containing drawing&#10;&#10;Description automatically generated">
            <a:extLst>
              <a:ext uri="{FF2B5EF4-FFF2-40B4-BE49-F238E27FC236}">
                <a16:creationId xmlns:a16="http://schemas.microsoft.com/office/drawing/2014/main" id="{EC0D9ABC-ADC9-4FC0-9C25-E3E5C04FCA2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20875" b="20875"/>
          <a:stretch/>
        </p:blipFill>
        <p:spPr>
          <a:xfrm>
            <a:off x="5620058" y="2731046"/>
            <a:ext cx="1927134" cy="371302"/>
          </a:xfrm>
          <a:prstGeom prst="rect">
            <a:avLst/>
          </a:prstGeom>
        </p:spPr>
      </p:pic>
      <p:pic>
        <p:nvPicPr>
          <p:cNvPr id="44" name="Picture 43" descr="A picture containing drawing&#10;&#10;Description automatically generated">
            <a:extLst>
              <a:ext uri="{FF2B5EF4-FFF2-40B4-BE49-F238E27FC236}">
                <a16:creationId xmlns:a16="http://schemas.microsoft.com/office/drawing/2014/main" id="{F0475C56-338F-4BAB-B815-44BCFB78E297}"/>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28047" b="28047"/>
          <a:stretch/>
        </p:blipFill>
        <p:spPr>
          <a:xfrm>
            <a:off x="9993291" y="2777329"/>
            <a:ext cx="1727328" cy="278736"/>
          </a:xfrm>
          <a:prstGeom prst="rect">
            <a:avLst/>
          </a:prstGeom>
        </p:spPr>
      </p:pic>
      <p:grpSp>
        <p:nvGrpSpPr>
          <p:cNvPr id="55" name="Group 54">
            <a:extLst>
              <a:ext uri="{FF2B5EF4-FFF2-40B4-BE49-F238E27FC236}">
                <a16:creationId xmlns:a16="http://schemas.microsoft.com/office/drawing/2014/main" id="{2D78298E-A60F-40AE-BCC7-4D778C927E43}"/>
              </a:ext>
            </a:extLst>
          </p:cNvPr>
          <p:cNvGrpSpPr/>
          <p:nvPr/>
        </p:nvGrpSpPr>
        <p:grpSpPr>
          <a:xfrm>
            <a:off x="439535" y="2640134"/>
            <a:ext cx="553126" cy="553126"/>
            <a:chOff x="302841" y="4871791"/>
            <a:chExt cx="553126" cy="553126"/>
          </a:xfrm>
        </p:grpSpPr>
        <p:sp>
          <p:nvSpPr>
            <p:cNvPr id="54" name="Oval 53">
              <a:extLst>
                <a:ext uri="{FF2B5EF4-FFF2-40B4-BE49-F238E27FC236}">
                  <a16:creationId xmlns:a16="http://schemas.microsoft.com/office/drawing/2014/main" id="{76852DDA-8F82-4942-87F6-F16383B25CD3}"/>
                </a:ext>
              </a:extLst>
            </p:cNvPr>
            <p:cNvSpPr/>
            <p:nvPr/>
          </p:nvSpPr>
          <p:spPr bwMode="auto">
            <a:xfrm>
              <a:off x="302841" y="4871791"/>
              <a:ext cx="553126" cy="553126"/>
            </a:xfrm>
            <a:prstGeom prst="ellipse">
              <a:avLst/>
            </a:prstGeom>
            <a:solidFill>
              <a:schemeClr val="tx1"/>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pic>
          <p:nvPicPr>
            <p:cNvPr id="158" name="Picture 157" descr="A picture containing drawing&#10;&#10;Description automatically generated">
              <a:extLst>
                <a:ext uri="{FF2B5EF4-FFF2-40B4-BE49-F238E27FC236}">
                  <a16:creationId xmlns:a16="http://schemas.microsoft.com/office/drawing/2014/main" id="{C82C8AED-6047-49B1-9ED6-0B2B43F95986}"/>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11010" t="31499" r="74416" b="30570"/>
            <a:stretch/>
          </p:blipFill>
          <p:spPr>
            <a:xfrm>
              <a:off x="427515" y="5012891"/>
              <a:ext cx="308292" cy="294916"/>
            </a:xfrm>
            <a:prstGeom prst="rect">
              <a:avLst/>
            </a:prstGeom>
          </p:spPr>
        </p:pic>
      </p:grpSp>
      <p:grpSp>
        <p:nvGrpSpPr>
          <p:cNvPr id="60" name="Group 59">
            <a:extLst>
              <a:ext uri="{FF2B5EF4-FFF2-40B4-BE49-F238E27FC236}">
                <a16:creationId xmlns:a16="http://schemas.microsoft.com/office/drawing/2014/main" id="{F619D060-5710-46F2-83E3-AE1A2A5F3ADE}"/>
              </a:ext>
            </a:extLst>
          </p:cNvPr>
          <p:cNvGrpSpPr/>
          <p:nvPr/>
        </p:nvGrpSpPr>
        <p:grpSpPr>
          <a:xfrm>
            <a:off x="4839596" y="1422335"/>
            <a:ext cx="2161944" cy="485544"/>
            <a:chOff x="4467456" y="1473135"/>
            <a:chExt cx="2161944" cy="485544"/>
          </a:xfrm>
        </p:grpSpPr>
        <p:sp>
          <p:nvSpPr>
            <p:cNvPr id="134" name="empower">
              <a:extLst>
                <a:ext uri="{FF2B5EF4-FFF2-40B4-BE49-F238E27FC236}">
                  <a16:creationId xmlns:a16="http://schemas.microsoft.com/office/drawing/2014/main" id="{FC8FBAC8-85D9-49A0-B635-D3E6EC408BDA}"/>
                </a:ext>
              </a:extLst>
            </p:cNvPr>
            <p:cNvSpPr/>
            <p:nvPr/>
          </p:nvSpPr>
          <p:spPr bwMode="auto">
            <a:xfrm>
              <a:off x="5074920" y="1613572"/>
              <a:ext cx="1554480" cy="20467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3927" rtl="0" eaLnBrk="1" fontAlgn="base" latinLnBrk="0" hangingPunct="1">
                <a:lnSpc>
                  <a:spcPct val="95000"/>
                </a:lnSpc>
                <a:spcBef>
                  <a:spcPct val="0"/>
                </a:spcBef>
                <a:spcAft>
                  <a:spcPct val="0"/>
                </a:spcAft>
                <a:buClrTx/>
                <a:buSzTx/>
                <a:buFontTx/>
                <a:buNone/>
                <a:tabLst/>
                <a:defRPr/>
              </a:pPr>
              <a:r>
                <a:rPr kumimoji="0" lang="en-US" sz="1400" b="0" i="0" u="none" strike="noStrike" kern="1200" cap="none" spc="-10" normalizeH="0" baseline="0" noProof="0">
                  <a:ln w="3175">
                    <a:noFill/>
                  </a:ln>
                  <a:solidFill>
                    <a:schemeClr val="bg1"/>
                  </a:solidFill>
                  <a:effectLst/>
                  <a:uLnTx/>
                  <a:uFillTx/>
                  <a:latin typeface="+mj-lt"/>
                  <a:ea typeface="+mn-ea"/>
                  <a:cs typeface="Segoe UI" panose="020B0502040204020203" pitchFamily="34" charset="0"/>
                </a:rPr>
                <a:t>Healthcare specific</a:t>
              </a:r>
            </a:p>
          </p:txBody>
        </p:sp>
        <p:grpSp>
          <p:nvGrpSpPr>
            <p:cNvPr id="136" name="Group 135">
              <a:extLst>
                <a:ext uri="{FF2B5EF4-FFF2-40B4-BE49-F238E27FC236}">
                  <a16:creationId xmlns:a16="http://schemas.microsoft.com/office/drawing/2014/main" id="{FF563E7B-72E8-4CC4-9016-1A35E94362B5}"/>
                </a:ext>
              </a:extLst>
            </p:cNvPr>
            <p:cNvGrpSpPr/>
            <p:nvPr/>
          </p:nvGrpSpPr>
          <p:grpSpPr>
            <a:xfrm>
              <a:off x="4467456" y="1473135"/>
              <a:ext cx="485544" cy="485544"/>
              <a:chOff x="5425377" y="5835653"/>
              <a:chExt cx="615348" cy="615348"/>
            </a:xfrm>
          </p:grpSpPr>
          <p:sp>
            <p:nvSpPr>
              <p:cNvPr id="137" name="Oval 136">
                <a:extLst>
                  <a:ext uri="{FF2B5EF4-FFF2-40B4-BE49-F238E27FC236}">
                    <a16:creationId xmlns:a16="http://schemas.microsoft.com/office/drawing/2014/main" id="{0B5E77D0-28DA-40FD-92BD-B18031B93CE3}"/>
                  </a:ext>
                </a:extLst>
              </p:cNvPr>
              <p:cNvSpPr/>
              <p:nvPr/>
            </p:nvSpPr>
            <p:spPr bwMode="auto">
              <a:xfrm>
                <a:off x="5425377" y="5835653"/>
                <a:ext cx="615348" cy="615348"/>
              </a:xfrm>
              <a:prstGeom prst="ellipse">
                <a:avLst/>
              </a:prstGeom>
              <a:solidFill>
                <a:schemeClr val="bg1">
                  <a:alpha val="1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nvGrpSpPr>
              <p:cNvPr id="138" name="Group 137">
                <a:extLst>
                  <a:ext uri="{FF2B5EF4-FFF2-40B4-BE49-F238E27FC236}">
                    <a16:creationId xmlns:a16="http://schemas.microsoft.com/office/drawing/2014/main" id="{B94CD84F-C578-4C32-86A0-0E9F138D4917}"/>
                  </a:ext>
                </a:extLst>
              </p:cNvPr>
              <p:cNvGrpSpPr/>
              <p:nvPr/>
            </p:nvGrpSpPr>
            <p:grpSpPr>
              <a:xfrm>
                <a:off x="5548486" y="5988143"/>
                <a:ext cx="369130" cy="310368"/>
                <a:chOff x="8396538" y="-83693"/>
                <a:chExt cx="478396" cy="402238"/>
              </a:xfrm>
            </p:grpSpPr>
            <p:sp>
              <p:nvSpPr>
                <p:cNvPr id="139" name="Freeform: Shape 138">
                  <a:extLst>
                    <a:ext uri="{FF2B5EF4-FFF2-40B4-BE49-F238E27FC236}">
                      <a16:creationId xmlns:a16="http://schemas.microsoft.com/office/drawing/2014/main" id="{5B1E0A74-C2E4-4189-A91A-48746AEC5986}"/>
                    </a:ext>
                    <a:ext uri="{C183D7F6-B498-43B3-948B-1728B52AA6E4}">
                      <adec:decorative xmlns:adec="http://schemas.microsoft.com/office/drawing/2017/decorative" val="1"/>
                    </a:ext>
                  </a:extLst>
                </p:cNvPr>
                <p:cNvSpPr/>
                <p:nvPr/>
              </p:nvSpPr>
              <p:spPr>
                <a:xfrm flipH="1">
                  <a:off x="8401300" y="-77673"/>
                  <a:ext cx="464078" cy="390198"/>
                </a:xfrm>
                <a:custGeom>
                  <a:avLst/>
                  <a:gdLst>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01939 w 1065307"/>
                    <a:gd name="connsiteY5" fmla="*/ 524193 h 895726"/>
                    <a:gd name="connsiteX6" fmla="*/ 281349 w 1065307"/>
                    <a:gd name="connsiteY6" fmla="*/ 524193 h 895726"/>
                    <a:gd name="connsiteX7" fmla="*/ 306835 w 1065307"/>
                    <a:gd name="connsiteY7" fmla="*/ 508437 h 895726"/>
                    <a:gd name="connsiteX8" fmla="*/ 354481 w 1065307"/>
                    <a:gd name="connsiteY8" fmla="*/ 382761 h 895726"/>
                    <a:gd name="connsiteX9" fmla="*/ 357805 w 1065307"/>
                    <a:gd name="connsiteY9" fmla="*/ 650235 h 895726"/>
                    <a:gd name="connsiteX10" fmla="*/ 415054 w 1065307"/>
                    <a:gd name="connsiteY10" fmla="*/ 735241 h 895726"/>
                    <a:gd name="connsiteX11" fmla="*/ 475259 w 1065307"/>
                    <a:gd name="connsiteY11" fmla="*/ 716188 h 895726"/>
                    <a:gd name="connsiteX12" fmla="*/ 570552 w 1065307"/>
                    <a:gd name="connsiteY12" fmla="*/ 524193 h 895726"/>
                    <a:gd name="connsiteX13" fmla="*/ 875267 w 1065307"/>
                    <a:gd name="connsiteY13" fmla="*/ 524193 h 895726"/>
                    <a:gd name="connsiteX14" fmla="*/ 868988 w 1065307"/>
                    <a:gd name="connsiteY14" fmla="*/ 451645 h 895726"/>
                    <a:gd name="connsiteX15" fmla="*/ 849781 w 1065307"/>
                    <a:gd name="connsiteY15" fmla="*/ 432592 h 895726"/>
                    <a:gd name="connsiteX16" fmla="*/ 510347 w 1065307"/>
                    <a:gd name="connsiteY16" fmla="*/ 435889 h 895726"/>
                    <a:gd name="connsiteX17" fmla="*/ 484862 w 1065307"/>
                    <a:gd name="connsiteY17" fmla="*/ 467400 h 895726"/>
                    <a:gd name="connsiteX18" fmla="*/ 446819 w 1065307"/>
                    <a:gd name="connsiteY18" fmla="*/ 577687 h 895726"/>
                    <a:gd name="connsiteX19" fmla="*/ 443495 w 1065307"/>
                    <a:gd name="connsiteY19" fmla="*/ 247190 h 895726"/>
                    <a:gd name="connsiteX20" fmla="*/ 399172 w 1065307"/>
                    <a:gd name="connsiteY20" fmla="*/ 177940 h 895726"/>
                    <a:gd name="connsiteX21" fmla="*/ 335644 w 1065307"/>
                    <a:gd name="connsiteY21" fmla="*/ 209451 h 895726"/>
                    <a:gd name="connsiteX22" fmla="*/ 227793 w 1065307"/>
                    <a:gd name="connsiteY22" fmla="*/ 432958 h 895726"/>
                    <a:gd name="connsiteX23" fmla="*/ 170544 w 1065307"/>
                    <a:gd name="connsiteY23" fmla="*/ 432958 h 895726"/>
                    <a:gd name="connsiteX24" fmla="*/ 59369 w 1065307"/>
                    <a:gd name="connsiteY24" fmla="*/ 436256 h 895726"/>
                    <a:gd name="connsiteX25" fmla="*/ 71927 w 1065307"/>
                    <a:gd name="connsiteY25" fmla="*/ 64722 h 895726"/>
                    <a:gd name="connsiteX26" fmla="*/ 222281 w 1065307"/>
                    <a:gd name="connsiteY26"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4481 w 1065307"/>
                    <a:gd name="connsiteY7" fmla="*/ 382761 h 895726"/>
                    <a:gd name="connsiteX8" fmla="*/ 357805 w 1065307"/>
                    <a:gd name="connsiteY8" fmla="*/ 650235 h 895726"/>
                    <a:gd name="connsiteX9" fmla="*/ 415054 w 1065307"/>
                    <a:gd name="connsiteY9" fmla="*/ 735241 h 895726"/>
                    <a:gd name="connsiteX10" fmla="*/ 475259 w 1065307"/>
                    <a:gd name="connsiteY10" fmla="*/ 716188 h 895726"/>
                    <a:gd name="connsiteX11" fmla="*/ 570552 w 1065307"/>
                    <a:gd name="connsiteY11" fmla="*/ 524193 h 895726"/>
                    <a:gd name="connsiteX12" fmla="*/ 875267 w 1065307"/>
                    <a:gd name="connsiteY12" fmla="*/ 524193 h 895726"/>
                    <a:gd name="connsiteX13" fmla="*/ 868988 w 1065307"/>
                    <a:gd name="connsiteY13" fmla="*/ 451645 h 895726"/>
                    <a:gd name="connsiteX14" fmla="*/ 849781 w 1065307"/>
                    <a:gd name="connsiteY14" fmla="*/ 432592 h 895726"/>
                    <a:gd name="connsiteX15" fmla="*/ 510347 w 1065307"/>
                    <a:gd name="connsiteY15" fmla="*/ 435889 h 895726"/>
                    <a:gd name="connsiteX16" fmla="*/ 484862 w 1065307"/>
                    <a:gd name="connsiteY16" fmla="*/ 467400 h 895726"/>
                    <a:gd name="connsiteX17" fmla="*/ 446819 w 1065307"/>
                    <a:gd name="connsiteY17" fmla="*/ 577687 h 895726"/>
                    <a:gd name="connsiteX18" fmla="*/ 443495 w 1065307"/>
                    <a:gd name="connsiteY18" fmla="*/ 247190 h 895726"/>
                    <a:gd name="connsiteX19" fmla="*/ 399172 w 1065307"/>
                    <a:gd name="connsiteY19" fmla="*/ 177940 h 895726"/>
                    <a:gd name="connsiteX20" fmla="*/ 335644 w 1065307"/>
                    <a:gd name="connsiteY20" fmla="*/ 209451 h 895726"/>
                    <a:gd name="connsiteX21" fmla="*/ 227793 w 1065307"/>
                    <a:gd name="connsiteY21" fmla="*/ 432958 h 895726"/>
                    <a:gd name="connsiteX22" fmla="*/ 170544 w 1065307"/>
                    <a:gd name="connsiteY22" fmla="*/ 432958 h 895726"/>
                    <a:gd name="connsiteX23" fmla="*/ 59369 w 1065307"/>
                    <a:gd name="connsiteY23" fmla="*/ 436256 h 895726"/>
                    <a:gd name="connsiteX24" fmla="*/ 71927 w 1065307"/>
                    <a:gd name="connsiteY24" fmla="*/ 64722 h 895726"/>
                    <a:gd name="connsiteX25" fmla="*/ 222281 w 1065307"/>
                    <a:gd name="connsiteY25"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4481 w 1065307"/>
                    <a:gd name="connsiteY7" fmla="*/ 382761 h 895726"/>
                    <a:gd name="connsiteX8" fmla="*/ 357805 w 1065307"/>
                    <a:gd name="connsiteY8" fmla="*/ 650235 h 895726"/>
                    <a:gd name="connsiteX9" fmla="*/ 415054 w 1065307"/>
                    <a:gd name="connsiteY9" fmla="*/ 735241 h 895726"/>
                    <a:gd name="connsiteX10" fmla="*/ 475259 w 1065307"/>
                    <a:gd name="connsiteY10" fmla="*/ 716188 h 895726"/>
                    <a:gd name="connsiteX11" fmla="*/ 570552 w 1065307"/>
                    <a:gd name="connsiteY11" fmla="*/ 524193 h 895726"/>
                    <a:gd name="connsiteX12" fmla="*/ 875267 w 1065307"/>
                    <a:gd name="connsiteY12" fmla="*/ 524193 h 895726"/>
                    <a:gd name="connsiteX13" fmla="*/ 868988 w 1065307"/>
                    <a:gd name="connsiteY13" fmla="*/ 451645 h 895726"/>
                    <a:gd name="connsiteX14" fmla="*/ 849781 w 1065307"/>
                    <a:gd name="connsiteY14" fmla="*/ 432592 h 895726"/>
                    <a:gd name="connsiteX15" fmla="*/ 510347 w 1065307"/>
                    <a:gd name="connsiteY15" fmla="*/ 435889 h 895726"/>
                    <a:gd name="connsiteX16" fmla="*/ 484862 w 1065307"/>
                    <a:gd name="connsiteY16" fmla="*/ 467400 h 895726"/>
                    <a:gd name="connsiteX17" fmla="*/ 446819 w 1065307"/>
                    <a:gd name="connsiteY17" fmla="*/ 577687 h 895726"/>
                    <a:gd name="connsiteX18" fmla="*/ 443495 w 1065307"/>
                    <a:gd name="connsiteY18" fmla="*/ 247190 h 895726"/>
                    <a:gd name="connsiteX19" fmla="*/ 399172 w 1065307"/>
                    <a:gd name="connsiteY19" fmla="*/ 177940 h 895726"/>
                    <a:gd name="connsiteX20" fmla="*/ 335644 w 1065307"/>
                    <a:gd name="connsiteY20" fmla="*/ 209451 h 895726"/>
                    <a:gd name="connsiteX21" fmla="*/ 227793 w 1065307"/>
                    <a:gd name="connsiteY21" fmla="*/ 432958 h 895726"/>
                    <a:gd name="connsiteX22" fmla="*/ 59369 w 1065307"/>
                    <a:gd name="connsiteY22" fmla="*/ 436256 h 895726"/>
                    <a:gd name="connsiteX23" fmla="*/ 71927 w 1065307"/>
                    <a:gd name="connsiteY23" fmla="*/ 64722 h 895726"/>
                    <a:gd name="connsiteX24" fmla="*/ 222281 w 1065307"/>
                    <a:gd name="connsiteY24"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4481 w 1065307"/>
                    <a:gd name="connsiteY7" fmla="*/ 382761 h 895726"/>
                    <a:gd name="connsiteX8" fmla="*/ 357805 w 1065307"/>
                    <a:gd name="connsiteY8" fmla="*/ 650235 h 895726"/>
                    <a:gd name="connsiteX9" fmla="*/ 415054 w 1065307"/>
                    <a:gd name="connsiteY9" fmla="*/ 735241 h 895726"/>
                    <a:gd name="connsiteX10" fmla="*/ 475259 w 1065307"/>
                    <a:gd name="connsiteY10" fmla="*/ 716188 h 895726"/>
                    <a:gd name="connsiteX11" fmla="*/ 570552 w 1065307"/>
                    <a:gd name="connsiteY11" fmla="*/ 524193 h 895726"/>
                    <a:gd name="connsiteX12" fmla="*/ 875267 w 1065307"/>
                    <a:gd name="connsiteY12" fmla="*/ 524193 h 895726"/>
                    <a:gd name="connsiteX13" fmla="*/ 868988 w 1065307"/>
                    <a:gd name="connsiteY13" fmla="*/ 451645 h 895726"/>
                    <a:gd name="connsiteX14" fmla="*/ 849781 w 1065307"/>
                    <a:gd name="connsiteY14" fmla="*/ 432592 h 895726"/>
                    <a:gd name="connsiteX15" fmla="*/ 510347 w 1065307"/>
                    <a:gd name="connsiteY15" fmla="*/ 435889 h 895726"/>
                    <a:gd name="connsiteX16" fmla="*/ 484862 w 1065307"/>
                    <a:gd name="connsiteY16" fmla="*/ 467400 h 895726"/>
                    <a:gd name="connsiteX17" fmla="*/ 446819 w 1065307"/>
                    <a:gd name="connsiteY17" fmla="*/ 577687 h 895726"/>
                    <a:gd name="connsiteX18" fmla="*/ 443495 w 1065307"/>
                    <a:gd name="connsiteY18" fmla="*/ 247190 h 895726"/>
                    <a:gd name="connsiteX19" fmla="*/ 399172 w 1065307"/>
                    <a:gd name="connsiteY19" fmla="*/ 177940 h 895726"/>
                    <a:gd name="connsiteX20" fmla="*/ 335644 w 1065307"/>
                    <a:gd name="connsiteY20" fmla="*/ 209451 h 895726"/>
                    <a:gd name="connsiteX21" fmla="*/ 59369 w 1065307"/>
                    <a:gd name="connsiteY21" fmla="*/ 436256 h 895726"/>
                    <a:gd name="connsiteX22" fmla="*/ 71927 w 1065307"/>
                    <a:gd name="connsiteY22" fmla="*/ 64722 h 895726"/>
                    <a:gd name="connsiteX23" fmla="*/ 222281 w 1065307"/>
                    <a:gd name="connsiteY23"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15054 w 1065307"/>
                    <a:gd name="connsiteY8" fmla="*/ 735241 h 895726"/>
                    <a:gd name="connsiteX9" fmla="*/ 475259 w 1065307"/>
                    <a:gd name="connsiteY9" fmla="*/ 716188 h 895726"/>
                    <a:gd name="connsiteX10" fmla="*/ 570552 w 1065307"/>
                    <a:gd name="connsiteY10" fmla="*/ 524193 h 895726"/>
                    <a:gd name="connsiteX11" fmla="*/ 875267 w 1065307"/>
                    <a:gd name="connsiteY11" fmla="*/ 524193 h 895726"/>
                    <a:gd name="connsiteX12" fmla="*/ 868988 w 1065307"/>
                    <a:gd name="connsiteY12" fmla="*/ 451645 h 895726"/>
                    <a:gd name="connsiteX13" fmla="*/ 849781 w 1065307"/>
                    <a:gd name="connsiteY13" fmla="*/ 432592 h 895726"/>
                    <a:gd name="connsiteX14" fmla="*/ 510347 w 1065307"/>
                    <a:gd name="connsiteY14" fmla="*/ 435889 h 895726"/>
                    <a:gd name="connsiteX15" fmla="*/ 484862 w 1065307"/>
                    <a:gd name="connsiteY15" fmla="*/ 467400 h 895726"/>
                    <a:gd name="connsiteX16" fmla="*/ 446819 w 1065307"/>
                    <a:gd name="connsiteY16" fmla="*/ 577687 h 895726"/>
                    <a:gd name="connsiteX17" fmla="*/ 443495 w 1065307"/>
                    <a:gd name="connsiteY17" fmla="*/ 247190 h 895726"/>
                    <a:gd name="connsiteX18" fmla="*/ 399172 w 1065307"/>
                    <a:gd name="connsiteY18" fmla="*/ 177940 h 895726"/>
                    <a:gd name="connsiteX19" fmla="*/ 335644 w 1065307"/>
                    <a:gd name="connsiteY19" fmla="*/ 209451 h 895726"/>
                    <a:gd name="connsiteX20" fmla="*/ 59369 w 1065307"/>
                    <a:gd name="connsiteY20" fmla="*/ 436256 h 895726"/>
                    <a:gd name="connsiteX21" fmla="*/ 71927 w 1065307"/>
                    <a:gd name="connsiteY21" fmla="*/ 64722 h 895726"/>
                    <a:gd name="connsiteX22" fmla="*/ 222281 w 1065307"/>
                    <a:gd name="connsiteY22"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15054 w 1065307"/>
                    <a:gd name="connsiteY8" fmla="*/ 735241 h 895726"/>
                    <a:gd name="connsiteX9" fmla="*/ 475259 w 1065307"/>
                    <a:gd name="connsiteY9" fmla="*/ 716188 h 895726"/>
                    <a:gd name="connsiteX10" fmla="*/ 570552 w 1065307"/>
                    <a:gd name="connsiteY10" fmla="*/ 524193 h 895726"/>
                    <a:gd name="connsiteX11" fmla="*/ 875267 w 1065307"/>
                    <a:gd name="connsiteY11" fmla="*/ 524193 h 895726"/>
                    <a:gd name="connsiteX12" fmla="*/ 868988 w 1065307"/>
                    <a:gd name="connsiteY12" fmla="*/ 451645 h 895726"/>
                    <a:gd name="connsiteX13" fmla="*/ 510347 w 1065307"/>
                    <a:gd name="connsiteY13" fmla="*/ 435889 h 895726"/>
                    <a:gd name="connsiteX14" fmla="*/ 484862 w 1065307"/>
                    <a:gd name="connsiteY14" fmla="*/ 467400 h 895726"/>
                    <a:gd name="connsiteX15" fmla="*/ 446819 w 1065307"/>
                    <a:gd name="connsiteY15" fmla="*/ 577687 h 895726"/>
                    <a:gd name="connsiteX16" fmla="*/ 443495 w 1065307"/>
                    <a:gd name="connsiteY16" fmla="*/ 247190 h 895726"/>
                    <a:gd name="connsiteX17" fmla="*/ 399172 w 1065307"/>
                    <a:gd name="connsiteY17" fmla="*/ 177940 h 895726"/>
                    <a:gd name="connsiteX18" fmla="*/ 335644 w 1065307"/>
                    <a:gd name="connsiteY18" fmla="*/ 209451 h 895726"/>
                    <a:gd name="connsiteX19" fmla="*/ 59369 w 1065307"/>
                    <a:gd name="connsiteY19" fmla="*/ 436256 h 895726"/>
                    <a:gd name="connsiteX20" fmla="*/ 71927 w 1065307"/>
                    <a:gd name="connsiteY20" fmla="*/ 64722 h 895726"/>
                    <a:gd name="connsiteX21" fmla="*/ 222281 w 1065307"/>
                    <a:gd name="connsiteY21"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15054 w 1065307"/>
                    <a:gd name="connsiteY8" fmla="*/ 735241 h 895726"/>
                    <a:gd name="connsiteX9" fmla="*/ 475259 w 1065307"/>
                    <a:gd name="connsiteY9" fmla="*/ 716188 h 895726"/>
                    <a:gd name="connsiteX10" fmla="*/ 570552 w 1065307"/>
                    <a:gd name="connsiteY10" fmla="*/ 524193 h 895726"/>
                    <a:gd name="connsiteX11" fmla="*/ 875267 w 1065307"/>
                    <a:gd name="connsiteY11" fmla="*/ 524193 h 895726"/>
                    <a:gd name="connsiteX12" fmla="*/ 510347 w 1065307"/>
                    <a:gd name="connsiteY12" fmla="*/ 435889 h 895726"/>
                    <a:gd name="connsiteX13" fmla="*/ 484862 w 1065307"/>
                    <a:gd name="connsiteY13" fmla="*/ 467400 h 895726"/>
                    <a:gd name="connsiteX14" fmla="*/ 446819 w 1065307"/>
                    <a:gd name="connsiteY14" fmla="*/ 577687 h 895726"/>
                    <a:gd name="connsiteX15" fmla="*/ 443495 w 1065307"/>
                    <a:gd name="connsiteY15" fmla="*/ 247190 h 895726"/>
                    <a:gd name="connsiteX16" fmla="*/ 399172 w 1065307"/>
                    <a:gd name="connsiteY16" fmla="*/ 177940 h 895726"/>
                    <a:gd name="connsiteX17" fmla="*/ 335644 w 1065307"/>
                    <a:gd name="connsiteY17" fmla="*/ 209451 h 895726"/>
                    <a:gd name="connsiteX18" fmla="*/ 59369 w 1065307"/>
                    <a:gd name="connsiteY18" fmla="*/ 436256 h 895726"/>
                    <a:gd name="connsiteX19" fmla="*/ 71927 w 1065307"/>
                    <a:gd name="connsiteY19" fmla="*/ 64722 h 895726"/>
                    <a:gd name="connsiteX20" fmla="*/ 222281 w 1065307"/>
                    <a:gd name="connsiteY20"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15054 w 1065307"/>
                    <a:gd name="connsiteY8" fmla="*/ 735241 h 895726"/>
                    <a:gd name="connsiteX9" fmla="*/ 475259 w 1065307"/>
                    <a:gd name="connsiteY9" fmla="*/ 716188 h 895726"/>
                    <a:gd name="connsiteX10" fmla="*/ 570552 w 1065307"/>
                    <a:gd name="connsiteY10" fmla="*/ 524193 h 895726"/>
                    <a:gd name="connsiteX11" fmla="*/ 510347 w 1065307"/>
                    <a:gd name="connsiteY11" fmla="*/ 435889 h 895726"/>
                    <a:gd name="connsiteX12" fmla="*/ 484862 w 1065307"/>
                    <a:gd name="connsiteY12" fmla="*/ 467400 h 895726"/>
                    <a:gd name="connsiteX13" fmla="*/ 446819 w 1065307"/>
                    <a:gd name="connsiteY13" fmla="*/ 577687 h 895726"/>
                    <a:gd name="connsiteX14" fmla="*/ 443495 w 1065307"/>
                    <a:gd name="connsiteY14" fmla="*/ 247190 h 895726"/>
                    <a:gd name="connsiteX15" fmla="*/ 399172 w 1065307"/>
                    <a:gd name="connsiteY15" fmla="*/ 177940 h 895726"/>
                    <a:gd name="connsiteX16" fmla="*/ 335644 w 1065307"/>
                    <a:gd name="connsiteY16" fmla="*/ 209451 h 895726"/>
                    <a:gd name="connsiteX17" fmla="*/ 59369 w 1065307"/>
                    <a:gd name="connsiteY17" fmla="*/ 436256 h 895726"/>
                    <a:gd name="connsiteX18" fmla="*/ 71927 w 1065307"/>
                    <a:gd name="connsiteY18" fmla="*/ 64722 h 895726"/>
                    <a:gd name="connsiteX19" fmla="*/ 222281 w 1065307"/>
                    <a:gd name="connsiteY19"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15054 w 1065307"/>
                    <a:gd name="connsiteY8" fmla="*/ 735241 h 895726"/>
                    <a:gd name="connsiteX9" fmla="*/ 475259 w 1065307"/>
                    <a:gd name="connsiteY9" fmla="*/ 716188 h 895726"/>
                    <a:gd name="connsiteX10" fmla="*/ 510347 w 1065307"/>
                    <a:gd name="connsiteY10" fmla="*/ 435889 h 895726"/>
                    <a:gd name="connsiteX11" fmla="*/ 484862 w 1065307"/>
                    <a:gd name="connsiteY11" fmla="*/ 467400 h 895726"/>
                    <a:gd name="connsiteX12" fmla="*/ 446819 w 1065307"/>
                    <a:gd name="connsiteY12" fmla="*/ 577687 h 895726"/>
                    <a:gd name="connsiteX13" fmla="*/ 443495 w 1065307"/>
                    <a:gd name="connsiteY13" fmla="*/ 247190 h 895726"/>
                    <a:gd name="connsiteX14" fmla="*/ 399172 w 1065307"/>
                    <a:gd name="connsiteY14" fmla="*/ 177940 h 895726"/>
                    <a:gd name="connsiteX15" fmla="*/ 335644 w 1065307"/>
                    <a:gd name="connsiteY15" fmla="*/ 209451 h 895726"/>
                    <a:gd name="connsiteX16" fmla="*/ 59369 w 1065307"/>
                    <a:gd name="connsiteY16" fmla="*/ 436256 h 895726"/>
                    <a:gd name="connsiteX17" fmla="*/ 71927 w 1065307"/>
                    <a:gd name="connsiteY17" fmla="*/ 64722 h 895726"/>
                    <a:gd name="connsiteX18" fmla="*/ 222281 w 1065307"/>
                    <a:gd name="connsiteY18"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75259 w 1065307"/>
                    <a:gd name="connsiteY8" fmla="*/ 716188 h 895726"/>
                    <a:gd name="connsiteX9" fmla="*/ 510347 w 1065307"/>
                    <a:gd name="connsiteY9" fmla="*/ 435889 h 895726"/>
                    <a:gd name="connsiteX10" fmla="*/ 484862 w 1065307"/>
                    <a:gd name="connsiteY10" fmla="*/ 467400 h 895726"/>
                    <a:gd name="connsiteX11" fmla="*/ 446819 w 1065307"/>
                    <a:gd name="connsiteY11" fmla="*/ 577687 h 895726"/>
                    <a:gd name="connsiteX12" fmla="*/ 443495 w 1065307"/>
                    <a:gd name="connsiteY12" fmla="*/ 247190 h 895726"/>
                    <a:gd name="connsiteX13" fmla="*/ 399172 w 1065307"/>
                    <a:gd name="connsiteY13" fmla="*/ 177940 h 895726"/>
                    <a:gd name="connsiteX14" fmla="*/ 335644 w 1065307"/>
                    <a:gd name="connsiteY14" fmla="*/ 209451 h 895726"/>
                    <a:gd name="connsiteX15" fmla="*/ 59369 w 1065307"/>
                    <a:gd name="connsiteY15" fmla="*/ 436256 h 895726"/>
                    <a:gd name="connsiteX16" fmla="*/ 71927 w 1065307"/>
                    <a:gd name="connsiteY16" fmla="*/ 64722 h 895726"/>
                    <a:gd name="connsiteX17" fmla="*/ 222281 w 1065307"/>
                    <a:gd name="connsiteY17"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475259 w 1065307"/>
                    <a:gd name="connsiteY7" fmla="*/ 716188 h 895726"/>
                    <a:gd name="connsiteX8" fmla="*/ 510347 w 1065307"/>
                    <a:gd name="connsiteY8" fmla="*/ 435889 h 895726"/>
                    <a:gd name="connsiteX9" fmla="*/ 484862 w 1065307"/>
                    <a:gd name="connsiteY9" fmla="*/ 467400 h 895726"/>
                    <a:gd name="connsiteX10" fmla="*/ 446819 w 1065307"/>
                    <a:gd name="connsiteY10" fmla="*/ 577687 h 895726"/>
                    <a:gd name="connsiteX11" fmla="*/ 443495 w 1065307"/>
                    <a:gd name="connsiteY11" fmla="*/ 247190 h 895726"/>
                    <a:gd name="connsiteX12" fmla="*/ 399172 w 1065307"/>
                    <a:gd name="connsiteY12" fmla="*/ 177940 h 895726"/>
                    <a:gd name="connsiteX13" fmla="*/ 335644 w 1065307"/>
                    <a:gd name="connsiteY13" fmla="*/ 209451 h 895726"/>
                    <a:gd name="connsiteX14" fmla="*/ 59369 w 1065307"/>
                    <a:gd name="connsiteY14" fmla="*/ 436256 h 895726"/>
                    <a:gd name="connsiteX15" fmla="*/ 71927 w 1065307"/>
                    <a:gd name="connsiteY15" fmla="*/ 64722 h 895726"/>
                    <a:gd name="connsiteX16" fmla="*/ 222281 w 1065307"/>
                    <a:gd name="connsiteY16"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475259 w 1065307"/>
                    <a:gd name="connsiteY6" fmla="*/ 716188 h 895726"/>
                    <a:gd name="connsiteX7" fmla="*/ 510347 w 1065307"/>
                    <a:gd name="connsiteY7" fmla="*/ 435889 h 895726"/>
                    <a:gd name="connsiteX8" fmla="*/ 484862 w 1065307"/>
                    <a:gd name="connsiteY8" fmla="*/ 467400 h 895726"/>
                    <a:gd name="connsiteX9" fmla="*/ 446819 w 1065307"/>
                    <a:gd name="connsiteY9" fmla="*/ 577687 h 895726"/>
                    <a:gd name="connsiteX10" fmla="*/ 443495 w 1065307"/>
                    <a:gd name="connsiteY10" fmla="*/ 247190 h 895726"/>
                    <a:gd name="connsiteX11" fmla="*/ 399172 w 1065307"/>
                    <a:gd name="connsiteY11" fmla="*/ 177940 h 895726"/>
                    <a:gd name="connsiteX12" fmla="*/ 335644 w 1065307"/>
                    <a:gd name="connsiteY12" fmla="*/ 209451 h 895726"/>
                    <a:gd name="connsiteX13" fmla="*/ 59369 w 1065307"/>
                    <a:gd name="connsiteY13" fmla="*/ 436256 h 895726"/>
                    <a:gd name="connsiteX14" fmla="*/ 71927 w 1065307"/>
                    <a:gd name="connsiteY14" fmla="*/ 64722 h 895726"/>
                    <a:gd name="connsiteX15" fmla="*/ 222281 w 1065307"/>
                    <a:gd name="connsiteY15"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475259 w 1065307"/>
                    <a:gd name="connsiteY5" fmla="*/ 716188 h 895726"/>
                    <a:gd name="connsiteX6" fmla="*/ 510347 w 1065307"/>
                    <a:gd name="connsiteY6" fmla="*/ 435889 h 895726"/>
                    <a:gd name="connsiteX7" fmla="*/ 484862 w 1065307"/>
                    <a:gd name="connsiteY7" fmla="*/ 467400 h 895726"/>
                    <a:gd name="connsiteX8" fmla="*/ 446819 w 1065307"/>
                    <a:gd name="connsiteY8" fmla="*/ 577687 h 895726"/>
                    <a:gd name="connsiteX9" fmla="*/ 443495 w 1065307"/>
                    <a:gd name="connsiteY9" fmla="*/ 247190 h 895726"/>
                    <a:gd name="connsiteX10" fmla="*/ 399172 w 1065307"/>
                    <a:gd name="connsiteY10" fmla="*/ 177940 h 895726"/>
                    <a:gd name="connsiteX11" fmla="*/ 335644 w 1065307"/>
                    <a:gd name="connsiteY11" fmla="*/ 209451 h 895726"/>
                    <a:gd name="connsiteX12" fmla="*/ 59369 w 1065307"/>
                    <a:gd name="connsiteY12" fmla="*/ 436256 h 895726"/>
                    <a:gd name="connsiteX13" fmla="*/ 71927 w 1065307"/>
                    <a:gd name="connsiteY13" fmla="*/ 64722 h 895726"/>
                    <a:gd name="connsiteX14" fmla="*/ 222281 w 1065307"/>
                    <a:gd name="connsiteY14"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510347 w 1065307"/>
                    <a:gd name="connsiteY5" fmla="*/ 435889 h 895726"/>
                    <a:gd name="connsiteX6" fmla="*/ 484862 w 1065307"/>
                    <a:gd name="connsiteY6" fmla="*/ 467400 h 895726"/>
                    <a:gd name="connsiteX7" fmla="*/ 446819 w 1065307"/>
                    <a:gd name="connsiteY7" fmla="*/ 577687 h 895726"/>
                    <a:gd name="connsiteX8" fmla="*/ 443495 w 1065307"/>
                    <a:gd name="connsiteY8" fmla="*/ 247190 h 895726"/>
                    <a:gd name="connsiteX9" fmla="*/ 399172 w 1065307"/>
                    <a:gd name="connsiteY9" fmla="*/ 177940 h 895726"/>
                    <a:gd name="connsiteX10" fmla="*/ 335644 w 1065307"/>
                    <a:gd name="connsiteY10" fmla="*/ 209451 h 895726"/>
                    <a:gd name="connsiteX11" fmla="*/ 59369 w 1065307"/>
                    <a:gd name="connsiteY11" fmla="*/ 436256 h 895726"/>
                    <a:gd name="connsiteX12" fmla="*/ 71927 w 1065307"/>
                    <a:gd name="connsiteY12" fmla="*/ 64722 h 895726"/>
                    <a:gd name="connsiteX13" fmla="*/ 222281 w 1065307"/>
                    <a:gd name="connsiteY13"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510347 w 1065307"/>
                    <a:gd name="connsiteY5" fmla="*/ 435889 h 895726"/>
                    <a:gd name="connsiteX6" fmla="*/ 484862 w 1065307"/>
                    <a:gd name="connsiteY6" fmla="*/ 467400 h 895726"/>
                    <a:gd name="connsiteX7" fmla="*/ 443495 w 1065307"/>
                    <a:gd name="connsiteY7" fmla="*/ 247190 h 895726"/>
                    <a:gd name="connsiteX8" fmla="*/ 399172 w 1065307"/>
                    <a:gd name="connsiteY8" fmla="*/ 177940 h 895726"/>
                    <a:gd name="connsiteX9" fmla="*/ 335644 w 1065307"/>
                    <a:gd name="connsiteY9" fmla="*/ 209451 h 895726"/>
                    <a:gd name="connsiteX10" fmla="*/ 59369 w 1065307"/>
                    <a:gd name="connsiteY10" fmla="*/ 436256 h 895726"/>
                    <a:gd name="connsiteX11" fmla="*/ 71927 w 1065307"/>
                    <a:gd name="connsiteY11" fmla="*/ 64722 h 895726"/>
                    <a:gd name="connsiteX12" fmla="*/ 222281 w 1065307"/>
                    <a:gd name="connsiteY12"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510347 w 1065307"/>
                    <a:gd name="connsiteY5" fmla="*/ 435889 h 895726"/>
                    <a:gd name="connsiteX6" fmla="*/ 443495 w 1065307"/>
                    <a:gd name="connsiteY6" fmla="*/ 247190 h 895726"/>
                    <a:gd name="connsiteX7" fmla="*/ 399172 w 1065307"/>
                    <a:gd name="connsiteY7" fmla="*/ 177940 h 895726"/>
                    <a:gd name="connsiteX8" fmla="*/ 335644 w 1065307"/>
                    <a:gd name="connsiteY8" fmla="*/ 209451 h 895726"/>
                    <a:gd name="connsiteX9" fmla="*/ 59369 w 1065307"/>
                    <a:gd name="connsiteY9" fmla="*/ 436256 h 895726"/>
                    <a:gd name="connsiteX10" fmla="*/ 71927 w 1065307"/>
                    <a:gd name="connsiteY10" fmla="*/ 64722 h 895726"/>
                    <a:gd name="connsiteX11" fmla="*/ 222281 w 1065307"/>
                    <a:gd name="connsiteY11"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443495 w 1065307"/>
                    <a:gd name="connsiteY5" fmla="*/ 247190 h 895726"/>
                    <a:gd name="connsiteX6" fmla="*/ 399172 w 1065307"/>
                    <a:gd name="connsiteY6" fmla="*/ 177940 h 895726"/>
                    <a:gd name="connsiteX7" fmla="*/ 335644 w 1065307"/>
                    <a:gd name="connsiteY7" fmla="*/ 209451 h 895726"/>
                    <a:gd name="connsiteX8" fmla="*/ 59369 w 1065307"/>
                    <a:gd name="connsiteY8" fmla="*/ 436256 h 895726"/>
                    <a:gd name="connsiteX9" fmla="*/ 71927 w 1065307"/>
                    <a:gd name="connsiteY9" fmla="*/ 64722 h 895726"/>
                    <a:gd name="connsiteX10" fmla="*/ 222281 w 1065307"/>
                    <a:gd name="connsiteY10"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399172 w 1065307"/>
                    <a:gd name="connsiteY5" fmla="*/ 177940 h 895726"/>
                    <a:gd name="connsiteX6" fmla="*/ 335644 w 1065307"/>
                    <a:gd name="connsiteY6" fmla="*/ 209451 h 895726"/>
                    <a:gd name="connsiteX7" fmla="*/ 59369 w 1065307"/>
                    <a:gd name="connsiteY7" fmla="*/ 436256 h 895726"/>
                    <a:gd name="connsiteX8" fmla="*/ 71927 w 1065307"/>
                    <a:gd name="connsiteY8" fmla="*/ 64722 h 895726"/>
                    <a:gd name="connsiteX9" fmla="*/ 222281 w 1065307"/>
                    <a:gd name="connsiteY9"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328798 w 1065307"/>
                    <a:gd name="connsiteY5" fmla="*/ 244702 h 895726"/>
                    <a:gd name="connsiteX6" fmla="*/ 399172 w 1065307"/>
                    <a:gd name="connsiteY6" fmla="*/ 177940 h 895726"/>
                    <a:gd name="connsiteX7" fmla="*/ 335644 w 1065307"/>
                    <a:gd name="connsiteY7" fmla="*/ 209451 h 895726"/>
                    <a:gd name="connsiteX8" fmla="*/ 59369 w 1065307"/>
                    <a:gd name="connsiteY8" fmla="*/ 436256 h 895726"/>
                    <a:gd name="connsiteX9" fmla="*/ 71927 w 1065307"/>
                    <a:gd name="connsiteY9" fmla="*/ 64722 h 895726"/>
                    <a:gd name="connsiteX10" fmla="*/ 222281 w 1065307"/>
                    <a:gd name="connsiteY10"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328798 w 1065307"/>
                    <a:gd name="connsiteY5" fmla="*/ 244702 h 895726"/>
                    <a:gd name="connsiteX6" fmla="*/ 335644 w 1065307"/>
                    <a:gd name="connsiteY6" fmla="*/ 209451 h 895726"/>
                    <a:gd name="connsiteX7" fmla="*/ 59369 w 1065307"/>
                    <a:gd name="connsiteY7" fmla="*/ 436256 h 895726"/>
                    <a:gd name="connsiteX8" fmla="*/ 71927 w 1065307"/>
                    <a:gd name="connsiteY8" fmla="*/ 64722 h 895726"/>
                    <a:gd name="connsiteX9" fmla="*/ 222281 w 1065307"/>
                    <a:gd name="connsiteY9"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328798 w 1065307"/>
                    <a:gd name="connsiteY5" fmla="*/ 244702 h 895726"/>
                    <a:gd name="connsiteX6" fmla="*/ 59369 w 1065307"/>
                    <a:gd name="connsiteY6" fmla="*/ 436256 h 895726"/>
                    <a:gd name="connsiteX7" fmla="*/ 71927 w 1065307"/>
                    <a:gd name="connsiteY7" fmla="*/ 64722 h 895726"/>
                    <a:gd name="connsiteX8" fmla="*/ 222281 w 1065307"/>
                    <a:gd name="connsiteY8"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59369 w 1065307"/>
                    <a:gd name="connsiteY5" fmla="*/ 436256 h 895726"/>
                    <a:gd name="connsiteX6" fmla="*/ 71927 w 1065307"/>
                    <a:gd name="connsiteY6" fmla="*/ 64722 h 895726"/>
                    <a:gd name="connsiteX7" fmla="*/ 222281 w 1065307"/>
                    <a:gd name="connsiteY7" fmla="*/ 5 h 8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5307" h="895726">
                      <a:moveTo>
                        <a:pt x="222281" y="5"/>
                      </a:moveTo>
                      <a:cubicBezTo>
                        <a:pt x="318666" y="-653"/>
                        <a:pt x="431029" y="57943"/>
                        <a:pt x="532139" y="177940"/>
                      </a:cubicBezTo>
                      <a:cubicBezTo>
                        <a:pt x="659196" y="-1231"/>
                        <a:pt x="878221" y="-48497"/>
                        <a:pt x="986072" y="64722"/>
                      </a:cubicBezTo>
                      <a:cubicBezTo>
                        <a:pt x="1284508" y="385692"/>
                        <a:pt x="652917" y="845528"/>
                        <a:pt x="525491" y="895726"/>
                      </a:cubicBezTo>
                      <a:cubicBezTo>
                        <a:pt x="439801" y="867513"/>
                        <a:pt x="258819" y="716188"/>
                        <a:pt x="112925" y="524193"/>
                      </a:cubicBezTo>
                      <a:lnTo>
                        <a:pt x="59369" y="436256"/>
                      </a:lnTo>
                      <a:cubicBezTo>
                        <a:pt x="-7484" y="323037"/>
                        <a:pt x="-35924" y="184535"/>
                        <a:pt x="71927" y="64722"/>
                      </a:cubicBezTo>
                      <a:cubicBezTo>
                        <a:pt x="112371" y="22127"/>
                        <a:pt x="164450" y="401"/>
                        <a:pt x="222281" y="5"/>
                      </a:cubicBezTo>
                      <a:close/>
                    </a:path>
                  </a:pathLst>
                </a:custGeom>
                <a:solidFill>
                  <a:srgbClr val="50E6FF"/>
                </a:solidFill>
                <a:ln w="15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BD590571-DA65-45E5-A5A9-6C6202876D5F}"/>
                    </a:ext>
                    <a:ext uri="{C183D7F6-B498-43B3-948B-1728B52AA6E4}">
                      <adec:decorative xmlns:adec="http://schemas.microsoft.com/office/drawing/2017/decorative" val="1"/>
                    </a:ext>
                  </a:extLst>
                </p:cNvPr>
                <p:cNvSpPr/>
                <p:nvPr/>
              </p:nvSpPr>
              <p:spPr>
                <a:xfrm>
                  <a:off x="8396538" y="-83693"/>
                  <a:ext cx="478396" cy="402238"/>
                </a:xfrm>
                <a:custGeom>
                  <a:avLst/>
                  <a:gdLst>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01939 w 1065307"/>
                    <a:gd name="connsiteY5" fmla="*/ 524193 h 895726"/>
                    <a:gd name="connsiteX6" fmla="*/ 281349 w 1065307"/>
                    <a:gd name="connsiteY6" fmla="*/ 524193 h 895726"/>
                    <a:gd name="connsiteX7" fmla="*/ 306835 w 1065307"/>
                    <a:gd name="connsiteY7" fmla="*/ 508437 h 895726"/>
                    <a:gd name="connsiteX8" fmla="*/ 354481 w 1065307"/>
                    <a:gd name="connsiteY8" fmla="*/ 382761 h 895726"/>
                    <a:gd name="connsiteX9" fmla="*/ 357805 w 1065307"/>
                    <a:gd name="connsiteY9" fmla="*/ 650235 h 895726"/>
                    <a:gd name="connsiteX10" fmla="*/ 415054 w 1065307"/>
                    <a:gd name="connsiteY10" fmla="*/ 735241 h 895726"/>
                    <a:gd name="connsiteX11" fmla="*/ 475259 w 1065307"/>
                    <a:gd name="connsiteY11" fmla="*/ 716188 h 895726"/>
                    <a:gd name="connsiteX12" fmla="*/ 570552 w 1065307"/>
                    <a:gd name="connsiteY12" fmla="*/ 524193 h 895726"/>
                    <a:gd name="connsiteX13" fmla="*/ 875267 w 1065307"/>
                    <a:gd name="connsiteY13" fmla="*/ 524193 h 895726"/>
                    <a:gd name="connsiteX14" fmla="*/ 868988 w 1065307"/>
                    <a:gd name="connsiteY14" fmla="*/ 451645 h 895726"/>
                    <a:gd name="connsiteX15" fmla="*/ 849781 w 1065307"/>
                    <a:gd name="connsiteY15" fmla="*/ 432592 h 895726"/>
                    <a:gd name="connsiteX16" fmla="*/ 510347 w 1065307"/>
                    <a:gd name="connsiteY16" fmla="*/ 435889 h 895726"/>
                    <a:gd name="connsiteX17" fmla="*/ 484862 w 1065307"/>
                    <a:gd name="connsiteY17" fmla="*/ 467400 h 895726"/>
                    <a:gd name="connsiteX18" fmla="*/ 446819 w 1065307"/>
                    <a:gd name="connsiteY18" fmla="*/ 577687 h 895726"/>
                    <a:gd name="connsiteX19" fmla="*/ 443495 w 1065307"/>
                    <a:gd name="connsiteY19" fmla="*/ 247190 h 895726"/>
                    <a:gd name="connsiteX20" fmla="*/ 399172 w 1065307"/>
                    <a:gd name="connsiteY20" fmla="*/ 177940 h 895726"/>
                    <a:gd name="connsiteX21" fmla="*/ 335644 w 1065307"/>
                    <a:gd name="connsiteY21" fmla="*/ 209451 h 895726"/>
                    <a:gd name="connsiteX22" fmla="*/ 227793 w 1065307"/>
                    <a:gd name="connsiteY22" fmla="*/ 432958 h 895726"/>
                    <a:gd name="connsiteX23" fmla="*/ 170544 w 1065307"/>
                    <a:gd name="connsiteY23" fmla="*/ 432958 h 895726"/>
                    <a:gd name="connsiteX24" fmla="*/ 59369 w 1065307"/>
                    <a:gd name="connsiteY24" fmla="*/ 436256 h 895726"/>
                    <a:gd name="connsiteX25" fmla="*/ 71927 w 1065307"/>
                    <a:gd name="connsiteY25" fmla="*/ 64722 h 895726"/>
                    <a:gd name="connsiteX26" fmla="*/ 222281 w 1065307"/>
                    <a:gd name="connsiteY26" fmla="*/ 5 h 8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65307" h="895726">
                      <a:moveTo>
                        <a:pt x="222281" y="5"/>
                      </a:moveTo>
                      <a:cubicBezTo>
                        <a:pt x="318666" y="-653"/>
                        <a:pt x="431029" y="57943"/>
                        <a:pt x="532139" y="177940"/>
                      </a:cubicBezTo>
                      <a:cubicBezTo>
                        <a:pt x="659196" y="-1231"/>
                        <a:pt x="878221" y="-48497"/>
                        <a:pt x="986072" y="64722"/>
                      </a:cubicBezTo>
                      <a:cubicBezTo>
                        <a:pt x="1284508" y="385692"/>
                        <a:pt x="652917" y="845528"/>
                        <a:pt x="525491" y="895726"/>
                      </a:cubicBezTo>
                      <a:cubicBezTo>
                        <a:pt x="439801" y="867513"/>
                        <a:pt x="258819" y="716188"/>
                        <a:pt x="112925" y="524193"/>
                      </a:cubicBezTo>
                      <a:lnTo>
                        <a:pt x="201939" y="524193"/>
                      </a:lnTo>
                      <a:lnTo>
                        <a:pt x="281349" y="524193"/>
                      </a:lnTo>
                      <a:cubicBezTo>
                        <a:pt x="290952" y="520895"/>
                        <a:pt x="303510" y="517964"/>
                        <a:pt x="306835" y="508437"/>
                      </a:cubicBezTo>
                      <a:lnTo>
                        <a:pt x="354481" y="382761"/>
                      </a:lnTo>
                      <a:lnTo>
                        <a:pt x="357805" y="650235"/>
                      </a:lnTo>
                      <a:cubicBezTo>
                        <a:pt x="361129" y="665991"/>
                        <a:pt x="364453" y="729012"/>
                        <a:pt x="415054" y="735241"/>
                      </a:cubicBezTo>
                      <a:cubicBezTo>
                        <a:pt x="424658" y="735241"/>
                        <a:pt x="465656" y="731943"/>
                        <a:pt x="475259" y="716188"/>
                      </a:cubicBezTo>
                      <a:lnTo>
                        <a:pt x="570552" y="524193"/>
                      </a:lnTo>
                      <a:lnTo>
                        <a:pt x="875267" y="524193"/>
                      </a:lnTo>
                      <a:cubicBezTo>
                        <a:pt x="891149" y="524193"/>
                        <a:pt x="868988" y="467400"/>
                        <a:pt x="868988" y="451645"/>
                      </a:cubicBezTo>
                      <a:cubicBezTo>
                        <a:pt x="868988" y="435889"/>
                        <a:pt x="865663" y="432592"/>
                        <a:pt x="849781" y="432592"/>
                      </a:cubicBezTo>
                      <a:lnTo>
                        <a:pt x="510347" y="435889"/>
                      </a:lnTo>
                      <a:cubicBezTo>
                        <a:pt x="497420" y="435889"/>
                        <a:pt x="488186" y="454942"/>
                        <a:pt x="484862" y="467400"/>
                      </a:cubicBezTo>
                      <a:lnTo>
                        <a:pt x="446819" y="577687"/>
                      </a:lnTo>
                      <a:lnTo>
                        <a:pt x="443495" y="247190"/>
                      </a:lnTo>
                      <a:cubicBezTo>
                        <a:pt x="440540" y="231435"/>
                        <a:pt x="440540" y="177940"/>
                        <a:pt x="399172" y="177940"/>
                      </a:cubicBezTo>
                      <a:cubicBezTo>
                        <a:pt x="386245" y="174643"/>
                        <a:pt x="338968" y="196993"/>
                        <a:pt x="335644" y="209451"/>
                      </a:cubicBezTo>
                      <a:lnTo>
                        <a:pt x="227793" y="432958"/>
                      </a:lnTo>
                      <a:lnTo>
                        <a:pt x="170544" y="432958"/>
                      </a:lnTo>
                      <a:lnTo>
                        <a:pt x="59369" y="436256"/>
                      </a:lnTo>
                      <a:cubicBezTo>
                        <a:pt x="-7484" y="323037"/>
                        <a:pt x="-35924" y="184535"/>
                        <a:pt x="71927" y="64722"/>
                      </a:cubicBezTo>
                      <a:cubicBezTo>
                        <a:pt x="112371" y="22127"/>
                        <a:pt x="164450" y="401"/>
                        <a:pt x="222281" y="5"/>
                      </a:cubicBezTo>
                      <a:close/>
                    </a:path>
                  </a:pathLst>
                </a:custGeom>
                <a:solidFill>
                  <a:schemeClr val="accent1"/>
                </a:solidFill>
                <a:ln w="15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grpSp>
        </p:grpSp>
      </p:grpSp>
      <p:grpSp>
        <p:nvGrpSpPr>
          <p:cNvPr id="61" name="Group 60">
            <a:extLst>
              <a:ext uri="{FF2B5EF4-FFF2-40B4-BE49-F238E27FC236}">
                <a16:creationId xmlns:a16="http://schemas.microsoft.com/office/drawing/2014/main" id="{25C6B07D-97A8-40A4-9501-73F1C2E0954B}"/>
              </a:ext>
            </a:extLst>
          </p:cNvPr>
          <p:cNvGrpSpPr/>
          <p:nvPr/>
        </p:nvGrpSpPr>
        <p:grpSpPr>
          <a:xfrm>
            <a:off x="7896212" y="1422335"/>
            <a:ext cx="2161944" cy="485544"/>
            <a:chOff x="7524072" y="1473135"/>
            <a:chExt cx="2161944" cy="485544"/>
          </a:xfrm>
        </p:grpSpPr>
        <p:sp>
          <p:nvSpPr>
            <p:cNvPr id="135" name="empower">
              <a:extLst>
                <a:ext uri="{FF2B5EF4-FFF2-40B4-BE49-F238E27FC236}">
                  <a16:creationId xmlns:a16="http://schemas.microsoft.com/office/drawing/2014/main" id="{0BC415E3-B75C-4D5C-A1BD-E204C748C811}"/>
                </a:ext>
              </a:extLst>
            </p:cNvPr>
            <p:cNvSpPr/>
            <p:nvPr/>
          </p:nvSpPr>
          <p:spPr bwMode="auto">
            <a:xfrm>
              <a:off x="8131536" y="1613572"/>
              <a:ext cx="1554480" cy="20467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3927" rtl="0" eaLnBrk="1" fontAlgn="base" latinLnBrk="0" hangingPunct="1">
                <a:lnSpc>
                  <a:spcPct val="95000"/>
                </a:lnSpc>
                <a:spcBef>
                  <a:spcPct val="0"/>
                </a:spcBef>
                <a:spcAft>
                  <a:spcPct val="0"/>
                </a:spcAft>
                <a:buClrTx/>
                <a:buSzTx/>
                <a:buFontTx/>
                <a:buNone/>
                <a:tabLst/>
                <a:defRPr/>
              </a:pPr>
              <a:r>
                <a:rPr kumimoji="0" lang="en-US" sz="1400" b="0" i="0" u="none" strike="noStrike" kern="1200" cap="none" spc="-10" normalizeH="0" baseline="0" noProof="0">
                  <a:ln w="3175">
                    <a:noFill/>
                  </a:ln>
                  <a:solidFill>
                    <a:schemeClr val="bg1"/>
                  </a:solidFill>
                  <a:effectLst/>
                  <a:uLnTx/>
                  <a:uFillTx/>
                  <a:latin typeface="+mj-lt"/>
                  <a:ea typeface="+mn-ea"/>
                  <a:cs typeface="Segoe UI" panose="020B0502040204020203" pitchFamily="34" charset="0"/>
                </a:rPr>
                <a:t>Vertically aligned</a:t>
              </a:r>
            </a:p>
          </p:txBody>
        </p:sp>
        <p:grpSp>
          <p:nvGrpSpPr>
            <p:cNvPr id="141" name="Group 140">
              <a:extLst>
                <a:ext uri="{FF2B5EF4-FFF2-40B4-BE49-F238E27FC236}">
                  <a16:creationId xmlns:a16="http://schemas.microsoft.com/office/drawing/2014/main" id="{4DE97057-67E7-42DC-9414-323EC9CB0DFE}"/>
                </a:ext>
              </a:extLst>
            </p:cNvPr>
            <p:cNvGrpSpPr/>
            <p:nvPr/>
          </p:nvGrpSpPr>
          <p:grpSpPr>
            <a:xfrm>
              <a:off x="7524072" y="1473135"/>
              <a:ext cx="485544" cy="485544"/>
              <a:chOff x="7644732" y="5835653"/>
              <a:chExt cx="615348" cy="615348"/>
            </a:xfrm>
          </p:grpSpPr>
          <p:sp>
            <p:nvSpPr>
              <p:cNvPr id="142" name="Oval 141">
                <a:extLst>
                  <a:ext uri="{FF2B5EF4-FFF2-40B4-BE49-F238E27FC236}">
                    <a16:creationId xmlns:a16="http://schemas.microsoft.com/office/drawing/2014/main" id="{1FAD8227-4F20-479B-8FD2-B9514C93F053}"/>
                  </a:ext>
                </a:extLst>
              </p:cNvPr>
              <p:cNvSpPr/>
              <p:nvPr/>
            </p:nvSpPr>
            <p:spPr bwMode="auto">
              <a:xfrm>
                <a:off x="7644732" y="5835653"/>
                <a:ext cx="615348" cy="615348"/>
              </a:xfrm>
              <a:prstGeom prst="ellipse">
                <a:avLst/>
              </a:prstGeom>
              <a:solidFill>
                <a:schemeClr val="bg1">
                  <a:alpha val="1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grpSp>
            <p:nvGrpSpPr>
              <p:cNvPr id="143" name="Group 142">
                <a:extLst>
                  <a:ext uri="{FF2B5EF4-FFF2-40B4-BE49-F238E27FC236}">
                    <a16:creationId xmlns:a16="http://schemas.microsoft.com/office/drawing/2014/main" id="{E1EFAD4F-9AFB-4C6C-A7EF-C359C0799528}"/>
                  </a:ext>
                  <a:ext uri="{C183D7F6-B498-43B3-948B-1728B52AA6E4}">
                    <adec:decorative xmlns:adec="http://schemas.microsoft.com/office/drawing/2017/decorative" val="1"/>
                  </a:ext>
                </a:extLst>
              </p:cNvPr>
              <p:cNvGrpSpPr/>
              <p:nvPr/>
            </p:nvGrpSpPr>
            <p:grpSpPr>
              <a:xfrm>
                <a:off x="7776351" y="5974969"/>
                <a:ext cx="352110" cy="336716"/>
                <a:chOff x="694812" y="1944419"/>
                <a:chExt cx="840618" cy="803864"/>
              </a:xfrm>
            </p:grpSpPr>
            <p:cxnSp>
              <p:nvCxnSpPr>
                <p:cNvPr id="144" name="Straight Connector 43">
                  <a:extLst>
                    <a:ext uri="{FF2B5EF4-FFF2-40B4-BE49-F238E27FC236}">
                      <a16:creationId xmlns:a16="http://schemas.microsoft.com/office/drawing/2014/main" id="{572475F1-1A39-4037-9038-4ECE1AB13FDB}"/>
                    </a:ext>
                  </a:extLst>
                </p:cNvPr>
                <p:cNvCxnSpPr>
                  <a:cxnSpLocks/>
                  <a:stCxn id="147" idx="2"/>
                  <a:endCxn id="148" idx="3"/>
                </p:cNvCxnSpPr>
                <p:nvPr/>
              </p:nvCxnSpPr>
              <p:spPr>
                <a:xfrm flipH="1">
                  <a:off x="871244" y="2403499"/>
                  <a:ext cx="71150" cy="256569"/>
                </a:xfrm>
                <a:prstGeom prst="bentConnector3">
                  <a:avLst>
                    <a:gd name="adj1" fmla="val 28431"/>
                  </a:avLst>
                </a:prstGeom>
                <a:noFill/>
                <a:ln w="12700" cap="flat" cmpd="sng" algn="ctr">
                  <a:solidFill>
                    <a:srgbClr val="50E6FF"/>
                  </a:solidFill>
                  <a:prstDash val="solid"/>
                  <a:headEnd type="none"/>
                  <a:tailEnd type="none"/>
                </a:ln>
                <a:effectLst/>
              </p:spPr>
            </p:cxnSp>
            <p:cxnSp>
              <p:nvCxnSpPr>
                <p:cNvPr id="145" name="Straight Connector 43">
                  <a:extLst>
                    <a:ext uri="{FF2B5EF4-FFF2-40B4-BE49-F238E27FC236}">
                      <a16:creationId xmlns:a16="http://schemas.microsoft.com/office/drawing/2014/main" id="{A5C0BF9B-4811-46AB-914F-FB923895F60B}"/>
                    </a:ext>
                  </a:extLst>
                </p:cNvPr>
                <p:cNvCxnSpPr>
                  <a:cxnSpLocks/>
                  <a:endCxn id="150" idx="1"/>
                </p:cNvCxnSpPr>
                <p:nvPr/>
              </p:nvCxnSpPr>
              <p:spPr>
                <a:xfrm rot="16200000" flipH="1">
                  <a:off x="1210598" y="2511667"/>
                  <a:ext cx="256569" cy="40232"/>
                </a:xfrm>
                <a:prstGeom prst="bentConnector2">
                  <a:avLst/>
                </a:prstGeom>
                <a:noFill/>
                <a:ln w="12700" cap="flat" cmpd="sng" algn="ctr">
                  <a:solidFill>
                    <a:srgbClr val="50E6FF"/>
                  </a:solidFill>
                  <a:prstDash val="solid"/>
                  <a:headEnd type="none"/>
                  <a:tailEnd type="none"/>
                </a:ln>
                <a:effectLst/>
              </p:spPr>
            </p:cxnSp>
            <p:cxnSp>
              <p:nvCxnSpPr>
                <p:cNvPr id="146" name="Straight Connector 43">
                  <a:extLst>
                    <a:ext uri="{FF2B5EF4-FFF2-40B4-BE49-F238E27FC236}">
                      <a16:creationId xmlns:a16="http://schemas.microsoft.com/office/drawing/2014/main" id="{D200F99E-8535-4AF7-BD7D-744191D8F6CB}"/>
                    </a:ext>
                  </a:extLst>
                </p:cNvPr>
                <p:cNvCxnSpPr>
                  <a:cxnSpLocks/>
                  <a:endCxn id="149" idx="0"/>
                </p:cNvCxnSpPr>
                <p:nvPr/>
              </p:nvCxnSpPr>
              <p:spPr>
                <a:xfrm flipH="1">
                  <a:off x="1115122" y="2403499"/>
                  <a:ext cx="0" cy="168353"/>
                </a:xfrm>
                <a:prstGeom prst="straightConnector1">
                  <a:avLst/>
                </a:prstGeom>
                <a:noFill/>
                <a:ln w="12700" cap="flat" cmpd="sng" algn="ctr">
                  <a:solidFill>
                    <a:srgbClr val="50E6FF"/>
                  </a:solidFill>
                  <a:prstDash val="solid"/>
                  <a:headEnd type="none"/>
                  <a:tailEnd type="none"/>
                </a:ln>
                <a:effectLst/>
              </p:spPr>
            </p:cxnSp>
            <p:sp>
              <p:nvSpPr>
                <p:cNvPr id="147" name="cloud" title="Icon of a cloud">
                  <a:extLst>
                    <a:ext uri="{FF2B5EF4-FFF2-40B4-BE49-F238E27FC236}">
                      <a16:creationId xmlns:a16="http://schemas.microsoft.com/office/drawing/2014/main" id="{6DBB0BA1-B6ED-4442-BD91-D6AFE34E9832}"/>
                    </a:ext>
                  </a:extLst>
                </p:cNvPr>
                <p:cNvSpPr>
                  <a:spLocks noChangeAspect="1"/>
                </p:cNvSpPr>
                <p:nvPr/>
              </p:nvSpPr>
              <p:spPr bwMode="auto">
                <a:xfrm>
                  <a:off x="756803" y="1944419"/>
                  <a:ext cx="725492" cy="45908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8" name="Rectangle: Rounded Corners 147">
                  <a:extLst>
                    <a:ext uri="{FF2B5EF4-FFF2-40B4-BE49-F238E27FC236}">
                      <a16:creationId xmlns:a16="http://schemas.microsoft.com/office/drawing/2014/main" id="{85CB9A82-DF10-4F02-A40E-1560CA44F034}"/>
                    </a:ext>
                  </a:extLst>
                </p:cNvPr>
                <p:cNvSpPr/>
                <p:nvPr/>
              </p:nvSpPr>
              <p:spPr bwMode="auto">
                <a:xfrm>
                  <a:off x="694812" y="2571852"/>
                  <a:ext cx="176432" cy="176431"/>
                </a:xfrm>
                <a:prstGeom prst="roundRect">
                  <a:avLst>
                    <a:gd name="adj" fmla="val 2500"/>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9A01386E-A42F-41AA-8C3B-04A9F5BEEA6E}"/>
                    </a:ext>
                  </a:extLst>
                </p:cNvPr>
                <p:cNvSpPr/>
                <p:nvPr/>
              </p:nvSpPr>
              <p:spPr bwMode="auto">
                <a:xfrm>
                  <a:off x="1026905" y="2571852"/>
                  <a:ext cx="176432" cy="176431"/>
                </a:xfrm>
                <a:prstGeom prst="roundRect">
                  <a:avLst>
                    <a:gd name="adj" fmla="val 2500"/>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0" name="Rectangle: Rounded Corners 149">
                  <a:extLst>
                    <a:ext uri="{FF2B5EF4-FFF2-40B4-BE49-F238E27FC236}">
                      <a16:creationId xmlns:a16="http://schemas.microsoft.com/office/drawing/2014/main" id="{4D29514B-4830-46ED-BBB5-DB54890968D7}"/>
                    </a:ext>
                  </a:extLst>
                </p:cNvPr>
                <p:cNvSpPr/>
                <p:nvPr/>
              </p:nvSpPr>
              <p:spPr bwMode="auto">
                <a:xfrm>
                  <a:off x="1358998" y="2571852"/>
                  <a:ext cx="176432" cy="176431"/>
                </a:xfrm>
                <a:prstGeom prst="roundRect">
                  <a:avLst>
                    <a:gd name="adj" fmla="val 2500"/>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grpSp>
      <p:sp>
        <p:nvSpPr>
          <p:cNvPr id="151" name="Rectangle 150">
            <a:extLst>
              <a:ext uri="{FF2B5EF4-FFF2-40B4-BE49-F238E27FC236}">
                <a16:creationId xmlns:a16="http://schemas.microsoft.com/office/drawing/2014/main" id="{B3A5A76A-762C-4B2C-B36C-11D2690EBC3E}"/>
              </a:ext>
            </a:extLst>
          </p:cNvPr>
          <p:cNvSpPr/>
          <p:nvPr/>
        </p:nvSpPr>
        <p:spPr bwMode="auto">
          <a:xfrm>
            <a:off x="725655" y="1309906"/>
            <a:ext cx="2258721" cy="685800"/>
          </a:xfrm>
          <a:prstGeom prst="rect">
            <a:avLst/>
          </a:prstGeom>
          <a:solidFill>
            <a:schemeClr val="bg1">
              <a:alpha val="10000"/>
            </a:schemeClr>
          </a:solidFill>
          <a:ln w="635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457200" tIns="146304" rIns="9144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mj-lt"/>
                <a:ea typeface="Segoe UI" pitchFamily="34" charset="0"/>
                <a:cs typeface="Segoe UI" pitchFamily="34" charset="0"/>
              </a:rPr>
              <a:t>Partner solutions</a:t>
            </a:r>
          </a:p>
        </p:txBody>
      </p:sp>
      <p:sp>
        <p:nvSpPr>
          <p:cNvPr id="58" name="Rectangle 57">
            <a:extLst>
              <a:ext uri="{FF2B5EF4-FFF2-40B4-BE49-F238E27FC236}">
                <a16:creationId xmlns:a16="http://schemas.microsoft.com/office/drawing/2014/main" id="{53D91437-2FEA-445C-9806-C00F50E0BBC5}"/>
              </a:ext>
            </a:extLst>
          </p:cNvPr>
          <p:cNvSpPr/>
          <p:nvPr/>
        </p:nvSpPr>
        <p:spPr bwMode="auto">
          <a:xfrm>
            <a:off x="3138904" y="1322207"/>
            <a:ext cx="8619944" cy="685800"/>
          </a:xfrm>
          <a:prstGeom prst="rect">
            <a:avLst/>
          </a:prstGeom>
          <a:noFill/>
          <a:ln w="6350">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bg1"/>
              </a:solidFill>
              <a:effectLst/>
              <a:uLnTx/>
              <a:uFillTx/>
              <a:ea typeface="Segoe UI" pitchFamily="34" charset="0"/>
              <a:cs typeface="Segoe UI" pitchFamily="34" charset="0"/>
            </a:endParaRPr>
          </a:p>
        </p:txBody>
      </p:sp>
      <p:grpSp>
        <p:nvGrpSpPr>
          <p:cNvPr id="179" name="Group 178">
            <a:extLst>
              <a:ext uri="{FF2B5EF4-FFF2-40B4-BE49-F238E27FC236}">
                <a16:creationId xmlns:a16="http://schemas.microsoft.com/office/drawing/2014/main" id="{356D362A-B1B9-4422-90F2-CCAF78DAD717}"/>
              </a:ext>
            </a:extLst>
          </p:cNvPr>
          <p:cNvGrpSpPr/>
          <p:nvPr/>
        </p:nvGrpSpPr>
        <p:grpSpPr>
          <a:xfrm>
            <a:off x="439535" y="1376243"/>
            <a:ext cx="553126" cy="553126"/>
            <a:chOff x="8483038" y="2310724"/>
            <a:chExt cx="831086" cy="831086"/>
          </a:xfrm>
        </p:grpSpPr>
        <p:sp>
          <p:nvSpPr>
            <p:cNvPr id="180" name="Oval 179">
              <a:extLst>
                <a:ext uri="{FF2B5EF4-FFF2-40B4-BE49-F238E27FC236}">
                  <a16:creationId xmlns:a16="http://schemas.microsoft.com/office/drawing/2014/main" id="{EC5E1DBB-2AB3-473F-B0EE-268A3A580536}"/>
                </a:ext>
              </a:extLst>
            </p:cNvPr>
            <p:cNvSpPr/>
            <p:nvPr/>
          </p:nvSpPr>
          <p:spPr bwMode="auto">
            <a:xfrm>
              <a:off x="8483038" y="2310724"/>
              <a:ext cx="831086" cy="831086"/>
            </a:xfrm>
            <a:prstGeom prst="ellipse">
              <a:avLst/>
            </a:prstGeom>
            <a:solidFill>
              <a:schemeClr val="tx1"/>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nvGrpSpPr>
            <p:cNvPr id="181" name="Group 180">
              <a:extLst>
                <a:ext uri="{FF2B5EF4-FFF2-40B4-BE49-F238E27FC236}">
                  <a16:creationId xmlns:a16="http://schemas.microsoft.com/office/drawing/2014/main" id="{8B248242-0F30-4F83-ADD5-FD50891F55E1}"/>
                </a:ext>
              </a:extLst>
            </p:cNvPr>
            <p:cNvGrpSpPr/>
            <p:nvPr/>
          </p:nvGrpSpPr>
          <p:grpSpPr>
            <a:xfrm>
              <a:off x="8615376" y="2469092"/>
              <a:ext cx="566410" cy="419100"/>
              <a:chOff x="6152729" y="4859061"/>
              <a:chExt cx="1172912" cy="867865"/>
            </a:xfrm>
          </p:grpSpPr>
          <p:sp>
            <p:nvSpPr>
              <p:cNvPr id="182" name="Freeform: Shape 181">
                <a:extLst>
                  <a:ext uri="{FF2B5EF4-FFF2-40B4-BE49-F238E27FC236}">
                    <a16:creationId xmlns:a16="http://schemas.microsoft.com/office/drawing/2014/main" id="{EC9D3443-4756-43E3-B777-60FD4E95B043}"/>
                  </a:ext>
                </a:extLst>
              </p:cNvPr>
              <p:cNvSpPr/>
              <p:nvPr/>
            </p:nvSpPr>
            <p:spPr>
              <a:xfrm>
                <a:off x="6152729" y="5046482"/>
                <a:ext cx="1172912" cy="680444"/>
              </a:xfrm>
              <a:custGeom>
                <a:avLst/>
                <a:gdLst>
                  <a:gd name="connsiteX0" fmla="*/ 1166921 w 1172912"/>
                  <a:gd name="connsiteY0" fmla="*/ 473048 h 680444"/>
                  <a:gd name="connsiteX1" fmla="*/ 1168367 w 1172912"/>
                  <a:gd name="connsiteY1" fmla="*/ 465405 h 680444"/>
                  <a:gd name="connsiteX2" fmla="*/ 1172913 w 1172912"/>
                  <a:gd name="connsiteY2" fmla="*/ 415621 h 680444"/>
                  <a:gd name="connsiteX3" fmla="*/ 908614 w 1172912"/>
                  <a:gd name="connsiteY3" fmla="*/ 151004 h 680444"/>
                  <a:gd name="connsiteX4" fmla="*/ 849514 w 1172912"/>
                  <a:gd name="connsiteY4" fmla="*/ 158027 h 680444"/>
                  <a:gd name="connsiteX5" fmla="*/ 562073 w 1172912"/>
                  <a:gd name="connsiteY5" fmla="*/ 0 h 680444"/>
                  <a:gd name="connsiteX6" fmla="*/ 221936 w 1172912"/>
                  <a:gd name="connsiteY6" fmla="*/ 340223 h 680444"/>
                  <a:gd name="connsiteX7" fmla="*/ 222349 w 1172912"/>
                  <a:gd name="connsiteY7" fmla="*/ 354064 h 680444"/>
                  <a:gd name="connsiteX8" fmla="*/ 167382 w 1172912"/>
                  <a:gd name="connsiteY8" fmla="*/ 345181 h 680444"/>
                  <a:gd name="connsiteX9" fmla="*/ 0 w 1172912"/>
                  <a:gd name="connsiteY9" fmla="*/ 512502 h 680444"/>
                  <a:gd name="connsiteX10" fmla="*/ 150644 w 1172912"/>
                  <a:gd name="connsiteY10" fmla="*/ 678998 h 680444"/>
                  <a:gd name="connsiteX11" fmla="*/ 907994 w 1172912"/>
                  <a:gd name="connsiteY11" fmla="*/ 680444 h 680444"/>
                  <a:gd name="connsiteX12" fmla="*/ 1139437 w 1172912"/>
                  <a:gd name="connsiteY12" fmla="*/ 544934 h 680444"/>
                  <a:gd name="connsiteX13" fmla="*/ 1143363 w 1172912"/>
                  <a:gd name="connsiteY13" fmla="*/ 537911 h 680444"/>
                  <a:gd name="connsiteX14" fmla="*/ 1166921 w 1172912"/>
                  <a:gd name="connsiteY14" fmla="*/ 473048 h 68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2912" h="680444">
                    <a:moveTo>
                      <a:pt x="1166921" y="473048"/>
                    </a:moveTo>
                    <a:cubicBezTo>
                      <a:pt x="1167333" y="470362"/>
                      <a:pt x="1168161" y="467676"/>
                      <a:pt x="1168367" y="465405"/>
                    </a:cubicBezTo>
                    <a:cubicBezTo>
                      <a:pt x="1171467" y="449085"/>
                      <a:pt x="1172913" y="432559"/>
                      <a:pt x="1172913" y="415621"/>
                    </a:cubicBezTo>
                    <a:cubicBezTo>
                      <a:pt x="1172913" y="269574"/>
                      <a:pt x="1054713" y="151004"/>
                      <a:pt x="908614" y="151004"/>
                    </a:cubicBezTo>
                    <a:cubicBezTo>
                      <a:pt x="888157" y="151004"/>
                      <a:pt x="868527" y="153276"/>
                      <a:pt x="849514" y="158027"/>
                    </a:cubicBezTo>
                    <a:cubicBezTo>
                      <a:pt x="788762" y="62592"/>
                      <a:pt x="682959" y="0"/>
                      <a:pt x="562073" y="0"/>
                    </a:cubicBezTo>
                    <a:cubicBezTo>
                      <a:pt x="374233" y="0"/>
                      <a:pt x="221936" y="152242"/>
                      <a:pt x="221936" y="340223"/>
                    </a:cubicBezTo>
                    <a:cubicBezTo>
                      <a:pt x="221936" y="344767"/>
                      <a:pt x="221936" y="349518"/>
                      <a:pt x="222349" y="354064"/>
                    </a:cubicBezTo>
                    <a:cubicBezTo>
                      <a:pt x="205404" y="348278"/>
                      <a:pt x="186806" y="345181"/>
                      <a:pt x="167382" y="345181"/>
                    </a:cubicBezTo>
                    <a:cubicBezTo>
                      <a:pt x="75012" y="345181"/>
                      <a:pt x="0" y="420165"/>
                      <a:pt x="0" y="512502"/>
                    </a:cubicBezTo>
                    <a:cubicBezTo>
                      <a:pt x="0" y="599469"/>
                      <a:pt x="66539" y="670530"/>
                      <a:pt x="150644" y="678998"/>
                    </a:cubicBezTo>
                    <a:lnTo>
                      <a:pt x="907994" y="680444"/>
                    </a:lnTo>
                    <a:cubicBezTo>
                      <a:pt x="1007392" y="680444"/>
                      <a:pt x="1093768" y="625495"/>
                      <a:pt x="1139437" y="544934"/>
                    </a:cubicBezTo>
                    <a:cubicBezTo>
                      <a:pt x="1140677" y="542663"/>
                      <a:pt x="1142123" y="540389"/>
                      <a:pt x="1143363" y="537911"/>
                    </a:cubicBezTo>
                    <a:cubicBezTo>
                      <a:pt x="1150597" y="523243"/>
                      <a:pt x="1160722" y="501348"/>
                      <a:pt x="1166921" y="473048"/>
                    </a:cubicBezTo>
                    <a:close/>
                  </a:path>
                </a:pathLst>
              </a:custGeom>
              <a:solidFill>
                <a:srgbClr val="50E6FF"/>
              </a:solidFill>
              <a:ln w="24493"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408BB92F-F887-41A9-A3BC-C7F87341F4EA}"/>
                  </a:ext>
                </a:extLst>
              </p:cNvPr>
              <p:cNvSpPr/>
              <p:nvPr/>
            </p:nvSpPr>
            <p:spPr>
              <a:xfrm>
                <a:off x="6522404" y="5443723"/>
                <a:ext cx="434365" cy="217107"/>
              </a:xfrm>
              <a:custGeom>
                <a:avLst/>
                <a:gdLst>
                  <a:gd name="connsiteX0" fmla="*/ 0 w 434365"/>
                  <a:gd name="connsiteY0" fmla="*/ 217108 h 217107"/>
                  <a:gd name="connsiteX1" fmla="*/ 217182 w 434365"/>
                  <a:gd name="connsiteY1" fmla="*/ 0 h 217107"/>
                  <a:gd name="connsiteX2" fmla="*/ 434366 w 434365"/>
                  <a:gd name="connsiteY2" fmla="*/ 217108 h 217107"/>
                  <a:gd name="connsiteX3" fmla="*/ 0 w 434365"/>
                  <a:gd name="connsiteY3" fmla="*/ 217108 h 217107"/>
                </a:gdLst>
                <a:ahLst/>
                <a:cxnLst>
                  <a:cxn ang="0">
                    <a:pos x="connsiteX0" y="connsiteY0"/>
                  </a:cxn>
                  <a:cxn ang="0">
                    <a:pos x="connsiteX1" y="connsiteY1"/>
                  </a:cxn>
                  <a:cxn ang="0">
                    <a:pos x="connsiteX2" y="connsiteY2"/>
                  </a:cxn>
                  <a:cxn ang="0">
                    <a:pos x="connsiteX3" y="connsiteY3"/>
                  </a:cxn>
                </a:cxnLst>
                <a:rect l="l" t="t" r="r" b="b"/>
                <a:pathLst>
                  <a:path w="434365" h="217107">
                    <a:moveTo>
                      <a:pt x="0" y="217108"/>
                    </a:moveTo>
                    <a:cubicBezTo>
                      <a:pt x="0" y="97089"/>
                      <a:pt x="97121" y="0"/>
                      <a:pt x="217182" y="0"/>
                    </a:cubicBezTo>
                    <a:cubicBezTo>
                      <a:pt x="337244" y="0"/>
                      <a:pt x="434366" y="97089"/>
                      <a:pt x="434366" y="217108"/>
                    </a:cubicBezTo>
                    <a:lnTo>
                      <a:pt x="0" y="217108"/>
                    </a:lnTo>
                    <a:close/>
                  </a:path>
                </a:pathLst>
              </a:custGeom>
              <a:solidFill>
                <a:srgbClr val="0078D7"/>
              </a:solidFill>
              <a:ln w="24493"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053812FC-08A2-45A8-A93E-0A6EE27BF191}"/>
                  </a:ext>
                </a:extLst>
              </p:cNvPr>
              <p:cNvSpPr/>
              <p:nvPr/>
            </p:nvSpPr>
            <p:spPr>
              <a:xfrm>
                <a:off x="6617048" y="5163165"/>
                <a:ext cx="246319" cy="246233"/>
              </a:xfrm>
              <a:custGeom>
                <a:avLst/>
                <a:gdLst>
                  <a:gd name="connsiteX0" fmla="*/ 246320 w 246319"/>
                  <a:gd name="connsiteY0" fmla="*/ 123116 h 246233"/>
                  <a:gd name="connsiteX1" fmla="*/ 123160 w 246319"/>
                  <a:gd name="connsiteY1" fmla="*/ 246234 h 246233"/>
                  <a:gd name="connsiteX2" fmla="*/ 0 w 246319"/>
                  <a:gd name="connsiteY2" fmla="*/ 123116 h 246233"/>
                  <a:gd name="connsiteX3" fmla="*/ 123160 w 246319"/>
                  <a:gd name="connsiteY3" fmla="*/ 0 h 246233"/>
                  <a:gd name="connsiteX4" fmla="*/ 246320 w 246319"/>
                  <a:gd name="connsiteY4" fmla="*/ 123116 h 246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19" h="246233">
                    <a:moveTo>
                      <a:pt x="246320" y="123116"/>
                    </a:moveTo>
                    <a:cubicBezTo>
                      <a:pt x="246320" y="191079"/>
                      <a:pt x="191146" y="246234"/>
                      <a:pt x="123160" y="246234"/>
                    </a:cubicBezTo>
                    <a:cubicBezTo>
                      <a:pt x="55175" y="246234"/>
                      <a:pt x="0" y="191079"/>
                      <a:pt x="0" y="123116"/>
                    </a:cubicBezTo>
                    <a:cubicBezTo>
                      <a:pt x="0" y="55155"/>
                      <a:pt x="55175" y="0"/>
                      <a:pt x="123160" y="0"/>
                    </a:cubicBezTo>
                    <a:cubicBezTo>
                      <a:pt x="191146" y="0"/>
                      <a:pt x="246320" y="55155"/>
                      <a:pt x="246320" y="123116"/>
                    </a:cubicBezTo>
                    <a:close/>
                  </a:path>
                </a:pathLst>
              </a:custGeom>
              <a:solidFill>
                <a:srgbClr val="0078D7"/>
              </a:solidFill>
              <a:ln w="24493"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DC78EA8-1F4A-4A17-8347-BB9AB757026D}"/>
                  </a:ext>
                </a:extLst>
              </p:cNvPr>
              <p:cNvSpPr/>
              <p:nvPr/>
            </p:nvSpPr>
            <p:spPr>
              <a:xfrm>
                <a:off x="6676359" y="4859061"/>
                <a:ext cx="123574" cy="123529"/>
              </a:xfrm>
              <a:custGeom>
                <a:avLst/>
                <a:gdLst>
                  <a:gd name="connsiteX0" fmla="*/ 61786 w 123574"/>
                  <a:gd name="connsiteY0" fmla="*/ 123529 h 123529"/>
                  <a:gd name="connsiteX1" fmla="*/ 123574 w 123574"/>
                  <a:gd name="connsiteY1" fmla="*/ 61765 h 123529"/>
                  <a:gd name="connsiteX2" fmla="*/ 61786 w 123574"/>
                  <a:gd name="connsiteY2" fmla="*/ 0 h 123529"/>
                  <a:gd name="connsiteX3" fmla="*/ 0 w 123574"/>
                  <a:gd name="connsiteY3" fmla="*/ 61765 h 123529"/>
                  <a:gd name="connsiteX4" fmla="*/ 61786 w 123574"/>
                  <a:gd name="connsiteY4" fmla="*/ 123529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29"/>
                    </a:moveTo>
                    <a:cubicBezTo>
                      <a:pt x="95911" y="123529"/>
                      <a:pt x="123574" y="95876"/>
                      <a:pt x="123574" y="61765"/>
                    </a:cubicBezTo>
                    <a:cubicBezTo>
                      <a:pt x="123574" y="27653"/>
                      <a:pt x="95911" y="0"/>
                      <a:pt x="61786" y="0"/>
                    </a:cubicBezTo>
                    <a:cubicBezTo>
                      <a:pt x="27663" y="0"/>
                      <a:pt x="0" y="27653"/>
                      <a:pt x="0" y="61765"/>
                    </a:cubicBezTo>
                    <a:cubicBezTo>
                      <a:pt x="0" y="95876"/>
                      <a:pt x="27663" y="123529"/>
                      <a:pt x="61786" y="123529"/>
                    </a:cubicBezTo>
                    <a:close/>
                  </a:path>
                </a:pathLst>
              </a:custGeom>
              <a:solidFill>
                <a:srgbClr val="0078D7"/>
              </a:solidFill>
              <a:ln w="24493"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DB2AA60A-A442-4E68-87DF-7F20C69AF777}"/>
                  </a:ext>
                </a:extLst>
              </p:cNvPr>
              <p:cNvSpPr/>
              <p:nvPr/>
            </p:nvSpPr>
            <p:spPr>
              <a:xfrm>
                <a:off x="7142341" y="5602333"/>
                <a:ext cx="123574" cy="123529"/>
              </a:xfrm>
              <a:custGeom>
                <a:avLst/>
                <a:gdLst>
                  <a:gd name="connsiteX0" fmla="*/ 61786 w 123574"/>
                  <a:gd name="connsiteY0" fmla="*/ 123530 h 123529"/>
                  <a:gd name="connsiteX1" fmla="*/ 123574 w 123574"/>
                  <a:gd name="connsiteY1" fmla="*/ 61764 h 123529"/>
                  <a:gd name="connsiteX2" fmla="*/ 61786 w 123574"/>
                  <a:gd name="connsiteY2" fmla="*/ 0 h 123529"/>
                  <a:gd name="connsiteX3" fmla="*/ 0 w 123574"/>
                  <a:gd name="connsiteY3" fmla="*/ 61764 h 123529"/>
                  <a:gd name="connsiteX4" fmla="*/ 61786 w 123574"/>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30"/>
                    </a:moveTo>
                    <a:cubicBezTo>
                      <a:pt x="95911" y="123530"/>
                      <a:pt x="123574" y="95876"/>
                      <a:pt x="123574" y="61764"/>
                    </a:cubicBezTo>
                    <a:cubicBezTo>
                      <a:pt x="123574" y="27653"/>
                      <a:pt x="95911" y="0"/>
                      <a:pt x="61786" y="0"/>
                    </a:cubicBezTo>
                    <a:cubicBezTo>
                      <a:pt x="27663" y="0"/>
                      <a:pt x="0" y="27653"/>
                      <a:pt x="0" y="61764"/>
                    </a:cubicBezTo>
                    <a:cubicBezTo>
                      <a:pt x="0" y="95876"/>
                      <a:pt x="27663" y="123530"/>
                      <a:pt x="61786" y="123530"/>
                    </a:cubicBezTo>
                    <a:close/>
                  </a:path>
                </a:pathLst>
              </a:custGeom>
              <a:solidFill>
                <a:srgbClr val="0078D7"/>
              </a:solidFill>
              <a:ln w="24493"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CAC361EC-FD62-4556-8B67-456F8A099629}"/>
                  </a:ext>
                </a:extLst>
              </p:cNvPr>
              <p:cNvSpPr/>
              <p:nvPr/>
            </p:nvSpPr>
            <p:spPr>
              <a:xfrm>
                <a:off x="6212854" y="5602333"/>
                <a:ext cx="123573" cy="123529"/>
              </a:xfrm>
              <a:custGeom>
                <a:avLst/>
                <a:gdLst>
                  <a:gd name="connsiteX0" fmla="*/ 61787 w 123573"/>
                  <a:gd name="connsiteY0" fmla="*/ 123530 h 123529"/>
                  <a:gd name="connsiteX1" fmla="*/ 123573 w 123573"/>
                  <a:gd name="connsiteY1" fmla="*/ 61764 h 123529"/>
                  <a:gd name="connsiteX2" fmla="*/ 61787 w 123573"/>
                  <a:gd name="connsiteY2" fmla="*/ 0 h 123529"/>
                  <a:gd name="connsiteX3" fmla="*/ 0 w 123573"/>
                  <a:gd name="connsiteY3" fmla="*/ 61764 h 123529"/>
                  <a:gd name="connsiteX4" fmla="*/ 61787 w 123573"/>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3" h="123529">
                    <a:moveTo>
                      <a:pt x="61787" y="123530"/>
                    </a:moveTo>
                    <a:cubicBezTo>
                      <a:pt x="95911" y="123530"/>
                      <a:pt x="123573" y="95876"/>
                      <a:pt x="123573" y="61764"/>
                    </a:cubicBezTo>
                    <a:cubicBezTo>
                      <a:pt x="123573" y="27653"/>
                      <a:pt x="95911" y="0"/>
                      <a:pt x="61787" y="0"/>
                    </a:cubicBezTo>
                    <a:cubicBezTo>
                      <a:pt x="27663" y="0"/>
                      <a:pt x="0" y="27653"/>
                      <a:pt x="0" y="61764"/>
                    </a:cubicBezTo>
                    <a:cubicBezTo>
                      <a:pt x="0" y="95876"/>
                      <a:pt x="27663" y="123530"/>
                      <a:pt x="61787" y="123530"/>
                    </a:cubicBezTo>
                    <a:close/>
                  </a:path>
                </a:pathLst>
              </a:custGeom>
              <a:solidFill>
                <a:srgbClr val="0078D7"/>
              </a:solidFill>
              <a:ln w="24493"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6CB34E9A-DF75-450D-B808-C6FDE18F1B70}"/>
                  </a:ext>
                </a:extLst>
              </p:cNvPr>
              <p:cNvSpPr/>
              <p:nvPr/>
            </p:nvSpPr>
            <p:spPr>
              <a:xfrm>
                <a:off x="6212854" y="5168527"/>
                <a:ext cx="123573" cy="123529"/>
              </a:xfrm>
              <a:custGeom>
                <a:avLst/>
                <a:gdLst>
                  <a:gd name="connsiteX0" fmla="*/ 61787 w 123573"/>
                  <a:gd name="connsiteY0" fmla="*/ 123530 h 123529"/>
                  <a:gd name="connsiteX1" fmla="*/ 123573 w 123573"/>
                  <a:gd name="connsiteY1" fmla="*/ 61764 h 123529"/>
                  <a:gd name="connsiteX2" fmla="*/ 61787 w 123573"/>
                  <a:gd name="connsiteY2" fmla="*/ 0 h 123529"/>
                  <a:gd name="connsiteX3" fmla="*/ 0 w 123573"/>
                  <a:gd name="connsiteY3" fmla="*/ 61764 h 123529"/>
                  <a:gd name="connsiteX4" fmla="*/ 61787 w 123573"/>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3" h="123529">
                    <a:moveTo>
                      <a:pt x="61787" y="123530"/>
                    </a:moveTo>
                    <a:cubicBezTo>
                      <a:pt x="95911" y="123530"/>
                      <a:pt x="123573" y="95876"/>
                      <a:pt x="123573" y="61764"/>
                    </a:cubicBezTo>
                    <a:cubicBezTo>
                      <a:pt x="123573" y="27653"/>
                      <a:pt x="95911" y="0"/>
                      <a:pt x="61787" y="0"/>
                    </a:cubicBezTo>
                    <a:cubicBezTo>
                      <a:pt x="27663" y="0"/>
                      <a:pt x="0" y="27653"/>
                      <a:pt x="0" y="61764"/>
                    </a:cubicBezTo>
                    <a:cubicBezTo>
                      <a:pt x="0" y="95876"/>
                      <a:pt x="27663" y="123530"/>
                      <a:pt x="61787" y="123530"/>
                    </a:cubicBezTo>
                    <a:close/>
                  </a:path>
                </a:pathLst>
              </a:custGeom>
              <a:solidFill>
                <a:srgbClr val="0078D7"/>
              </a:solidFill>
              <a:ln w="24493"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CBE8A877-C965-4200-95E6-CDDB4BD9538C}"/>
                  </a:ext>
                </a:extLst>
              </p:cNvPr>
              <p:cNvSpPr/>
              <p:nvPr/>
            </p:nvSpPr>
            <p:spPr>
              <a:xfrm>
                <a:off x="7164039" y="5019081"/>
                <a:ext cx="123574" cy="123529"/>
              </a:xfrm>
              <a:custGeom>
                <a:avLst/>
                <a:gdLst>
                  <a:gd name="connsiteX0" fmla="*/ 61786 w 123574"/>
                  <a:gd name="connsiteY0" fmla="*/ 123529 h 123529"/>
                  <a:gd name="connsiteX1" fmla="*/ 123574 w 123574"/>
                  <a:gd name="connsiteY1" fmla="*/ 61765 h 123529"/>
                  <a:gd name="connsiteX2" fmla="*/ 61786 w 123574"/>
                  <a:gd name="connsiteY2" fmla="*/ 0 h 123529"/>
                  <a:gd name="connsiteX3" fmla="*/ 0 w 123574"/>
                  <a:gd name="connsiteY3" fmla="*/ 61765 h 123529"/>
                  <a:gd name="connsiteX4" fmla="*/ 61786 w 123574"/>
                  <a:gd name="connsiteY4" fmla="*/ 123529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29"/>
                    </a:moveTo>
                    <a:cubicBezTo>
                      <a:pt x="95911" y="123529"/>
                      <a:pt x="123574" y="95876"/>
                      <a:pt x="123574" y="61765"/>
                    </a:cubicBezTo>
                    <a:cubicBezTo>
                      <a:pt x="123574" y="27653"/>
                      <a:pt x="95911" y="0"/>
                      <a:pt x="61786" y="0"/>
                    </a:cubicBezTo>
                    <a:cubicBezTo>
                      <a:pt x="27663" y="0"/>
                      <a:pt x="0" y="27653"/>
                      <a:pt x="0" y="61765"/>
                    </a:cubicBezTo>
                    <a:cubicBezTo>
                      <a:pt x="0" y="95876"/>
                      <a:pt x="27663" y="123529"/>
                      <a:pt x="61786" y="123529"/>
                    </a:cubicBezTo>
                    <a:close/>
                  </a:path>
                </a:pathLst>
              </a:custGeom>
              <a:solidFill>
                <a:srgbClr val="0078D7"/>
              </a:solidFill>
              <a:ln w="24493" cap="flat">
                <a:noFill/>
                <a:prstDash val="solid"/>
                <a:miter/>
              </a:ln>
            </p:spPr>
            <p:txBody>
              <a:bodyPr rtlCol="0" anchor="ctr"/>
              <a:lstStyle/>
              <a:p>
                <a:endParaRPr lang="en-US"/>
              </a:p>
            </p:txBody>
          </p:sp>
        </p:grpSp>
      </p:grpSp>
      <p:sp>
        <p:nvSpPr>
          <p:cNvPr id="213" name="Rectangle 212">
            <a:extLst>
              <a:ext uri="{FF2B5EF4-FFF2-40B4-BE49-F238E27FC236}">
                <a16:creationId xmlns:a16="http://schemas.microsoft.com/office/drawing/2014/main" id="{13DF45DF-1C46-4BD4-9CEA-C11E74F38B66}"/>
              </a:ext>
            </a:extLst>
          </p:cNvPr>
          <p:cNvSpPr/>
          <p:nvPr/>
        </p:nvSpPr>
        <p:spPr>
          <a:xfrm>
            <a:off x="2409763" y="774083"/>
            <a:ext cx="7372474" cy="369332"/>
          </a:xfrm>
          <a:prstGeom prst="rect">
            <a:avLst/>
          </a:prstGeom>
        </p:spPr>
        <p:txBody>
          <a:bodyPr wrap="square">
            <a:spAutoFit/>
          </a:bodyPr>
          <a:lstStyle/>
          <a:p>
            <a:pPr algn="ctr"/>
            <a:r>
              <a:rPr lang="en-US" sz="1800" spc="-50">
                <a:ln w="3175">
                  <a:noFill/>
                </a:ln>
                <a:solidFill>
                  <a:srgbClr val="50E6FF"/>
                </a:solidFill>
                <a:latin typeface="Segoe UI Semibold"/>
                <a:cs typeface="Segoe UI" pitchFamily="34" charset="0"/>
              </a:rPr>
              <a:t>How it works</a:t>
            </a:r>
          </a:p>
        </p:txBody>
      </p:sp>
      <p:sp>
        <p:nvSpPr>
          <p:cNvPr id="3" name="Slide Number Placeholder 6">
            <a:extLst>
              <a:ext uri="{FF2B5EF4-FFF2-40B4-BE49-F238E27FC236}">
                <a16:creationId xmlns:a16="http://schemas.microsoft.com/office/drawing/2014/main" id="{91DCFE5E-2F40-44C2-A29A-06DD8A15E3B4}"/>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4" name="Footer Placeholder 1">
            <a:extLst>
              <a:ext uri="{FF2B5EF4-FFF2-40B4-BE49-F238E27FC236}">
                <a16:creationId xmlns:a16="http://schemas.microsoft.com/office/drawing/2014/main" id="{12D09E3E-B5CF-4CED-922D-5D943CE8C5AE}"/>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cxnSp>
        <p:nvCxnSpPr>
          <p:cNvPr id="6" name="Straight Connector 5">
            <a:extLst>
              <a:ext uri="{FF2B5EF4-FFF2-40B4-BE49-F238E27FC236}">
                <a16:creationId xmlns:a16="http://schemas.microsoft.com/office/drawing/2014/main" id="{7005498E-2BC4-4A36-BEE4-5853C20EB504}"/>
              </a:ext>
            </a:extLst>
          </p:cNvPr>
          <p:cNvCxnSpPr>
            <a:cxnSpLocks/>
          </p:cNvCxnSpPr>
          <p:nvPr/>
        </p:nvCxnSpPr>
        <p:spPr>
          <a:xfrm flipH="1">
            <a:off x="6932645" y="958749"/>
            <a:ext cx="4826203" cy="0"/>
          </a:xfrm>
          <a:prstGeom prst="line">
            <a:avLst/>
          </a:prstGeom>
          <a:ln w="12700">
            <a:solidFill>
              <a:srgbClr val="50E6FF"/>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ACCDBF2-2E1A-4408-99CA-533FB631C8CE}"/>
              </a:ext>
            </a:extLst>
          </p:cNvPr>
          <p:cNvCxnSpPr>
            <a:cxnSpLocks/>
          </p:cNvCxnSpPr>
          <p:nvPr/>
        </p:nvCxnSpPr>
        <p:spPr>
          <a:xfrm>
            <a:off x="498937" y="958749"/>
            <a:ext cx="4826203" cy="0"/>
          </a:xfrm>
          <a:prstGeom prst="line">
            <a:avLst/>
          </a:prstGeom>
          <a:ln w="12700">
            <a:solidFill>
              <a:srgbClr val="50E6FF"/>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121" name="Title 1">
            <a:extLst>
              <a:ext uri="{FF2B5EF4-FFF2-40B4-BE49-F238E27FC236}">
                <a16:creationId xmlns:a16="http://schemas.microsoft.com/office/drawing/2014/main" id="{1D1A750E-C617-43FF-A0A0-9FD5947B7742}"/>
              </a:ext>
            </a:extLst>
          </p:cNvPr>
          <p:cNvSpPr txBox="1">
            <a:spLocks/>
          </p:cNvSpPr>
          <p:nvPr/>
        </p:nvSpPr>
        <p:spPr>
          <a:xfrm>
            <a:off x="6399562" y="281958"/>
            <a:ext cx="4608958" cy="4921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bg1"/>
                </a:solidFill>
                <a:effectLst/>
                <a:latin typeface="+mj-lt"/>
                <a:ea typeface="+mn-ea"/>
                <a:cs typeface="Segoe UI" pitchFamily="34" charset="0"/>
              </a:defRPr>
            </a:lvl1pPr>
          </a:lstStyle>
          <a:p>
            <a:pPr algn="ctr"/>
            <a:r>
              <a:rPr lang="en-US">
                <a:solidFill>
                  <a:srgbClr val="50E6FF"/>
                </a:solidFill>
              </a:rPr>
              <a:t>Healthcare comes to life</a:t>
            </a:r>
          </a:p>
        </p:txBody>
      </p:sp>
    </p:spTree>
    <p:extLst>
      <p:ext uri="{BB962C8B-B14F-4D97-AF65-F5344CB8AC3E}">
        <p14:creationId xmlns:p14="http://schemas.microsoft.com/office/powerpoint/2010/main" val="384833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3.7037E-6 L -2.08333E-7 0.03541 " pathEditMode="relative" rAng="0" ptsTypes="AA">
                                      <p:cBhvr>
                                        <p:cTn id="9" dur="5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13"/>
                                        </p:tgtEl>
                                        <p:attrNameLst>
                                          <p:attrName>style.visibility</p:attrName>
                                        </p:attrNameLst>
                                      </p:cBhvr>
                                      <p:to>
                                        <p:strVal val="visible"/>
                                      </p:to>
                                    </p:set>
                                    <p:animEffect transition="in" filter="fade">
                                      <p:cBhvr>
                                        <p:cTn id="12" dur="500"/>
                                        <p:tgtEl>
                                          <p:spTgt spid="213"/>
                                        </p:tgtEl>
                                      </p:cBhvr>
                                    </p:animEffect>
                                  </p:childTnLst>
                                </p:cTn>
                              </p:par>
                              <p:par>
                                <p:cTn id="13" presetID="42" presetClass="path" presetSubtype="0" decel="100000" fill="hold" grpId="1" nodeType="withEffect">
                                  <p:stCondLst>
                                    <p:cond delay="0"/>
                                  </p:stCondLst>
                                  <p:childTnLst>
                                    <p:animMotion origin="layout" path="M 0 -4.81481E-6 L 0 0.03542 " pathEditMode="relative" rAng="0" ptsTypes="AA">
                                      <p:cBhvr>
                                        <p:cTn id="14" dur="500" spd="-100000" fill="hold"/>
                                        <p:tgtEl>
                                          <p:spTgt spid="213"/>
                                        </p:tgtEl>
                                        <p:attrNameLst>
                                          <p:attrName>ppt_x</p:attrName>
                                          <p:attrName>ppt_y</p:attrName>
                                        </p:attrNameLst>
                                      </p:cBhvr>
                                      <p:rCtr x="0" y="1759"/>
                                    </p:animMotion>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wipe(right)">
                                      <p:cBhvr>
                                        <p:cTn id="18" dur="500"/>
                                        <p:tgtEl>
                                          <p:spTgt spid="98"/>
                                        </p:tgtEl>
                                      </p:cBhvr>
                                    </p:animEffect>
                                  </p:childTnLst>
                                </p:cTn>
                              </p:par>
                              <p:par>
                                <p:cTn id="19" presetID="22" presetClass="entr" presetSubtype="8"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21"/>
                                        </p:tgtEl>
                                        <p:attrNameLst>
                                          <p:attrName>style.visibility</p:attrName>
                                        </p:attrNameLst>
                                      </p:cBhvr>
                                      <p:to>
                                        <p:strVal val="visible"/>
                                      </p:to>
                                    </p:set>
                                    <p:animEffect transition="in" filter="fade">
                                      <p:cBhvr>
                                        <p:cTn id="25" dur="500"/>
                                        <p:tgtEl>
                                          <p:spTgt spid="121"/>
                                        </p:tgtEl>
                                      </p:cBhvr>
                                    </p:animEffect>
                                  </p:childTnLst>
                                </p:cTn>
                              </p:par>
                              <p:par>
                                <p:cTn id="26" presetID="26" presetClass="emph" presetSubtype="0" fill="hold" grpId="1" nodeType="withEffect">
                                  <p:stCondLst>
                                    <p:cond delay="0"/>
                                  </p:stCondLst>
                                  <p:childTnLst>
                                    <p:animEffect transition="out" filter="fade">
                                      <p:cBhvr>
                                        <p:cTn id="27" dur="500" tmFilter="0, 0; .2, .5; .8, .5; 1, 0"/>
                                        <p:tgtEl>
                                          <p:spTgt spid="121"/>
                                        </p:tgtEl>
                                      </p:cBhvr>
                                    </p:animEffect>
                                    <p:animScale>
                                      <p:cBhvr>
                                        <p:cTn id="28" dur="250" autoRev="1" fill="hold"/>
                                        <p:tgtEl>
                                          <p:spTgt spid="121"/>
                                        </p:tgtEl>
                                      </p:cBhvr>
                                      <p:by x="105000" y="105000"/>
                                    </p:animScale>
                                  </p:childTnLst>
                                </p:cTn>
                              </p:par>
                            </p:childTnLst>
                          </p:cTn>
                        </p:par>
                        <p:par>
                          <p:cTn id="29" fill="hold">
                            <p:stCondLst>
                              <p:cond delay="1500"/>
                            </p:stCondLst>
                            <p:childTnLst>
                              <p:par>
                                <p:cTn id="30" presetID="10" presetClass="entr" presetSubtype="0" fill="hold" grpId="0" nodeType="afterEffect">
                                  <p:stCondLst>
                                    <p:cond delay="500"/>
                                  </p:stCondLst>
                                  <p:childTnLst>
                                    <p:set>
                                      <p:cBhvr>
                                        <p:cTn id="31" dur="1" fill="hold">
                                          <p:stCondLst>
                                            <p:cond delay="0"/>
                                          </p:stCondLst>
                                        </p:cTn>
                                        <p:tgtEl>
                                          <p:spTgt spid="118"/>
                                        </p:tgtEl>
                                        <p:attrNameLst>
                                          <p:attrName>style.visibility</p:attrName>
                                        </p:attrNameLst>
                                      </p:cBhvr>
                                      <p:to>
                                        <p:strVal val="visible"/>
                                      </p:to>
                                    </p:set>
                                    <p:animEffect transition="in" filter="fade">
                                      <p:cBhvr>
                                        <p:cTn id="32" dur="500"/>
                                        <p:tgtEl>
                                          <p:spTgt spid="118"/>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119"/>
                                        </p:tgtEl>
                                        <p:attrNameLst>
                                          <p:attrName>style.visibility</p:attrName>
                                        </p:attrNameLst>
                                      </p:cBhvr>
                                      <p:to>
                                        <p:strVal val="visible"/>
                                      </p:to>
                                    </p:set>
                                    <p:animEffect transition="in" filter="fade">
                                      <p:cBhvr>
                                        <p:cTn id="50" dur="500"/>
                                        <p:tgtEl>
                                          <p:spTgt spid="119"/>
                                        </p:tgtEl>
                                      </p:cBhvr>
                                    </p:animEffect>
                                  </p:childTnLst>
                                </p:cTn>
                              </p:par>
                              <p:par>
                                <p:cTn id="51" presetID="10" presetClass="entr" presetSubtype="0" fill="hold" nodeType="withEffect">
                                  <p:stCondLst>
                                    <p:cond delay="50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par>
                          <p:cTn id="54" fill="hold">
                            <p:stCondLst>
                              <p:cond delay="2500"/>
                            </p:stCondLst>
                            <p:childTnLst>
                              <p:par>
                                <p:cTn id="55" presetID="10" presetClass="entr" presetSubtype="0" fill="hold" nodeType="afterEffect">
                                  <p:stCondLst>
                                    <p:cond delay="5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1000"/>
                                        <p:tgtEl>
                                          <p:spTgt spid="23"/>
                                        </p:tgtEl>
                                      </p:cBhvr>
                                    </p:animEffect>
                                  </p:childTnLst>
                                </p:cTn>
                              </p:par>
                              <p:par>
                                <p:cTn id="58" presetID="26" presetClass="emph" presetSubtype="0" fill="hold" nodeType="withEffect">
                                  <p:stCondLst>
                                    <p:cond delay="500"/>
                                  </p:stCondLst>
                                  <p:childTnLst>
                                    <p:animEffect transition="out" filter="fade">
                                      <p:cBhvr>
                                        <p:cTn id="59" dur="1000" tmFilter="0, 0; .2, .5; .8, .5; 1, 0"/>
                                        <p:tgtEl>
                                          <p:spTgt spid="23"/>
                                        </p:tgtEl>
                                      </p:cBhvr>
                                    </p:animEffect>
                                    <p:animScale>
                                      <p:cBhvr>
                                        <p:cTn id="60" dur="500" autoRev="1" fill="hold"/>
                                        <p:tgtEl>
                                          <p:spTgt spid="23"/>
                                        </p:tgtEl>
                                      </p:cBhvr>
                                      <p:by x="105000" y="105000"/>
                                    </p:animScale>
                                  </p:childTnLst>
                                </p:cTn>
                              </p:par>
                            </p:childTnLst>
                          </p:cTn>
                        </p:par>
                        <p:par>
                          <p:cTn id="61" fill="hold">
                            <p:stCondLst>
                              <p:cond delay="4000"/>
                            </p:stCondLst>
                            <p:childTnLst>
                              <p:par>
                                <p:cTn id="62" presetID="10" presetClass="entr" presetSubtype="0" fill="hold" grpId="0" nodeType="after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fade">
                                      <p:cBhvr>
                                        <p:cTn id="85" dur="500"/>
                                        <p:tgtEl>
                                          <p:spTgt spid="1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500"/>
                                        <p:tgtEl>
                                          <p:spTgt spid="1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fade">
                                      <p:cBhvr>
                                        <p:cTn id="91" dur="500"/>
                                        <p:tgtEl>
                                          <p:spTgt spid="2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500"/>
                                        <p:tgtEl>
                                          <p:spTgt spid="2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13"/>
                                        </p:tgtEl>
                                        <p:attrNameLst>
                                          <p:attrName>style.visibility</p:attrName>
                                        </p:attrNameLst>
                                      </p:cBhvr>
                                      <p:to>
                                        <p:strVal val="visible"/>
                                      </p:to>
                                    </p:set>
                                    <p:animEffect transition="in" filter="fade">
                                      <p:cBhvr>
                                        <p:cTn id="103" dur="500"/>
                                        <p:tgtEl>
                                          <p:spTgt spid="113"/>
                                        </p:tgtEl>
                                      </p:cBhvr>
                                    </p:animEffect>
                                  </p:childTnLst>
                                </p:cTn>
                              </p:par>
                              <p:par>
                                <p:cTn id="104" presetID="10" presetClass="entr" presetSubtype="0" fill="hold" nodeType="with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childTnLst>
                          </p:cTn>
                        </p:par>
                        <p:par>
                          <p:cTn id="107" fill="hold">
                            <p:stCondLst>
                              <p:cond delay="4500"/>
                            </p:stCondLst>
                            <p:childTnLst>
                              <p:par>
                                <p:cTn id="108" presetID="10" presetClass="entr" presetSubtype="0" fill="hold" nodeType="afterEffect">
                                  <p:stCondLst>
                                    <p:cond delay="500"/>
                                  </p:stCondLst>
                                  <p:childTnLst>
                                    <p:set>
                                      <p:cBhvr>
                                        <p:cTn id="109" dur="1" fill="hold">
                                          <p:stCondLst>
                                            <p:cond delay="0"/>
                                          </p:stCondLst>
                                        </p:cTn>
                                        <p:tgtEl>
                                          <p:spTgt spid="105"/>
                                        </p:tgtEl>
                                        <p:attrNameLst>
                                          <p:attrName>style.visibility</p:attrName>
                                        </p:attrNameLst>
                                      </p:cBhvr>
                                      <p:to>
                                        <p:strVal val="visible"/>
                                      </p:to>
                                    </p:set>
                                    <p:animEffect transition="in" filter="fade">
                                      <p:cBhvr>
                                        <p:cTn id="110" dur="1000"/>
                                        <p:tgtEl>
                                          <p:spTgt spid="105"/>
                                        </p:tgtEl>
                                      </p:cBhvr>
                                    </p:animEffect>
                                  </p:childTnLst>
                                </p:cTn>
                              </p:par>
                              <p:par>
                                <p:cTn id="111" presetID="26" presetClass="emph" presetSubtype="0" fill="hold" nodeType="withEffect">
                                  <p:stCondLst>
                                    <p:cond delay="500"/>
                                  </p:stCondLst>
                                  <p:childTnLst>
                                    <p:animEffect transition="out" filter="fade">
                                      <p:cBhvr>
                                        <p:cTn id="112" dur="1000" tmFilter="0, 0; .2, .5; .8, .5; 1, 0"/>
                                        <p:tgtEl>
                                          <p:spTgt spid="105"/>
                                        </p:tgtEl>
                                      </p:cBhvr>
                                    </p:animEffect>
                                    <p:animScale>
                                      <p:cBhvr>
                                        <p:cTn id="113" dur="500" autoRev="1" fill="hold"/>
                                        <p:tgtEl>
                                          <p:spTgt spid="105"/>
                                        </p:tgtEl>
                                      </p:cBhvr>
                                      <p:by x="105000" y="105000"/>
                                    </p:animScale>
                                  </p:childTnLst>
                                </p:cTn>
                              </p:par>
                            </p:childTnLst>
                          </p:cTn>
                        </p:par>
                        <p:par>
                          <p:cTn id="114" fill="hold">
                            <p:stCondLst>
                              <p:cond delay="6000"/>
                            </p:stCondLst>
                            <p:childTnLst>
                              <p:par>
                                <p:cTn id="115" presetID="10" presetClass="entr" presetSubtype="0" fill="hold" grpId="0" nodeType="afterEffect">
                                  <p:stCondLst>
                                    <p:cond delay="0"/>
                                  </p:stCondLst>
                                  <p:childTnLst>
                                    <p:set>
                                      <p:cBhvr>
                                        <p:cTn id="116" dur="1" fill="hold">
                                          <p:stCondLst>
                                            <p:cond delay="0"/>
                                          </p:stCondLst>
                                        </p:cTn>
                                        <p:tgtEl>
                                          <p:spTgt spid="132"/>
                                        </p:tgtEl>
                                        <p:attrNameLst>
                                          <p:attrName>style.visibility</p:attrName>
                                        </p:attrNameLst>
                                      </p:cBhvr>
                                      <p:to>
                                        <p:strVal val="visible"/>
                                      </p:to>
                                    </p:set>
                                    <p:animEffect transition="in" filter="fade">
                                      <p:cBhvr>
                                        <p:cTn id="117" dur="500"/>
                                        <p:tgtEl>
                                          <p:spTgt spid="132"/>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2"/>
                                        </p:tgtEl>
                                        <p:attrNameLst>
                                          <p:attrName>style.visibility</p:attrName>
                                        </p:attrNameLst>
                                      </p:cBhvr>
                                      <p:to>
                                        <p:strVal val="visible"/>
                                      </p:to>
                                    </p:set>
                                    <p:animEffect transition="in" filter="fade">
                                      <p:cBhvr>
                                        <p:cTn id="120" dur="500"/>
                                        <p:tgtEl>
                                          <p:spTgt spid="32"/>
                                        </p:tgtEl>
                                      </p:cBhvr>
                                    </p:animEffect>
                                  </p:childTnLst>
                                </p:cTn>
                              </p:par>
                              <p:par>
                                <p:cTn id="121" presetID="10" presetClass="entr" presetSubtype="0" fill="hold" nodeType="withEffect">
                                  <p:stCondLst>
                                    <p:cond delay="0"/>
                                  </p:stCondLst>
                                  <p:childTnLst>
                                    <p:set>
                                      <p:cBhvr>
                                        <p:cTn id="122" dur="1" fill="hold">
                                          <p:stCondLst>
                                            <p:cond delay="0"/>
                                          </p:stCondLst>
                                        </p:cTn>
                                        <p:tgtEl>
                                          <p:spTgt spid="37"/>
                                        </p:tgtEl>
                                        <p:attrNameLst>
                                          <p:attrName>style.visibility</p:attrName>
                                        </p:attrNameLst>
                                      </p:cBhvr>
                                      <p:to>
                                        <p:strVal val="visible"/>
                                      </p:to>
                                    </p:set>
                                    <p:animEffect transition="in" filter="fade">
                                      <p:cBhvr>
                                        <p:cTn id="123" dur="500"/>
                                        <p:tgtEl>
                                          <p:spTgt spid="37"/>
                                        </p:tgtEl>
                                      </p:cBhvr>
                                    </p:animEffect>
                                  </p:childTnLst>
                                </p:cTn>
                              </p:par>
                              <p:par>
                                <p:cTn id="124" presetID="10" presetClass="entr" presetSubtype="0" fill="hold" nodeType="with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500"/>
                                        <p:tgtEl>
                                          <p:spTgt spid="41"/>
                                        </p:tgtEl>
                                      </p:cBhvr>
                                    </p:animEffect>
                                  </p:childTnLst>
                                </p:cTn>
                              </p:par>
                              <p:par>
                                <p:cTn id="127" presetID="10" presetClass="entr" presetSubtype="0" fill="hold" nodeType="withEffect">
                                  <p:stCondLst>
                                    <p:cond delay="0"/>
                                  </p:stCondLst>
                                  <p:childTnLst>
                                    <p:set>
                                      <p:cBhvr>
                                        <p:cTn id="128" dur="1" fill="hold">
                                          <p:stCondLst>
                                            <p:cond delay="0"/>
                                          </p:stCondLst>
                                        </p:cTn>
                                        <p:tgtEl>
                                          <p:spTgt spid="42"/>
                                        </p:tgtEl>
                                        <p:attrNameLst>
                                          <p:attrName>style.visibility</p:attrName>
                                        </p:attrNameLst>
                                      </p:cBhvr>
                                      <p:to>
                                        <p:strVal val="visible"/>
                                      </p:to>
                                    </p:set>
                                    <p:animEffect transition="in" filter="fade">
                                      <p:cBhvr>
                                        <p:cTn id="129" dur="500"/>
                                        <p:tgtEl>
                                          <p:spTgt spid="42"/>
                                        </p:tgtEl>
                                      </p:cBhvr>
                                    </p:animEffect>
                                  </p:childTnLst>
                                </p:cTn>
                              </p:par>
                              <p:par>
                                <p:cTn id="130" presetID="10" presetClass="entr" presetSubtype="0" fill="hold" nodeType="with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500"/>
                                        <p:tgtEl>
                                          <p:spTgt spid="44"/>
                                        </p:tgtEl>
                                      </p:cBhvr>
                                    </p:animEffect>
                                  </p:childTnLst>
                                </p:cTn>
                              </p:par>
                              <p:par>
                                <p:cTn id="133" presetID="10" presetClass="entr" presetSubtype="0" fill="hold" nodeType="with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fade">
                                      <p:cBhvr>
                                        <p:cTn id="135" dur="500"/>
                                        <p:tgtEl>
                                          <p:spTgt spid="55"/>
                                        </p:tgtEl>
                                      </p:cBhvr>
                                    </p:animEffect>
                                  </p:childTnLst>
                                </p:cTn>
                              </p:par>
                            </p:childTnLst>
                          </p:cTn>
                        </p:par>
                        <p:par>
                          <p:cTn id="136" fill="hold">
                            <p:stCondLst>
                              <p:cond delay="6500"/>
                            </p:stCondLst>
                            <p:childTnLst>
                              <p:par>
                                <p:cTn id="137" presetID="10" presetClass="entr" presetSubtype="0" fill="hold" nodeType="afterEffect">
                                  <p:stCondLst>
                                    <p:cond delay="500"/>
                                  </p:stCondLst>
                                  <p:childTnLst>
                                    <p:set>
                                      <p:cBhvr>
                                        <p:cTn id="138" dur="1" fill="hold">
                                          <p:stCondLst>
                                            <p:cond delay="0"/>
                                          </p:stCondLst>
                                        </p:cTn>
                                        <p:tgtEl>
                                          <p:spTgt spid="108"/>
                                        </p:tgtEl>
                                        <p:attrNameLst>
                                          <p:attrName>style.visibility</p:attrName>
                                        </p:attrNameLst>
                                      </p:cBhvr>
                                      <p:to>
                                        <p:strVal val="visible"/>
                                      </p:to>
                                    </p:set>
                                    <p:animEffect transition="in" filter="fade">
                                      <p:cBhvr>
                                        <p:cTn id="139" dur="1000"/>
                                        <p:tgtEl>
                                          <p:spTgt spid="108"/>
                                        </p:tgtEl>
                                      </p:cBhvr>
                                    </p:animEffect>
                                  </p:childTnLst>
                                </p:cTn>
                              </p:par>
                              <p:par>
                                <p:cTn id="140" presetID="26" presetClass="emph" presetSubtype="0" fill="hold" nodeType="withEffect">
                                  <p:stCondLst>
                                    <p:cond delay="500"/>
                                  </p:stCondLst>
                                  <p:childTnLst>
                                    <p:animEffect transition="out" filter="fade">
                                      <p:cBhvr>
                                        <p:cTn id="141" dur="1000" tmFilter="0, 0; .2, .5; .8, .5; 1, 0"/>
                                        <p:tgtEl>
                                          <p:spTgt spid="108"/>
                                        </p:tgtEl>
                                      </p:cBhvr>
                                    </p:animEffect>
                                    <p:animScale>
                                      <p:cBhvr>
                                        <p:cTn id="142" dur="500" autoRev="1" fill="hold"/>
                                        <p:tgtEl>
                                          <p:spTgt spid="108"/>
                                        </p:tgtEl>
                                      </p:cBhvr>
                                      <p:by x="105000" y="105000"/>
                                    </p:animScale>
                                  </p:childTnLst>
                                </p:cTn>
                              </p:par>
                            </p:childTnLst>
                          </p:cTn>
                        </p:par>
                        <p:par>
                          <p:cTn id="143" fill="hold">
                            <p:stCondLst>
                              <p:cond delay="8000"/>
                            </p:stCondLst>
                            <p:childTnLst>
                              <p:par>
                                <p:cTn id="144" presetID="10" presetClass="entr" presetSubtype="0" fill="hold" nodeType="afterEffect">
                                  <p:stCondLst>
                                    <p:cond delay="0"/>
                                  </p:stCondLst>
                                  <p:childTnLst>
                                    <p:set>
                                      <p:cBhvr>
                                        <p:cTn id="145" dur="1" fill="hold">
                                          <p:stCondLst>
                                            <p:cond delay="0"/>
                                          </p:stCondLst>
                                        </p:cTn>
                                        <p:tgtEl>
                                          <p:spTgt spid="60"/>
                                        </p:tgtEl>
                                        <p:attrNameLst>
                                          <p:attrName>style.visibility</p:attrName>
                                        </p:attrNameLst>
                                      </p:cBhvr>
                                      <p:to>
                                        <p:strVal val="visible"/>
                                      </p:to>
                                    </p:set>
                                    <p:animEffect transition="in" filter="fade">
                                      <p:cBhvr>
                                        <p:cTn id="146" dur="500"/>
                                        <p:tgtEl>
                                          <p:spTgt spid="60"/>
                                        </p:tgtEl>
                                      </p:cBhvr>
                                    </p:animEffect>
                                  </p:childTnLst>
                                </p:cTn>
                              </p:par>
                              <p:par>
                                <p:cTn id="147" presetID="10" presetClass="entr" presetSubtype="0" fill="hold" nodeType="withEffect">
                                  <p:stCondLst>
                                    <p:cond delay="0"/>
                                  </p:stCondLst>
                                  <p:childTnLst>
                                    <p:set>
                                      <p:cBhvr>
                                        <p:cTn id="148" dur="1" fill="hold">
                                          <p:stCondLst>
                                            <p:cond delay="0"/>
                                          </p:stCondLst>
                                        </p:cTn>
                                        <p:tgtEl>
                                          <p:spTgt spid="61"/>
                                        </p:tgtEl>
                                        <p:attrNameLst>
                                          <p:attrName>style.visibility</p:attrName>
                                        </p:attrNameLst>
                                      </p:cBhvr>
                                      <p:to>
                                        <p:strVal val="visible"/>
                                      </p:to>
                                    </p:set>
                                    <p:animEffect transition="in" filter="fade">
                                      <p:cBhvr>
                                        <p:cTn id="149" dur="500"/>
                                        <p:tgtEl>
                                          <p:spTgt spid="6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51"/>
                                        </p:tgtEl>
                                        <p:attrNameLst>
                                          <p:attrName>style.visibility</p:attrName>
                                        </p:attrNameLst>
                                      </p:cBhvr>
                                      <p:to>
                                        <p:strVal val="visible"/>
                                      </p:to>
                                    </p:set>
                                    <p:animEffect transition="in" filter="fade">
                                      <p:cBhvr>
                                        <p:cTn id="152" dur="500"/>
                                        <p:tgtEl>
                                          <p:spTgt spid="151"/>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58"/>
                                        </p:tgtEl>
                                        <p:attrNameLst>
                                          <p:attrName>style.visibility</p:attrName>
                                        </p:attrNameLst>
                                      </p:cBhvr>
                                      <p:to>
                                        <p:strVal val="visible"/>
                                      </p:to>
                                    </p:set>
                                    <p:animEffect transition="in" filter="fade">
                                      <p:cBhvr>
                                        <p:cTn id="155" dur="500"/>
                                        <p:tgtEl>
                                          <p:spTgt spid="58"/>
                                        </p:tgtEl>
                                      </p:cBhvr>
                                    </p:animEffect>
                                  </p:childTnLst>
                                </p:cTn>
                              </p:par>
                              <p:par>
                                <p:cTn id="156" presetID="10" presetClass="entr" presetSubtype="0" fill="hold" nodeType="withEffect">
                                  <p:stCondLst>
                                    <p:cond delay="0"/>
                                  </p:stCondLst>
                                  <p:childTnLst>
                                    <p:set>
                                      <p:cBhvr>
                                        <p:cTn id="157" dur="1" fill="hold">
                                          <p:stCondLst>
                                            <p:cond delay="0"/>
                                          </p:stCondLst>
                                        </p:cTn>
                                        <p:tgtEl>
                                          <p:spTgt spid="179"/>
                                        </p:tgtEl>
                                        <p:attrNameLst>
                                          <p:attrName>style.visibility</p:attrName>
                                        </p:attrNameLst>
                                      </p:cBhvr>
                                      <p:to>
                                        <p:strVal val="visible"/>
                                      </p:to>
                                    </p:set>
                                    <p:animEffect transition="in" filter="fade">
                                      <p:cBhvr>
                                        <p:cTn id="158"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18" grpId="0" animBg="1"/>
      <p:bldP spid="46" grpId="0" animBg="1"/>
      <p:bldP spid="47" grpId="0" animBg="1"/>
      <p:bldP spid="48" grpId="0" animBg="1"/>
      <p:bldP spid="49" grpId="0" animBg="1"/>
      <p:bldP spid="50" grpId="0" animBg="1"/>
      <p:bldP spid="119" grpId="0" animBg="1"/>
      <p:bldP spid="51" grpId="0" animBg="1"/>
      <p:bldP spid="14" grpId="0" animBg="1"/>
      <p:bldP spid="15" grpId="0" animBg="1"/>
      <p:bldP spid="16" grpId="0" animBg="1"/>
      <p:bldP spid="17" grpId="0" animBg="1"/>
      <p:bldP spid="19" grpId="0" animBg="1"/>
      <p:bldP spid="33" grpId="0" animBg="1"/>
      <p:bldP spid="13" grpId="0" animBg="1"/>
      <p:bldP spid="18" grpId="0" animBg="1"/>
      <p:bldP spid="20" grpId="0" animBg="1"/>
      <p:bldP spid="24" grpId="0" animBg="1"/>
      <p:bldP spid="34" grpId="0" animBg="1"/>
      <p:bldP spid="35" grpId="0" animBg="1"/>
      <p:bldP spid="113" grpId="0" animBg="1"/>
      <p:bldP spid="132" grpId="0" animBg="1"/>
      <p:bldP spid="32" grpId="0" animBg="1"/>
      <p:bldP spid="151" grpId="0" animBg="1"/>
      <p:bldP spid="58" grpId="0" animBg="1"/>
      <p:bldP spid="213" grpId="0"/>
      <p:bldP spid="213" grpId="1"/>
      <p:bldP spid="121" grpId="0"/>
      <p:bldP spid="12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9E58D-BB77-467F-BCF3-07C289263573}"/>
              </a:ext>
            </a:extLst>
          </p:cNvPr>
          <p:cNvSpPr>
            <a:spLocks noGrp="1"/>
          </p:cNvSpPr>
          <p:nvPr>
            <p:ph type="title"/>
          </p:nvPr>
        </p:nvSpPr>
        <p:spPr>
          <a:xfrm>
            <a:off x="588963" y="281958"/>
            <a:ext cx="11017250" cy="492125"/>
          </a:xfrm>
        </p:spPr>
        <p:txBody>
          <a:bodyPr/>
          <a:lstStyle/>
          <a:p>
            <a:pPr algn="ctr"/>
            <a:r>
              <a:rPr lang="en-US"/>
              <a:t>How the Microsoft Cloud for Healthcare comes to life</a:t>
            </a:r>
          </a:p>
        </p:txBody>
      </p:sp>
      <p:pic>
        <p:nvPicPr>
          <p:cNvPr id="31" name="Picture 8" descr="Our work | B2B Content Marketing &amp; Social Media Marketing, Bristol ...">
            <a:extLst>
              <a:ext uri="{FF2B5EF4-FFF2-40B4-BE49-F238E27FC236}">
                <a16:creationId xmlns:a16="http://schemas.microsoft.com/office/drawing/2014/main" id="{F2112AD8-915C-469D-BCF6-6CFEA707D822}"/>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auto">
          <a:xfrm>
            <a:off x="2745959" y="6061509"/>
            <a:ext cx="1870854" cy="36481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Mazik Global and UNESCO Have Collaborated to Deliver ...">
            <a:extLst>
              <a:ext uri="{FF2B5EF4-FFF2-40B4-BE49-F238E27FC236}">
                <a16:creationId xmlns:a16="http://schemas.microsoft.com/office/drawing/2014/main" id="{BBB1D041-DFE1-4E80-99E2-D099C2F4E8E0}"/>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20373" y="6095658"/>
            <a:ext cx="1303382" cy="296520"/>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7DACBA3D-ABA9-4022-92C3-EE98D4B4EBCC}"/>
              </a:ext>
            </a:extLst>
          </p:cNvPr>
          <p:cNvSpPr txBox="1"/>
          <p:nvPr/>
        </p:nvSpPr>
        <p:spPr>
          <a:xfrm>
            <a:off x="3328563" y="1190259"/>
            <a:ext cx="5534867" cy="400110"/>
          </a:xfrm>
          <a:prstGeom prst="rect">
            <a:avLst/>
          </a:prstGeom>
          <a:noFill/>
        </p:spPr>
        <p:txBody>
          <a:bodyPr wrap="square">
            <a:spAutoFit/>
          </a:bodyPr>
          <a:lstStyle/>
          <a:p>
            <a:pPr algn="ctr"/>
            <a:r>
              <a:rPr kumimoji="0" lang="en-US" sz="2000" b="0" i="0" u="none" strike="noStrike" kern="0" cap="none" spc="0" normalizeH="0" baseline="0" noProof="0">
                <a:ln>
                  <a:noFill/>
                </a:ln>
                <a:solidFill>
                  <a:srgbClr val="50E6FF"/>
                </a:solidFill>
                <a:effectLst/>
                <a:uLnTx/>
                <a:uFillTx/>
                <a:latin typeface="Segoe UI Semibold" panose="020B0702040204020203" pitchFamily="34" charset="0"/>
                <a:cs typeface="Segoe UI Semibold" panose="020B0702040204020203" pitchFamily="34" charset="0"/>
              </a:rPr>
              <a:t>Microsoft Cloud for Healthcare</a:t>
            </a:r>
            <a:endParaRPr lang="en-US" sz="2000"/>
          </a:p>
        </p:txBody>
      </p:sp>
      <p:pic>
        <p:nvPicPr>
          <p:cNvPr id="43" name="Graphic 42">
            <a:extLst>
              <a:ext uri="{FF2B5EF4-FFF2-40B4-BE49-F238E27FC236}">
                <a16:creationId xmlns:a16="http://schemas.microsoft.com/office/drawing/2014/main" id="{526C082E-D2BB-478F-B001-2F151A7693D9}"/>
              </a:ext>
            </a:extLst>
          </p:cNvPr>
          <p:cNvPicPr>
            <a:picLocks noChangeAspect="1"/>
          </p:cNvPicPr>
          <p:nvPr/>
        </p:nvPicPr>
        <p:blipFill rotWithShape="1">
          <a:blip r:embed="rId7" cstate="print">
            <a:lum bright="100000"/>
            <a:extLst>
              <a:ext uri="{28A0092B-C50C-407E-A947-70E740481C1C}">
                <a14:useLocalDpi xmlns:a14="http://schemas.microsoft.com/office/drawing/2010/main"/>
              </a:ext>
              <a:ext uri="{96DAC541-7B7A-43D3-8B79-37D633B846F1}">
                <asvg:svgBlip xmlns:asvg="http://schemas.microsoft.com/office/drawing/2016/SVG/main" r:embed="rId8"/>
              </a:ext>
            </a:extLst>
          </a:blip>
          <a:srcRect r="45937" b="12351"/>
          <a:stretch/>
        </p:blipFill>
        <p:spPr>
          <a:xfrm>
            <a:off x="5966511" y="6116747"/>
            <a:ext cx="1272489" cy="254342"/>
          </a:xfrm>
          <a:prstGeom prst="rect">
            <a:avLst/>
          </a:prstGeom>
        </p:spPr>
      </p:pic>
      <p:pic>
        <p:nvPicPr>
          <p:cNvPr id="25" name="Picture 24" descr="A close up of a logo&#10;&#10;Description automatically generated">
            <a:extLst>
              <a:ext uri="{FF2B5EF4-FFF2-40B4-BE49-F238E27FC236}">
                <a16:creationId xmlns:a16="http://schemas.microsoft.com/office/drawing/2014/main" id="{B58ADA00-6EC3-4778-97C8-4D71D4F1F4C8}"/>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rcRect/>
          <a:stretch/>
        </p:blipFill>
        <p:spPr>
          <a:xfrm>
            <a:off x="892176" y="2000390"/>
            <a:ext cx="3078389" cy="450304"/>
          </a:xfrm>
          <a:prstGeom prst="rect">
            <a:avLst/>
          </a:prstGeom>
        </p:spPr>
      </p:pic>
      <p:pic>
        <p:nvPicPr>
          <p:cNvPr id="26" name="Picture 25" descr="A close up of a logo&#10;&#10;Description automatically generated">
            <a:extLst>
              <a:ext uri="{FF2B5EF4-FFF2-40B4-BE49-F238E27FC236}">
                <a16:creationId xmlns:a16="http://schemas.microsoft.com/office/drawing/2014/main" id="{32F505B2-5298-4485-9A83-4B7ED891048D}"/>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rcRect/>
          <a:stretch/>
        </p:blipFill>
        <p:spPr>
          <a:xfrm>
            <a:off x="6169097" y="2018719"/>
            <a:ext cx="3105194" cy="413647"/>
          </a:xfrm>
          <a:prstGeom prst="rect">
            <a:avLst/>
          </a:prstGeom>
        </p:spPr>
      </p:pic>
      <p:pic>
        <p:nvPicPr>
          <p:cNvPr id="27" name="Picture 26" descr="A picture containing drawing&#10;&#10;Description automatically generated">
            <a:extLst>
              <a:ext uri="{FF2B5EF4-FFF2-40B4-BE49-F238E27FC236}">
                <a16:creationId xmlns:a16="http://schemas.microsoft.com/office/drawing/2014/main" id="{553C3EC2-3B33-4C5E-A27B-F7833095A352}"/>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p:blipFill>
        <p:spPr>
          <a:xfrm>
            <a:off x="3901246" y="2000390"/>
            <a:ext cx="2337171" cy="450304"/>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FB2010EE-AE49-4F4C-8D08-B0776182BCE7}"/>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a:ext>
            </a:extLst>
          </a:blip>
          <a:srcRect/>
          <a:stretch/>
        </p:blipFill>
        <p:spPr>
          <a:xfrm>
            <a:off x="9204972" y="2056521"/>
            <a:ext cx="2094852" cy="338043"/>
          </a:xfrm>
          <a:prstGeom prst="rect">
            <a:avLst/>
          </a:prstGeom>
        </p:spPr>
      </p:pic>
      <p:sp>
        <p:nvSpPr>
          <p:cNvPr id="24" name="TextBox 23">
            <a:extLst>
              <a:ext uri="{FF2B5EF4-FFF2-40B4-BE49-F238E27FC236}">
                <a16:creationId xmlns:a16="http://schemas.microsoft.com/office/drawing/2014/main" id="{D05E7152-7886-448D-A553-DBF5A08FAB97}"/>
              </a:ext>
            </a:extLst>
          </p:cNvPr>
          <p:cNvSpPr txBox="1"/>
          <p:nvPr/>
        </p:nvSpPr>
        <p:spPr>
          <a:xfrm>
            <a:off x="2331898" y="3837547"/>
            <a:ext cx="7528204" cy="400110"/>
          </a:xfrm>
          <a:prstGeom prst="rect">
            <a:avLst/>
          </a:prstGeom>
          <a:noFill/>
        </p:spPr>
        <p:txBody>
          <a:bodyPr wrap="square">
            <a:spAutoFit/>
          </a:bodyPr>
          <a:lstStyle/>
          <a:p>
            <a:pPr algn="ctr"/>
            <a:r>
              <a:rPr kumimoji="0" lang="en-US" sz="2000" b="0" i="0" u="none" strike="noStrike" kern="0" cap="none" spc="0" normalizeH="0" baseline="0" noProof="0">
                <a:ln>
                  <a:noFill/>
                </a:ln>
                <a:solidFill>
                  <a:srgbClr val="50E6FF"/>
                </a:solidFill>
                <a:effectLst/>
                <a:uLnTx/>
                <a:uFillTx/>
                <a:latin typeface="Segoe UI Semibold" panose="020B0702040204020203" pitchFamily="34" charset="0"/>
                <a:cs typeface="Segoe UI Semibold" panose="020B0702040204020203" pitchFamily="34" charset="0"/>
              </a:rPr>
              <a:t>Partner built, extended, and enriched connected experiences </a:t>
            </a:r>
            <a:endParaRPr lang="en-US" sz="2000"/>
          </a:p>
        </p:txBody>
      </p:sp>
      <p:sp>
        <p:nvSpPr>
          <p:cNvPr id="23" name="Rectangle 57">
            <a:extLst>
              <a:ext uri="{FF2B5EF4-FFF2-40B4-BE49-F238E27FC236}">
                <a16:creationId xmlns:a16="http://schemas.microsoft.com/office/drawing/2014/main" id="{3F932C84-BA0E-4460-84FA-B0549DB526D0}"/>
              </a:ext>
            </a:extLst>
          </p:cNvPr>
          <p:cNvSpPr/>
          <p:nvPr/>
        </p:nvSpPr>
        <p:spPr bwMode="auto">
          <a:xfrm>
            <a:off x="293688" y="3697847"/>
            <a:ext cx="11604625" cy="2864620"/>
          </a:xfrm>
          <a:prstGeom prst="rect">
            <a:avLst/>
          </a:prstGeom>
          <a:noFill/>
          <a:ln w="6350">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bg1"/>
              </a:solidFill>
              <a:effectLst/>
              <a:uLnTx/>
              <a:uFillTx/>
              <a:ea typeface="Segoe UI" pitchFamily="34" charset="0"/>
              <a:cs typeface="Segoe UI" pitchFamily="34" charset="0"/>
            </a:endParaRPr>
          </a:p>
        </p:txBody>
      </p:sp>
      <p:pic>
        <p:nvPicPr>
          <p:cNvPr id="8" name="Picture 7">
            <a:extLst>
              <a:ext uri="{FF2B5EF4-FFF2-40B4-BE49-F238E27FC236}">
                <a16:creationId xmlns:a16="http://schemas.microsoft.com/office/drawing/2014/main" id="{0BA896B1-9230-43EE-996E-1016EB26D32F}"/>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30849" y="1705785"/>
            <a:ext cx="2817145" cy="1668645"/>
          </a:xfrm>
          <a:prstGeom prst="rect">
            <a:avLst/>
          </a:prstGeom>
        </p:spPr>
      </p:pic>
      <p:pic>
        <p:nvPicPr>
          <p:cNvPr id="10" name="Picture 9">
            <a:extLst>
              <a:ext uri="{FF2B5EF4-FFF2-40B4-BE49-F238E27FC236}">
                <a16:creationId xmlns:a16="http://schemas.microsoft.com/office/drawing/2014/main" id="{430F739A-607B-4718-B4D8-844040E66B24}"/>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406193" y="1705785"/>
            <a:ext cx="2978898" cy="1675631"/>
          </a:xfrm>
          <a:prstGeom prst="rect">
            <a:avLst/>
          </a:prstGeom>
        </p:spPr>
      </p:pic>
      <p:pic>
        <p:nvPicPr>
          <p:cNvPr id="12" name="Picture 11">
            <a:extLst>
              <a:ext uri="{FF2B5EF4-FFF2-40B4-BE49-F238E27FC236}">
                <a16:creationId xmlns:a16="http://schemas.microsoft.com/office/drawing/2014/main" id="{633EEFCF-BB40-4468-B5AD-0B069E419ED4}"/>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9680388" y="1705785"/>
            <a:ext cx="955404" cy="1675631"/>
          </a:xfrm>
          <a:prstGeom prst="rect">
            <a:avLst/>
          </a:prstGeom>
        </p:spPr>
      </p:pic>
      <p:pic>
        <p:nvPicPr>
          <p:cNvPr id="14" name="Picture 13">
            <a:extLst>
              <a:ext uri="{FF2B5EF4-FFF2-40B4-BE49-F238E27FC236}">
                <a16:creationId xmlns:a16="http://schemas.microsoft.com/office/drawing/2014/main" id="{C192885F-627A-492C-A30E-A71AB999F04A}"/>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0793990" y="1705785"/>
            <a:ext cx="967163" cy="1675631"/>
          </a:xfrm>
          <a:prstGeom prst="rect">
            <a:avLst/>
          </a:prstGeom>
        </p:spPr>
      </p:pic>
      <p:pic>
        <p:nvPicPr>
          <p:cNvPr id="16" name="Picture 15">
            <a:extLst>
              <a:ext uri="{FF2B5EF4-FFF2-40B4-BE49-F238E27FC236}">
                <a16:creationId xmlns:a16="http://schemas.microsoft.com/office/drawing/2014/main" id="{3C2DB025-EF39-4056-A3DC-161C33151BFE}"/>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543290" y="1705785"/>
            <a:ext cx="2978899" cy="1675631"/>
          </a:xfrm>
          <a:prstGeom prst="rect">
            <a:avLst/>
          </a:prstGeom>
        </p:spPr>
      </p:pic>
      <p:grpSp>
        <p:nvGrpSpPr>
          <p:cNvPr id="94" name="Group 93">
            <a:extLst>
              <a:ext uri="{FF2B5EF4-FFF2-40B4-BE49-F238E27FC236}">
                <a16:creationId xmlns:a16="http://schemas.microsoft.com/office/drawing/2014/main" id="{043797A3-10DB-4C83-99F4-32824FEFEFF0}"/>
              </a:ext>
            </a:extLst>
          </p:cNvPr>
          <p:cNvGrpSpPr/>
          <p:nvPr/>
        </p:nvGrpSpPr>
        <p:grpSpPr>
          <a:xfrm>
            <a:off x="2131869" y="4756601"/>
            <a:ext cx="3326608" cy="747112"/>
            <a:chOff x="4467456" y="1473135"/>
            <a:chExt cx="2161944" cy="485544"/>
          </a:xfrm>
        </p:grpSpPr>
        <p:sp>
          <p:nvSpPr>
            <p:cNvPr id="95" name="empower">
              <a:extLst>
                <a:ext uri="{FF2B5EF4-FFF2-40B4-BE49-F238E27FC236}">
                  <a16:creationId xmlns:a16="http://schemas.microsoft.com/office/drawing/2014/main" id="{52C6AC5A-198D-4DA6-98E6-403369C4AEC0}"/>
                </a:ext>
              </a:extLst>
            </p:cNvPr>
            <p:cNvSpPr/>
            <p:nvPr/>
          </p:nvSpPr>
          <p:spPr bwMode="auto">
            <a:xfrm>
              <a:off x="5074920" y="1613572"/>
              <a:ext cx="1554480" cy="20467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3927" rtl="0" eaLnBrk="1" fontAlgn="base" latinLnBrk="0" hangingPunct="1">
                <a:lnSpc>
                  <a:spcPct val="95000"/>
                </a:lnSpc>
                <a:spcBef>
                  <a:spcPct val="0"/>
                </a:spcBef>
                <a:spcAft>
                  <a:spcPct val="0"/>
                </a:spcAft>
                <a:buClrTx/>
                <a:buSzTx/>
                <a:buFontTx/>
                <a:buNone/>
                <a:tabLst/>
                <a:defRPr/>
              </a:pPr>
              <a:r>
                <a:rPr kumimoji="0" lang="en-US" sz="1400" b="0" i="0" u="none" strike="noStrike" kern="1200" cap="none" spc="-10" normalizeH="0" baseline="0" noProof="0">
                  <a:ln w="3175">
                    <a:noFill/>
                  </a:ln>
                  <a:effectLst/>
                  <a:uLnTx/>
                  <a:uFillTx/>
                  <a:latin typeface="+mj-lt"/>
                  <a:ea typeface="+mn-ea"/>
                  <a:cs typeface="Segoe UI" panose="020B0502040204020203" pitchFamily="34" charset="0"/>
                </a:rPr>
                <a:t>Healthcare specific</a:t>
              </a:r>
            </a:p>
          </p:txBody>
        </p:sp>
        <p:grpSp>
          <p:nvGrpSpPr>
            <p:cNvPr id="96" name="Group 95">
              <a:extLst>
                <a:ext uri="{FF2B5EF4-FFF2-40B4-BE49-F238E27FC236}">
                  <a16:creationId xmlns:a16="http://schemas.microsoft.com/office/drawing/2014/main" id="{4B96C62C-5C9F-46F3-BEBB-19EA4F67F2F1}"/>
                </a:ext>
              </a:extLst>
            </p:cNvPr>
            <p:cNvGrpSpPr/>
            <p:nvPr/>
          </p:nvGrpSpPr>
          <p:grpSpPr>
            <a:xfrm>
              <a:off x="4467456" y="1473135"/>
              <a:ext cx="485544" cy="485544"/>
              <a:chOff x="5425377" y="5835653"/>
              <a:chExt cx="615348" cy="615348"/>
            </a:xfrm>
          </p:grpSpPr>
          <p:sp>
            <p:nvSpPr>
              <p:cNvPr id="97" name="Oval 96">
                <a:extLst>
                  <a:ext uri="{FF2B5EF4-FFF2-40B4-BE49-F238E27FC236}">
                    <a16:creationId xmlns:a16="http://schemas.microsoft.com/office/drawing/2014/main" id="{393F3D54-3E8D-4889-8D8E-D130E226193D}"/>
                  </a:ext>
                </a:extLst>
              </p:cNvPr>
              <p:cNvSpPr/>
              <p:nvPr/>
            </p:nvSpPr>
            <p:spPr bwMode="auto">
              <a:xfrm>
                <a:off x="5425377" y="5835653"/>
                <a:ext cx="615348" cy="615348"/>
              </a:xfrm>
              <a:prstGeom prst="ellipse">
                <a:avLst/>
              </a:prstGeom>
              <a:no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nvGrpSpPr>
              <p:cNvPr id="98" name="Group 97">
                <a:extLst>
                  <a:ext uri="{FF2B5EF4-FFF2-40B4-BE49-F238E27FC236}">
                    <a16:creationId xmlns:a16="http://schemas.microsoft.com/office/drawing/2014/main" id="{39237980-913E-42D6-BE5C-E95DD5259EE6}"/>
                  </a:ext>
                </a:extLst>
              </p:cNvPr>
              <p:cNvGrpSpPr/>
              <p:nvPr/>
            </p:nvGrpSpPr>
            <p:grpSpPr>
              <a:xfrm>
                <a:off x="5548486" y="5988143"/>
                <a:ext cx="369130" cy="310368"/>
                <a:chOff x="8396538" y="-83693"/>
                <a:chExt cx="478396" cy="402238"/>
              </a:xfrm>
            </p:grpSpPr>
            <p:sp>
              <p:nvSpPr>
                <p:cNvPr id="99" name="Freeform: Shape 98">
                  <a:extLst>
                    <a:ext uri="{FF2B5EF4-FFF2-40B4-BE49-F238E27FC236}">
                      <a16:creationId xmlns:a16="http://schemas.microsoft.com/office/drawing/2014/main" id="{54F8BEA6-8F93-4810-96BF-8A73C1FC875B}"/>
                    </a:ext>
                    <a:ext uri="{C183D7F6-B498-43B3-948B-1728B52AA6E4}">
                      <adec:decorative xmlns:adec="http://schemas.microsoft.com/office/drawing/2017/decorative" val="1"/>
                    </a:ext>
                  </a:extLst>
                </p:cNvPr>
                <p:cNvSpPr/>
                <p:nvPr/>
              </p:nvSpPr>
              <p:spPr>
                <a:xfrm flipH="1">
                  <a:off x="8401300" y="-77673"/>
                  <a:ext cx="464078" cy="390198"/>
                </a:xfrm>
                <a:custGeom>
                  <a:avLst/>
                  <a:gdLst>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01939 w 1065307"/>
                    <a:gd name="connsiteY5" fmla="*/ 524193 h 895726"/>
                    <a:gd name="connsiteX6" fmla="*/ 281349 w 1065307"/>
                    <a:gd name="connsiteY6" fmla="*/ 524193 h 895726"/>
                    <a:gd name="connsiteX7" fmla="*/ 306835 w 1065307"/>
                    <a:gd name="connsiteY7" fmla="*/ 508437 h 895726"/>
                    <a:gd name="connsiteX8" fmla="*/ 354481 w 1065307"/>
                    <a:gd name="connsiteY8" fmla="*/ 382761 h 895726"/>
                    <a:gd name="connsiteX9" fmla="*/ 357805 w 1065307"/>
                    <a:gd name="connsiteY9" fmla="*/ 650235 h 895726"/>
                    <a:gd name="connsiteX10" fmla="*/ 415054 w 1065307"/>
                    <a:gd name="connsiteY10" fmla="*/ 735241 h 895726"/>
                    <a:gd name="connsiteX11" fmla="*/ 475259 w 1065307"/>
                    <a:gd name="connsiteY11" fmla="*/ 716188 h 895726"/>
                    <a:gd name="connsiteX12" fmla="*/ 570552 w 1065307"/>
                    <a:gd name="connsiteY12" fmla="*/ 524193 h 895726"/>
                    <a:gd name="connsiteX13" fmla="*/ 875267 w 1065307"/>
                    <a:gd name="connsiteY13" fmla="*/ 524193 h 895726"/>
                    <a:gd name="connsiteX14" fmla="*/ 868988 w 1065307"/>
                    <a:gd name="connsiteY14" fmla="*/ 451645 h 895726"/>
                    <a:gd name="connsiteX15" fmla="*/ 849781 w 1065307"/>
                    <a:gd name="connsiteY15" fmla="*/ 432592 h 895726"/>
                    <a:gd name="connsiteX16" fmla="*/ 510347 w 1065307"/>
                    <a:gd name="connsiteY16" fmla="*/ 435889 h 895726"/>
                    <a:gd name="connsiteX17" fmla="*/ 484862 w 1065307"/>
                    <a:gd name="connsiteY17" fmla="*/ 467400 h 895726"/>
                    <a:gd name="connsiteX18" fmla="*/ 446819 w 1065307"/>
                    <a:gd name="connsiteY18" fmla="*/ 577687 h 895726"/>
                    <a:gd name="connsiteX19" fmla="*/ 443495 w 1065307"/>
                    <a:gd name="connsiteY19" fmla="*/ 247190 h 895726"/>
                    <a:gd name="connsiteX20" fmla="*/ 399172 w 1065307"/>
                    <a:gd name="connsiteY20" fmla="*/ 177940 h 895726"/>
                    <a:gd name="connsiteX21" fmla="*/ 335644 w 1065307"/>
                    <a:gd name="connsiteY21" fmla="*/ 209451 h 895726"/>
                    <a:gd name="connsiteX22" fmla="*/ 227793 w 1065307"/>
                    <a:gd name="connsiteY22" fmla="*/ 432958 h 895726"/>
                    <a:gd name="connsiteX23" fmla="*/ 170544 w 1065307"/>
                    <a:gd name="connsiteY23" fmla="*/ 432958 h 895726"/>
                    <a:gd name="connsiteX24" fmla="*/ 59369 w 1065307"/>
                    <a:gd name="connsiteY24" fmla="*/ 436256 h 895726"/>
                    <a:gd name="connsiteX25" fmla="*/ 71927 w 1065307"/>
                    <a:gd name="connsiteY25" fmla="*/ 64722 h 895726"/>
                    <a:gd name="connsiteX26" fmla="*/ 222281 w 1065307"/>
                    <a:gd name="connsiteY26"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4481 w 1065307"/>
                    <a:gd name="connsiteY7" fmla="*/ 382761 h 895726"/>
                    <a:gd name="connsiteX8" fmla="*/ 357805 w 1065307"/>
                    <a:gd name="connsiteY8" fmla="*/ 650235 h 895726"/>
                    <a:gd name="connsiteX9" fmla="*/ 415054 w 1065307"/>
                    <a:gd name="connsiteY9" fmla="*/ 735241 h 895726"/>
                    <a:gd name="connsiteX10" fmla="*/ 475259 w 1065307"/>
                    <a:gd name="connsiteY10" fmla="*/ 716188 h 895726"/>
                    <a:gd name="connsiteX11" fmla="*/ 570552 w 1065307"/>
                    <a:gd name="connsiteY11" fmla="*/ 524193 h 895726"/>
                    <a:gd name="connsiteX12" fmla="*/ 875267 w 1065307"/>
                    <a:gd name="connsiteY12" fmla="*/ 524193 h 895726"/>
                    <a:gd name="connsiteX13" fmla="*/ 868988 w 1065307"/>
                    <a:gd name="connsiteY13" fmla="*/ 451645 h 895726"/>
                    <a:gd name="connsiteX14" fmla="*/ 849781 w 1065307"/>
                    <a:gd name="connsiteY14" fmla="*/ 432592 h 895726"/>
                    <a:gd name="connsiteX15" fmla="*/ 510347 w 1065307"/>
                    <a:gd name="connsiteY15" fmla="*/ 435889 h 895726"/>
                    <a:gd name="connsiteX16" fmla="*/ 484862 w 1065307"/>
                    <a:gd name="connsiteY16" fmla="*/ 467400 h 895726"/>
                    <a:gd name="connsiteX17" fmla="*/ 446819 w 1065307"/>
                    <a:gd name="connsiteY17" fmla="*/ 577687 h 895726"/>
                    <a:gd name="connsiteX18" fmla="*/ 443495 w 1065307"/>
                    <a:gd name="connsiteY18" fmla="*/ 247190 h 895726"/>
                    <a:gd name="connsiteX19" fmla="*/ 399172 w 1065307"/>
                    <a:gd name="connsiteY19" fmla="*/ 177940 h 895726"/>
                    <a:gd name="connsiteX20" fmla="*/ 335644 w 1065307"/>
                    <a:gd name="connsiteY20" fmla="*/ 209451 h 895726"/>
                    <a:gd name="connsiteX21" fmla="*/ 227793 w 1065307"/>
                    <a:gd name="connsiteY21" fmla="*/ 432958 h 895726"/>
                    <a:gd name="connsiteX22" fmla="*/ 170544 w 1065307"/>
                    <a:gd name="connsiteY22" fmla="*/ 432958 h 895726"/>
                    <a:gd name="connsiteX23" fmla="*/ 59369 w 1065307"/>
                    <a:gd name="connsiteY23" fmla="*/ 436256 h 895726"/>
                    <a:gd name="connsiteX24" fmla="*/ 71927 w 1065307"/>
                    <a:gd name="connsiteY24" fmla="*/ 64722 h 895726"/>
                    <a:gd name="connsiteX25" fmla="*/ 222281 w 1065307"/>
                    <a:gd name="connsiteY25"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4481 w 1065307"/>
                    <a:gd name="connsiteY7" fmla="*/ 382761 h 895726"/>
                    <a:gd name="connsiteX8" fmla="*/ 357805 w 1065307"/>
                    <a:gd name="connsiteY8" fmla="*/ 650235 h 895726"/>
                    <a:gd name="connsiteX9" fmla="*/ 415054 w 1065307"/>
                    <a:gd name="connsiteY9" fmla="*/ 735241 h 895726"/>
                    <a:gd name="connsiteX10" fmla="*/ 475259 w 1065307"/>
                    <a:gd name="connsiteY10" fmla="*/ 716188 h 895726"/>
                    <a:gd name="connsiteX11" fmla="*/ 570552 w 1065307"/>
                    <a:gd name="connsiteY11" fmla="*/ 524193 h 895726"/>
                    <a:gd name="connsiteX12" fmla="*/ 875267 w 1065307"/>
                    <a:gd name="connsiteY12" fmla="*/ 524193 h 895726"/>
                    <a:gd name="connsiteX13" fmla="*/ 868988 w 1065307"/>
                    <a:gd name="connsiteY13" fmla="*/ 451645 h 895726"/>
                    <a:gd name="connsiteX14" fmla="*/ 849781 w 1065307"/>
                    <a:gd name="connsiteY14" fmla="*/ 432592 h 895726"/>
                    <a:gd name="connsiteX15" fmla="*/ 510347 w 1065307"/>
                    <a:gd name="connsiteY15" fmla="*/ 435889 h 895726"/>
                    <a:gd name="connsiteX16" fmla="*/ 484862 w 1065307"/>
                    <a:gd name="connsiteY16" fmla="*/ 467400 h 895726"/>
                    <a:gd name="connsiteX17" fmla="*/ 446819 w 1065307"/>
                    <a:gd name="connsiteY17" fmla="*/ 577687 h 895726"/>
                    <a:gd name="connsiteX18" fmla="*/ 443495 w 1065307"/>
                    <a:gd name="connsiteY18" fmla="*/ 247190 h 895726"/>
                    <a:gd name="connsiteX19" fmla="*/ 399172 w 1065307"/>
                    <a:gd name="connsiteY19" fmla="*/ 177940 h 895726"/>
                    <a:gd name="connsiteX20" fmla="*/ 335644 w 1065307"/>
                    <a:gd name="connsiteY20" fmla="*/ 209451 h 895726"/>
                    <a:gd name="connsiteX21" fmla="*/ 227793 w 1065307"/>
                    <a:gd name="connsiteY21" fmla="*/ 432958 h 895726"/>
                    <a:gd name="connsiteX22" fmla="*/ 59369 w 1065307"/>
                    <a:gd name="connsiteY22" fmla="*/ 436256 h 895726"/>
                    <a:gd name="connsiteX23" fmla="*/ 71927 w 1065307"/>
                    <a:gd name="connsiteY23" fmla="*/ 64722 h 895726"/>
                    <a:gd name="connsiteX24" fmla="*/ 222281 w 1065307"/>
                    <a:gd name="connsiteY24"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4481 w 1065307"/>
                    <a:gd name="connsiteY7" fmla="*/ 382761 h 895726"/>
                    <a:gd name="connsiteX8" fmla="*/ 357805 w 1065307"/>
                    <a:gd name="connsiteY8" fmla="*/ 650235 h 895726"/>
                    <a:gd name="connsiteX9" fmla="*/ 415054 w 1065307"/>
                    <a:gd name="connsiteY9" fmla="*/ 735241 h 895726"/>
                    <a:gd name="connsiteX10" fmla="*/ 475259 w 1065307"/>
                    <a:gd name="connsiteY10" fmla="*/ 716188 h 895726"/>
                    <a:gd name="connsiteX11" fmla="*/ 570552 w 1065307"/>
                    <a:gd name="connsiteY11" fmla="*/ 524193 h 895726"/>
                    <a:gd name="connsiteX12" fmla="*/ 875267 w 1065307"/>
                    <a:gd name="connsiteY12" fmla="*/ 524193 h 895726"/>
                    <a:gd name="connsiteX13" fmla="*/ 868988 w 1065307"/>
                    <a:gd name="connsiteY13" fmla="*/ 451645 h 895726"/>
                    <a:gd name="connsiteX14" fmla="*/ 849781 w 1065307"/>
                    <a:gd name="connsiteY14" fmla="*/ 432592 h 895726"/>
                    <a:gd name="connsiteX15" fmla="*/ 510347 w 1065307"/>
                    <a:gd name="connsiteY15" fmla="*/ 435889 h 895726"/>
                    <a:gd name="connsiteX16" fmla="*/ 484862 w 1065307"/>
                    <a:gd name="connsiteY16" fmla="*/ 467400 h 895726"/>
                    <a:gd name="connsiteX17" fmla="*/ 446819 w 1065307"/>
                    <a:gd name="connsiteY17" fmla="*/ 577687 h 895726"/>
                    <a:gd name="connsiteX18" fmla="*/ 443495 w 1065307"/>
                    <a:gd name="connsiteY18" fmla="*/ 247190 h 895726"/>
                    <a:gd name="connsiteX19" fmla="*/ 399172 w 1065307"/>
                    <a:gd name="connsiteY19" fmla="*/ 177940 h 895726"/>
                    <a:gd name="connsiteX20" fmla="*/ 335644 w 1065307"/>
                    <a:gd name="connsiteY20" fmla="*/ 209451 h 895726"/>
                    <a:gd name="connsiteX21" fmla="*/ 59369 w 1065307"/>
                    <a:gd name="connsiteY21" fmla="*/ 436256 h 895726"/>
                    <a:gd name="connsiteX22" fmla="*/ 71927 w 1065307"/>
                    <a:gd name="connsiteY22" fmla="*/ 64722 h 895726"/>
                    <a:gd name="connsiteX23" fmla="*/ 222281 w 1065307"/>
                    <a:gd name="connsiteY23"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15054 w 1065307"/>
                    <a:gd name="connsiteY8" fmla="*/ 735241 h 895726"/>
                    <a:gd name="connsiteX9" fmla="*/ 475259 w 1065307"/>
                    <a:gd name="connsiteY9" fmla="*/ 716188 h 895726"/>
                    <a:gd name="connsiteX10" fmla="*/ 570552 w 1065307"/>
                    <a:gd name="connsiteY10" fmla="*/ 524193 h 895726"/>
                    <a:gd name="connsiteX11" fmla="*/ 875267 w 1065307"/>
                    <a:gd name="connsiteY11" fmla="*/ 524193 h 895726"/>
                    <a:gd name="connsiteX12" fmla="*/ 868988 w 1065307"/>
                    <a:gd name="connsiteY12" fmla="*/ 451645 h 895726"/>
                    <a:gd name="connsiteX13" fmla="*/ 849781 w 1065307"/>
                    <a:gd name="connsiteY13" fmla="*/ 432592 h 895726"/>
                    <a:gd name="connsiteX14" fmla="*/ 510347 w 1065307"/>
                    <a:gd name="connsiteY14" fmla="*/ 435889 h 895726"/>
                    <a:gd name="connsiteX15" fmla="*/ 484862 w 1065307"/>
                    <a:gd name="connsiteY15" fmla="*/ 467400 h 895726"/>
                    <a:gd name="connsiteX16" fmla="*/ 446819 w 1065307"/>
                    <a:gd name="connsiteY16" fmla="*/ 577687 h 895726"/>
                    <a:gd name="connsiteX17" fmla="*/ 443495 w 1065307"/>
                    <a:gd name="connsiteY17" fmla="*/ 247190 h 895726"/>
                    <a:gd name="connsiteX18" fmla="*/ 399172 w 1065307"/>
                    <a:gd name="connsiteY18" fmla="*/ 177940 h 895726"/>
                    <a:gd name="connsiteX19" fmla="*/ 335644 w 1065307"/>
                    <a:gd name="connsiteY19" fmla="*/ 209451 h 895726"/>
                    <a:gd name="connsiteX20" fmla="*/ 59369 w 1065307"/>
                    <a:gd name="connsiteY20" fmla="*/ 436256 h 895726"/>
                    <a:gd name="connsiteX21" fmla="*/ 71927 w 1065307"/>
                    <a:gd name="connsiteY21" fmla="*/ 64722 h 895726"/>
                    <a:gd name="connsiteX22" fmla="*/ 222281 w 1065307"/>
                    <a:gd name="connsiteY22"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15054 w 1065307"/>
                    <a:gd name="connsiteY8" fmla="*/ 735241 h 895726"/>
                    <a:gd name="connsiteX9" fmla="*/ 475259 w 1065307"/>
                    <a:gd name="connsiteY9" fmla="*/ 716188 h 895726"/>
                    <a:gd name="connsiteX10" fmla="*/ 570552 w 1065307"/>
                    <a:gd name="connsiteY10" fmla="*/ 524193 h 895726"/>
                    <a:gd name="connsiteX11" fmla="*/ 875267 w 1065307"/>
                    <a:gd name="connsiteY11" fmla="*/ 524193 h 895726"/>
                    <a:gd name="connsiteX12" fmla="*/ 868988 w 1065307"/>
                    <a:gd name="connsiteY12" fmla="*/ 451645 h 895726"/>
                    <a:gd name="connsiteX13" fmla="*/ 510347 w 1065307"/>
                    <a:gd name="connsiteY13" fmla="*/ 435889 h 895726"/>
                    <a:gd name="connsiteX14" fmla="*/ 484862 w 1065307"/>
                    <a:gd name="connsiteY14" fmla="*/ 467400 h 895726"/>
                    <a:gd name="connsiteX15" fmla="*/ 446819 w 1065307"/>
                    <a:gd name="connsiteY15" fmla="*/ 577687 h 895726"/>
                    <a:gd name="connsiteX16" fmla="*/ 443495 w 1065307"/>
                    <a:gd name="connsiteY16" fmla="*/ 247190 h 895726"/>
                    <a:gd name="connsiteX17" fmla="*/ 399172 w 1065307"/>
                    <a:gd name="connsiteY17" fmla="*/ 177940 h 895726"/>
                    <a:gd name="connsiteX18" fmla="*/ 335644 w 1065307"/>
                    <a:gd name="connsiteY18" fmla="*/ 209451 h 895726"/>
                    <a:gd name="connsiteX19" fmla="*/ 59369 w 1065307"/>
                    <a:gd name="connsiteY19" fmla="*/ 436256 h 895726"/>
                    <a:gd name="connsiteX20" fmla="*/ 71927 w 1065307"/>
                    <a:gd name="connsiteY20" fmla="*/ 64722 h 895726"/>
                    <a:gd name="connsiteX21" fmla="*/ 222281 w 1065307"/>
                    <a:gd name="connsiteY21"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15054 w 1065307"/>
                    <a:gd name="connsiteY8" fmla="*/ 735241 h 895726"/>
                    <a:gd name="connsiteX9" fmla="*/ 475259 w 1065307"/>
                    <a:gd name="connsiteY9" fmla="*/ 716188 h 895726"/>
                    <a:gd name="connsiteX10" fmla="*/ 570552 w 1065307"/>
                    <a:gd name="connsiteY10" fmla="*/ 524193 h 895726"/>
                    <a:gd name="connsiteX11" fmla="*/ 875267 w 1065307"/>
                    <a:gd name="connsiteY11" fmla="*/ 524193 h 895726"/>
                    <a:gd name="connsiteX12" fmla="*/ 510347 w 1065307"/>
                    <a:gd name="connsiteY12" fmla="*/ 435889 h 895726"/>
                    <a:gd name="connsiteX13" fmla="*/ 484862 w 1065307"/>
                    <a:gd name="connsiteY13" fmla="*/ 467400 h 895726"/>
                    <a:gd name="connsiteX14" fmla="*/ 446819 w 1065307"/>
                    <a:gd name="connsiteY14" fmla="*/ 577687 h 895726"/>
                    <a:gd name="connsiteX15" fmla="*/ 443495 w 1065307"/>
                    <a:gd name="connsiteY15" fmla="*/ 247190 h 895726"/>
                    <a:gd name="connsiteX16" fmla="*/ 399172 w 1065307"/>
                    <a:gd name="connsiteY16" fmla="*/ 177940 h 895726"/>
                    <a:gd name="connsiteX17" fmla="*/ 335644 w 1065307"/>
                    <a:gd name="connsiteY17" fmla="*/ 209451 h 895726"/>
                    <a:gd name="connsiteX18" fmla="*/ 59369 w 1065307"/>
                    <a:gd name="connsiteY18" fmla="*/ 436256 h 895726"/>
                    <a:gd name="connsiteX19" fmla="*/ 71927 w 1065307"/>
                    <a:gd name="connsiteY19" fmla="*/ 64722 h 895726"/>
                    <a:gd name="connsiteX20" fmla="*/ 222281 w 1065307"/>
                    <a:gd name="connsiteY20"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15054 w 1065307"/>
                    <a:gd name="connsiteY8" fmla="*/ 735241 h 895726"/>
                    <a:gd name="connsiteX9" fmla="*/ 475259 w 1065307"/>
                    <a:gd name="connsiteY9" fmla="*/ 716188 h 895726"/>
                    <a:gd name="connsiteX10" fmla="*/ 570552 w 1065307"/>
                    <a:gd name="connsiteY10" fmla="*/ 524193 h 895726"/>
                    <a:gd name="connsiteX11" fmla="*/ 510347 w 1065307"/>
                    <a:gd name="connsiteY11" fmla="*/ 435889 h 895726"/>
                    <a:gd name="connsiteX12" fmla="*/ 484862 w 1065307"/>
                    <a:gd name="connsiteY12" fmla="*/ 467400 h 895726"/>
                    <a:gd name="connsiteX13" fmla="*/ 446819 w 1065307"/>
                    <a:gd name="connsiteY13" fmla="*/ 577687 h 895726"/>
                    <a:gd name="connsiteX14" fmla="*/ 443495 w 1065307"/>
                    <a:gd name="connsiteY14" fmla="*/ 247190 h 895726"/>
                    <a:gd name="connsiteX15" fmla="*/ 399172 w 1065307"/>
                    <a:gd name="connsiteY15" fmla="*/ 177940 h 895726"/>
                    <a:gd name="connsiteX16" fmla="*/ 335644 w 1065307"/>
                    <a:gd name="connsiteY16" fmla="*/ 209451 h 895726"/>
                    <a:gd name="connsiteX17" fmla="*/ 59369 w 1065307"/>
                    <a:gd name="connsiteY17" fmla="*/ 436256 h 895726"/>
                    <a:gd name="connsiteX18" fmla="*/ 71927 w 1065307"/>
                    <a:gd name="connsiteY18" fmla="*/ 64722 h 895726"/>
                    <a:gd name="connsiteX19" fmla="*/ 222281 w 1065307"/>
                    <a:gd name="connsiteY19"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15054 w 1065307"/>
                    <a:gd name="connsiteY8" fmla="*/ 735241 h 895726"/>
                    <a:gd name="connsiteX9" fmla="*/ 475259 w 1065307"/>
                    <a:gd name="connsiteY9" fmla="*/ 716188 h 895726"/>
                    <a:gd name="connsiteX10" fmla="*/ 510347 w 1065307"/>
                    <a:gd name="connsiteY10" fmla="*/ 435889 h 895726"/>
                    <a:gd name="connsiteX11" fmla="*/ 484862 w 1065307"/>
                    <a:gd name="connsiteY11" fmla="*/ 467400 h 895726"/>
                    <a:gd name="connsiteX12" fmla="*/ 446819 w 1065307"/>
                    <a:gd name="connsiteY12" fmla="*/ 577687 h 895726"/>
                    <a:gd name="connsiteX13" fmla="*/ 443495 w 1065307"/>
                    <a:gd name="connsiteY13" fmla="*/ 247190 h 895726"/>
                    <a:gd name="connsiteX14" fmla="*/ 399172 w 1065307"/>
                    <a:gd name="connsiteY14" fmla="*/ 177940 h 895726"/>
                    <a:gd name="connsiteX15" fmla="*/ 335644 w 1065307"/>
                    <a:gd name="connsiteY15" fmla="*/ 209451 h 895726"/>
                    <a:gd name="connsiteX16" fmla="*/ 59369 w 1065307"/>
                    <a:gd name="connsiteY16" fmla="*/ 436256 h 895726"/>
                    <a:gd name="connsiteX17" fmla="*/ 71927 w 1065307"/>
                    <a:gd name="connsiteY17" fmla="*/ 64722 h 895726"/>
                    <a:gd name="connsiteX18" fmla="*/ 222281 w 1065307"/>
                    <a:gd name="connsiteY18"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75259 w 1065307"/>
                    <a:gd name="connsiteY8" fmla="*/ 716188 h 895726"/>
                    <a:gd name="connsiteX9" fmla="*/ 510347 w 1065307"/>
                    <a:gd name="connsiteY9" fmla="*/ 435889 h 895726"/>
                    <a:gd name="connsiteX10" fmla="*/ 484862 w 1065307"/>
                    <a:gd name="connsiteY10" fmla="*/ 467400 h 895726"/>
                    <a:gd name="connsiteX11" fmla="*/ 446819 w 1065307"/>
                    <a:gd name="connsiteY11" fmla="*/ 577687 h 895726"/>
                    <a:gd name="connsiteX12" fmla="*/ 443495 w 1065307"/>
                    <a:gd name="connsiteY12" fmla="*/ 247190 h 895726"/>
                    <a:gd name="connsiteX13" fmla="*/ 399172 w 1065307"/>
                    <a:gd name="connsiteY13" fmla="*/ 177940 h 895726"/>
                    <a:gd name="connsiteX14" fmla="*/ 335644 w 1065307"/>
                    <a:gd name="connsiteY14" fmla="*/ 209451 h 895726"/>
                    <a:gd name="connsiteX15" fmla="*/ 59369 w 1065307"/>
                    <a:gd name="connsiteY15" fmla="*/ 436256 h 895726"/>
                    <a:gd name="connsiteX16" fmla="*/ 71927 w 1065307"/>
                    <a:gd name="connsiteY16" fmla="*/ 64722 h 895726"/>
                    <a:gd name="connsiteX17" fmla="*/ 222281 w 1065307"/>
                    <a:gd name="connsiteY17"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475259 w 1065307"/>
                    <a:gd name="connsiteY7" fmla="*/ 716188 h 895726"/>
                    <a:gd name="connsiteX8" fmla="*/ 510347 w 1065307"/>
                    <a:gd name="connsiteY8" fmla="*/ 435889 h 895726"/>
                    <a:gd name="connsiteX9" fmla="*/ 484862 w 1065307"/>
                    <a:gd name="connsiteY9" fmla="*/ 467400 h 895726"/>
                    <a:gd name="connsiteX10" fmla="*/ 446819 w 1065307"/>
                    <a:gd name="connsiteY10" fmla="*/ 577687 h 895726"/>
                    <a:gd name="connsiteX11" fmla="*/ 443495 w 1065307"/>
                    <a:gd name="connsiteY11" fmla="*/ 247190 h 895726"/>
                    <a:gd name="connsiteX12" fmla="*/ 399172 w 1065307"/>
                    <a:gd name="connsiteY12" fmla="*/ 177940 h 895726"/>
                    <a:gd name="connsiteX13" fmla="*/ 335644 w 1065307"/>
                    <a:gd name="connsiteY13" fmla="*/ 209451 h 895726"/>
                    <a:gd name="connsiteX14" fmla="*/ 59369 w 1065307"/>
                    <a:gd name="connsiteY14" fmla="*/ 436256 h 895726"/>
                    <a:gd name="connsiteX15" fmla="*/ 71927 w 1065307"/>
                    <a:gd name="connsiteY15" fmla="*/ 64722 h 895726"/>
                    <a:gd name="connsiteX16" fmla="*/ 222281 w 1065307"/>
                    <a:gd name="connsiteY16"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475259 w 1065307"/>
                    <a:gd name="connsiteY6" fmla="*/ 716188 h 895726"/>
                    <a:gd name="connsiteX7" fmla="*/ 510347 w 1065307"/>
                    <a:gd name="connsiteY7" fmla="*/ 435889 h 895726"/>
                    <a:gd name="connsiteX8" fmla="*/ 484862 w 1065307"/>
                    <a:gd name="connsiteY8" fmla="*/ 467400 h 895726"/>
                    <a:gd name="connsiteX9" fmla="*/ 446819 w 1065307"/>
                    <a:gd name="connsiteY9" fmla="*/ 577687 h 895726"/>
                    <a:gd name="connsiteX10" fmla="*/ 443495 w 1065307"/>
                    <a:gd name="connsiteY10" fmla="*/ 247190 h 895726"/>
                    <a:gd name="connsiteX11" fmla="*/ 399172 w 1065307"/>
                    <a:gd name="connsiteY11" fmla="*/ 177940 h 895726"/>
                    <a:gd name="connsiteX12" fmla="*/ 335644 w 1065307"/>
                    <a:gd name="connsiteY12" fmla="*/ 209451 h 895726"/>
                    <a:gd name="connsiteX13" fmla="*/ 59369 w 1065307"/>
                    <a:gd name="connsiteY13" fmla="*/ 436256 h 895726"/>
                    <a:gd name="connsiteX14" fmla="*/ 71927 w 1065307"/>
                    <a:gd name="connsiteY14" fmla="*/ 64722 h 895726"/>
                    <a:gd name="connsiteX15" fmla="*/ 222281 w 1065307"/>
                    <a:gd name="connsiteY15"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475259 w 1065307"/>
                    <a:gd name="connsiteY5" fmla="*/ 716188 h 895726"/>
                    <a:gd name="connsiteX6" fmla="*/ 510347 w 1065307"/>
                    <a:gd name="connsiteY6" fmla="*/ 435889 h 895726"/>
                    <a:gd name="connsiteX7" fmla="*/ 484862 w 1065307"/>
                    <a:gd name="connsiteY7" fmla="*/ 467400 h 895726"/>
                    <a:gd name="connsiteX8" fmla="*/ 446819 w 1065307"/>
                    <a:gd name="connsiteY8" fmla="*/ 577687 h 895726"/>
                    <a:gd name="connsiteX9" fmla="*/ 443495 w 1065307"/>
                    <a:gd name="connsiteY9" fmla="*/ 247190 h 895726"/>
                    <a:gd name="connsiteX10" fmla="*/ 399172 w 1065307"/>
                    <a:gd name="connsiteY10" fmla="*/ 177940 h 895726"/>
                    <a:gd name="connsiteX11" fmla="*/ 335644 w 1065307"/>
                    <a:gd name="connsiteY11" fmla="*/ 209451 h 895726"/>
                    <a:gd name="connsiteX12" fmla="*/ 59369 w 1065307"/>
                    <a:gd name="connsiteY12" fmla="*/ 436256 h 895726"/>
                    <a:gd name="connsiteX13" fmla="*/ 71927 w 1065307"/>
                    <a:gd name="connsiteY13" fmla="*/ 64722 h 895726"/>
                    <a:gd name="connsiteX14" fmla="*/ 222281 w 1065307"/>
                    <a:gd name="connsiteY14"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510347 w 1065307"/>
                    <a:gd name="connsiteY5" fmla="*/ 435889 h 895726"/>
                    <a:gd name="connsiteX6" fmla="*/ 484862 w 1065307"/>
                    <a:gd name="connsiteY6" fmla="*/ 467400 h 895726"/>
                    <a:gd name="connsiteX7" fmla="*/ 446819 w 1065307"/>
                    <a:gd name="connsiteY7" fmla="*/ 577687 h 895726"/>
                    <a:gd name="connsiteX8" fmla="*/ 443495 w 1065307"/>
                    <a:gd name="connsiteY8" fmla="*/ 247190 h 895726"/>
                    <a:gd name="connsiteX9" fmla="*/ 399172 w 1065307"/>
                    <a:gd name="connsiteY9" fmla="*/ 177940 h 895726"/>
                    <a:gd name="connsiteX10" fmla="*/ 335644 w 1065307"/>
                    <a:gd name="connsiteY10" fmla="*/ 209451 h 895726"/>
                    <a:gd name="connsiteX11" fmla="*/ 59369 w 1065307"/>
                    <a:gd name="connsiteY11" fmla="*/ 436256 h 895726"/>
                    <a:gd name="connsiteX12" fmla="*/ 71927 w 1065307"/>
                    <a:gd name="connsiteY12" fmla="*/ 64722 h 895726"/>
                    <a:gd name="connsiteX13" fmla="*/ 222281 w 1065307"/>
                    <a:gd name="connsiteY13"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510347 w 1065307"/>
                    <a:gd name="connsiteY5" fmla="*/ 435889 h 895726"/>
                    <a:gd name="connsiteX6" fmla="*/ 484862 w 1065307"/>
                    <a:gd name="connsiteY6" fmla="*/ 467400 h 895726"/>
                    <a:gd name="connsiteX7" fmla="*/ 443495 w 1065307"/>
                    <a:gd name="connsiteY7" fmla="*/ 247190 h 895726"/>
                    <a:gd name="connsiteX8" fmla="*/ 399172 w 1065307"/>
                    <a:gd name="connsiteY8" fmla="*/ 177940 h 895726"/>
                    <a:gd name="connsiteX9" fmla="*/ 335644 w 1065307"/>
                    <a:gd name="connsiteY9" fmla="*/ 209451 h 895726"/>
                    <a:gd name="connsiteX10" fmla="*/ 59369 w 1065307"/>
                    <a:gd name="connsiteY10" fmla="*/ 436256 h 895726"/>
                    <a:gd name="connsiteX11" fmla="*/ 71927 w 1065307"/>
                    <a:gd name="connsiteY11" fmla="*/ 64722 h 895726"/>
                    <a:gd name="connsiteX12" fmla="*/ 222281 w 1065307"/>
                    <a:gd name="connsiteY12"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510347 w 1065307"/>
                    <a:gd name="connsiteY5" fmla="*/ 435889 h 895726"/>
                    <a:gd name="connsiteX6" fmla="*/ 443495 w 1065307"/>
                    <a:gd name="connsiteY6" fmla="*/ 247190 h 895726"/>
                    <a:gd name="connsiteX7" fmla="*/ 399172 w 1065307"/>
                    <a:gd name="connsiteY7" fmla="*/ 177940 h 895726"/>
                    <a:gd name="connsiteX8" fmla="*/ 335644 w 1065307"/>
                    <a:gd name="connsiteY8" fmla="*/ 209451 h 895726"/>
                    <a:gd name="connsiteX9" fmla="*/ 59369 w 1065307"/>
                    <a:gd name="connsiteY9" fmla="*/ 436256 h 895726"/>
                    <a:gd name="connsiteX10" fmla="*/ 71927 w 1065307"/>
                    <a:gd name="connsiteY10" fmla="*/ 64722 h 895726"/>
                    <a:gd name="connsiteX11" fmla="*/ 222281 w 1065307"/>
                    <a:gd name="connsiteY11"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443495 w 1065307"/>
                    <a:gd name="connsiteY5" fmla="*/ 247190 h 895726"/>
                    <a:gd name="connsiteX6" fmla="*/ 399172 w 1065307"/>
                    <a:gd name="connsiteY6" fmla="*/ 177940 h 895726"/>
                    <a:gd name="connsiteX7" fmla="*/ 335644 w 1065307"/>
                    <a:gd name="connsiteY7" fmla="*/ 209451 h 895726"/>
                    <a:gd name="connsiteX8" fmla="*/ 59369 w 1065307"/>
                    <a:gd name="connsiteY8" fmla="*/ 436256 h 895726"/>
                    <a:gd name="connsiteX9" fmla="*/ 71927 w 1065307"/>
                    <a:gd name="connsiteY9" fmla="*/ 64722 h 895726"/>
                    <a:gd name="connsiteX10" fmla="*/ 222281 w 1065307"/>
                    <a:gd name="connsiteY10"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399172 w 1065307"/>
                    <a:gd name="connsiteY5" fmla="*/ 177940 h 895726"/>
                    <a:gd name="connsiteX6" fmla="*/ 335644 w 1065307"/>
                    <a:gd name="connsiteY6" fmla="*/ 209451 h 895726"/>
                    <a:gd name="connsiteX7" fmla="*/ 59369 w 1065307"/>
                    <a:gd name="connsiteY7" fmla="*/ 436256 h 895726"/>
                    <a:gd name="connsiteX8" fmla="*/ 71927 w 1065307"/>
                    <a:gd name="connsiteY8" fmla="*/ 64722 h 895726"/>
                    <a:gd name="connsiteX9" fmla="*/ 222281 w 1065307"/>
                    <a:gd name="connsiteY9"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328798 w 1065307"/>
                    <a:gd name="connsiteY5" fmla="*/ 244702 h 895726"/>
                    <a:gd name="connsiteX6" fmla="*/ 399172 w 1065307"/>
                    <a:gd name="connsiteY6" fmla="*/ 177940 h 895726"/>
                    <a:gd name="connsiteX7" fmla="*/ 335644 w 1065307"/>
                    <a:gd name="connsiteY7" fmla="*/ 209451 h 895726"/>
                    <a:gd name="connsiteX8" fmla="*/ 59369 w 1065307"/>
                    <a:gd name="connsiteY8" fmla="*/ 436256 h 895726"/>
                    <a:gd name="connsiteX9" fmla="*/ 71927 w 1065307"/>
                    <a:gd name="connsiteY9" fmla="*/ 64722 h 895726"/>
                    <a:gd name="connsiteX10" fmla="*/ 222281 w 1065307"/>
                    <a:gd name="connsiteY10"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328798 w 1065307"/>
                    <a:gd name="connsiteY5" fmla="*/ 244702 h 895726"/>
                    <a:gd name="connsiteX6" fmla="*/ 335644 w 1065307"/>
                    <a:gd name="connsiteY6" fmla="*/ 209451 h 895726"/>
                    <a:gd name="connsiteX7" fmla="*/ 59369 w 1065307"/>
                    <a:gd name="connsiteY7" fmla="*/ 436256 h 895726"/>
                    <a:gd name="connsiteX8" fmla="*/ 71927 w 1065307"/>
                    <a:gd name="connsiteY8" fmla="*/ 64722 h 895726"/>
                    <a:gd name="connsiteX9" fmla="*/ 222281 w 1065307"/>
                    <a:gd name="connsiteY9"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328798 w 1065307"/>
                    <a:gd name="connsiteY5" fmla="*/ 244702 h 895726"/>
                    <a:gd name="connsiteX6" fmla="*/ 59369 w 1065307"/>
                    <a:gd name="connsiteY6" fmla="*/ 436256 h 895726"/>
                    <a:gd name="connsiteX7" fmla="*/ 71927 w 1065307"/>
                    <a:gd name="connsiteY7" fmla="*/ 64722 h 895726"/>
                    <a:gd name="connsiteX8" fmla="*/ 222281 w 1065307"/>
                    <a:gd name="connsiteY8"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59369 w 1065307"/>
                    <a:gd name="connsiteY5" fmla="*/ 436256 h 895726"/>
                    <a:gd name="connsiteX6" fmla="*/ 71927 w 1065307"/>
                    <a:gd name="connsiteY6" fmla="*/ 64722 h 895726"/>
                    <a:gd name="connsiteX7" fmla="*/ 222281 w 1065307"/>
                    <a:gd name="connsiteY7" fmla="*/ 5 h 8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5307" h="895726">
                      <a:moveTo>
                        <a:pt x="222281" y="5"/>
                      </a:moveTo>
                      <a:cubicBezTo>
                        <a:pt x="318666" y="-653"/>
                        <a:pt x="431029" y="57943"/>
                        <a:pt x="532139" y="177940"/>
                      </a:cubicBezTo>
                      <a:cubicBezTo>
                        <a:pt x="659196" y="-1231"/>
                        <a:pt x="878221" y="-48497"/>
                        <a:pt x="986072" y="64722"/>
                      </a:cubicBezTo>
                      <a:cubicBezTo>
                        <a:pt x="1284508" y="385692"/>
                        <a:pt x="652917" y="845528"/>
                        <a:pt x="525491" y="895726"/>
                      </a:cubicBezTo>
                      <a:cubicBezTo>
                        <a:pt x="439801" y="867513"/>
                        <a:pt x="258819" y="716188"/>
                        <a:pt x="112925" y="524193"/>
                      </a:cubicBezTo>
                      <a:lnTo>
                        <a:pt x="59369" y="436256"/>
                      </a:lnTo>
                      <a:cubicBezTo>
                        <a:pt x="-7484" y="323037"/>
                        <a:pt x="-35924" y="184535"/>
                        <a:pt x="71927" y="64722"/>
                      </a:cubicBezTo>
                      <a:cubicBezTo>
                        <a:pt x="112371" y="22127"/>
                        <a:pt x="164450" y="401"/>
                        <a:pt x="222281" y="5"/>
                      </a:cubicBezTo>
                      <a:close/>
                    </a:path>
                  </a:pathLst>
                </a:custGeom>
                <a:noFill/>
                <a:ln w="15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306B71BD-4951-417E-BA1F-8FDE74A5EE6D}"/>
                    </a:ext>
                    <a:ext uri="{C183D7F6-B498-43B3-948B-1728B52AA6E4}">
                      <adec:decorative xmlns:adec="http://schemas.microsoft.com/office/drawing/2017/decorative" val="1"/>
                    </a:ext>
                  </a:extLst>
                </p:cNvPr>
                <p:cNvSpPr/>
                <p:nvPr/>
              </p:nvSpPr>
              <p:spPr>
                <a:xfrm>
                  <a:off x="8396538" y="-83693"/>
                  <a:ext cx="478396" cy="402238"/>
                </a:xfrm>
                <a:custGeom>
                  <a:avLst/>
                  <a:gdLst>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01939 w 1065307"/>
                    <a:gd name="connsiteY5" fmla="*/ 524193 h 895726"/>
                    <a:gd name="connsiteX6" fmla="*/ 281349 w 1065307"/>
                    <a:gd name="connsiteY6" fmla="*/ 524193 h 895726"/>
                    <a:gd name="connsiteX7" fmla="*/ 306835 w 1065307"/>
                    <a:gd name="connsiteY7" fmla="*/ 508437 h 895726"/>
                    <a:gd name="connsiteX8" fmla="*/ 354481 w 1065307"/>
                    <a:gd name="connsiteY8" fmla="*/ 382761 h 895726"/>
                    <a:gd name="connsiteX9" fmla="*/ 357805 w 1065307"/>
                    <a:gd name="connsiteY9" fmla="*/ 650235 h 895726"/>
                    <a:gd name="connsiteX10" fmla="*/ 415054 w 1065307"/>
                    <a:gd name="connsiteY10" fmla="*/ 735241 h 895726"/>
                    <a:gd name="connsiteX11" fmla="*/ 475259 w 1065307"/>
                    <a:gd name="connsiteY11" fmla="*/ 716188 h 895726"/>
                    <a:gd name="connsiteX12" fmla="*/ 570552 w 1065307"/>
                    <a:gd name="connsiteY12" fmla="*/ 524193 h 895726"/>
                    <a:gd name="connsiteX13" fmla="*/ 875267 w 1065307"/>
                    <a:gd name="connsiteY13" fmla="*/ 524193 h 895726"/>
                    <a:gd name="connsiteX14" fmla="*/ 868988 w 1065307"/>
                    <a:gd name="connsiteY14" fmla="*/ 451645 h 895726"/>
                    <a:gd name="connsiteX15" fmla="*/ 849781 w 1065307"/>
                    <a:gd name="connsiteY15" fmla="*/ 432592 h 895726"/>
                    <a:gd name="connsiteX16" fmla="*/ 510347 w 1065307"/>
                    <a:gd name="connsiteY16" fmla="*/ 435889 h 895726"/>
                    <a:gd name="connsiteX17" fmla="*/ 484862 w 1065307"/>
                    <a:gd name="connsiteY17" fmla="*/ 467400 h 895726"/>
                    <a:gd name="connsiteX18" fmla="*/ 446819 w 1065307"/>
                    <a:gd name="connsiteY18" fmla="*/ 577687 h 895726"/>
                    <a:gd name="connsiteX19" fmla="*/ 443495 w 1065307"/>
                    <a:gd name="connsiteY19" fmla="*/ 247190 h 895726"/>
                    <a:gd name="connsiteX20" fmla="*/ 399172 w 1065307"/>
                    <a:gd name="connsiteY20" fmla="*/ 177940 h 895726"/>
                    <a:gd name="connsiteX21" fmla="*/ 335644 w 1065307"/>
                    <a:gd name="connsiteY21" fmla="*/ 209451 h 895726"/>
                    <a:gd name="connsiteX22" fmla="*/ 227793 w 1065307"/>
                    <a:gd name="connsiteY22" fmla="*/ 432958 h 895726"/>
                    <a:gd name="connsiteX23" fmla="*/ 170544 w 1065307"/>
                    <a:gd name="connsiteY23" fmla="*/ 432958 h 895726"/>
                    <a:gd name="connsiteX24" fmla="*/ 59369 w 1065307"/>
                    <a:gd name="connsiteY24" fmla="*/ 436256 h 895726"/>
                    <a:gd name="connsiteX25" fmla="*/ 71927 w 1065307"/>
                    <a:gd name="connsiteY25" fmla="*/ 64722 h 895726"/>
                    <a:gd name="connsiteX26" fmla="*/ 222281 w 1065307"/>
                    <a:gd name="connsiteY26" fmla="*/ 5 h 8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65307" h="895726">
                      <a:moveTo>
                        <a:pt x="222281" y="5"/>
                      </a:moveTo>
                      <a:cubicBezTo>
                        <a:pt x="318666" y="-653"/>
                        <a:pt x="431029" y="57943"/>
                        <a:pt x="532139" y="177940"/>
                      </a:cubicBezTo>
                      <a:cubicBezTo>
                        <a:pt x="659196" y="-1231"/>
                        <a:pt x="878221" y="-48497"/>
                        <a:pt x="986072" y="64722"/>
                      </a:cubicBezTo>
                      <a:cubicBezTo>
                        <a:pt x="1284508" y="385692"/>
                        <a:pt x="652917" y="845528"/>
                        <a:pt x="525491" y="895726"/>
                      </a:cubicBezTo>
                      <a:cubicBezTo>
                        <a:pt x="439801" y="867513"/>
                        <a:pt x="258819" y="716188"/>
                        <a:pt x="112925" y="524193"/>
                      </a:cubicBezTo>
                      <a:lnTo>
                        <a:pt x="201939" y="524193"/>
                      </a:lnTo>
                      <a:lnTo>
                        <a:pt x="281349" y="524193"/>
                      </a:lnTo>
                      <a:cubicBezTo>
                        <a:pt x="290952" y="520895"/>
                        <a:pt x="303510" y="517964"/>
                        <a:pt x="306835" y="508437"/>
                      </a:cubicBezTo>
                      <a:lnTo>
                        <a:pt x="354481" y="382761"/>
                      </a:lnTo>
                      <a:lnTo>
                        <a:pt x="357805" y="650235"/>
                      </a:lnTo>
                      <a:cubicBezTo>
                        <a:pt x="361129" y="665991"/>
                        <a:pt x="364453" y="729012"/>
                        <a:pt x="415054" y="735241"/>
                      </a:cubicBezTo>
                      <a:cubicBezTo>
                        <a:pt x="424658" y="735241"/>
                        <a:pt x="465656" y="731943"/>
                        <a:pt x="475259" y="716188"/>
                      </a:cubicBezTo>
                      <a:lnTo>
                        <a:pt x="570552" y="524193"/>
                      </a:lnTo>
                      <a:lnTo>
                        <a:pt x="875267" y="524193"/>
                      </a:lnTo>
                      <a:cubicBezTo>
                        <a:pt x="891149" y="524193"/>
                        <a:pt x="868988" y="467400"/>
                        <a:pt x="868988" y="451645"/>
                      </a:cubicBezTo>
                      <a:cubicBezTo>
                        <a:pt x="868988" y="435889"/>
                        <a:pt x="865663" y="432592"/>
                        <a:pt x="849781" y="432592"/>
                      </a:cubicBezTo>
                      <a:lnTo>
                        <a:pt x="510347" y="435889"/>
                      </a:lnTo>
                      <a:cubicBezTo>
                        <a:pt x="497420" y="435889"/>
                        <a:pt x="488186" y="454942"/>
                        <a:pt x="484862" y="467400"/>
                      </a:cubicBezTo>
                      <a:lnTo>
                        <a:pt x="446819" y="577687"/>
                      </a:lnTo>
                      <a:lnTo>
                        <a:pt x="443495" y="247190"/>
                      </a:lnTo>
                      <a:cubicBezTo>
                        <a:pt x="440540" y="231435"/>
                        <a:pt x="440540" y="177940"/>
                        <a:pt x="399172" y="177940"/>
                      </a:cubicBezTo>
                      <a:cubicBezTo>
                        <a:pt x="386245" y="174643"/>
                        <a:pt x="338968" y="196993"/>
                        <a:pt x="335644" y="209451"/>
                      </a:cubicBezTo>
                      <a:lnTo>
                        <a:pt x="227793" y="432958"/>
                      </a:lnTo>
                      <a:lnTo>
                        <a:pt x="170544" y="432958"/>
                      </a:lnTo>
                      <a:lnTo>
                        <a:pt x="59369" y="436256"/>
                      </a:lnTo>
                      <a:cubicBezTo>
                        <a:pt x="-7484" y="323037"/>
                        <a:pt x="-35924" y="184535"/>
                        <a:pt x="71927" y="64722"/>
                      </a:cubicBezTo>
                      <a:cubicBezTo>
                        <a:pt x="112371" y="22127"/>
                        <a:pt x="164450" y="401"/>
                        <a:pt x="222281" y="5"/>
                      </a:cubicBezTo>
                      <a:close/>
                    </a:path>
                  </a:pathLst>
                </a:custGeom>
                <a:noFill/>
                <a:ln w="15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grpSp>
        </p:grpSp>
      </p:grpSp>
      <p:grpSp>
        <p:nvGrpSpPr>
          <p:cNvPr id="101" name="Group 100">
            <a:extLst>
              <a:ext uri="{FF2B5EF4-FFF2-40B4-BE49-F238E27FC236}">
                <a16:creationId xmlns:a16="http://schemas.microsoft.com/office/drawing/2014/main" id="{AA4BE19C-3C62-4342-BA3F-6901F158BADD}"/>
              </a:ext>
            </a:extLst>
          </p:cNvPr>
          <p:cNvGrpSpPr/>
          <p:nvPr/>
        </p:nvGrpSpPr>
        <p:grpSpPr>
          <a:xfrm>
            <a:off x="6835118" y="4756601"/>
            <a:ext cx="3326608" cy="747112"/>
            <a:chOff x="7524072" y="1473135"/>
            <a:chExt cx="2161944" cy="485544"/>
          </a:xfrm>
        </p:grpSpPr>
        <p:sp>
          <p:nvSpPr>
            <p:cNvPr id="102" name="empower">
              <a:extLst>
                <a:ext uri="{FF2B5EF4-FFF2-40B4-BE49-F238E27FC236}">
                  <a16:creationId xmlns:a16="http://schemas.microsoft.com/office/drawing/2014/main" id="{1358F900-AF8A-4989-ADAB-A0DDE47F1F54}"/>
                </a:ext>
              </a:extLst>
            </p:cNvPr>
            <p:cNvSpPr/>
            <p:nvPr/>
          </p:nvSpPr>
          <p:spPr bwMode="auto">
            <a:xfrm>
              <a:off x="8131536" y="1613572"/>
              <a:ext cx="1554480" cy="20467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3927" rtl="0" eaLnBrk="1" fontAlgn="base" latinLnBrk="0" hangingPunct="1">
                <a:lnSpc>
                  <a:spcPct val="95000"/>
                </a:lnSpc>
                <a:spcBef>
                  <a:spcPct val="0"/>
                </a:spcBef>
                <a:spcAft>
                  <a:spcPct val="0"/>
                </a:spcAft>
                <a:buClrTx/>
                <a:buSzTx/>
                <a:buFontTx/>
                <a:buNone/>
                <a:tabLst/>
                <a:defRPr/>
              </a:pPr>
              <a:r>
                <a:rPr kumimoji="0" lang="en-US" sz="1400" b="0" i="0" u="none" strike="noStrike" kern="1200" cap="none" spc="-10" normalizeH="0" baseline="0" noProof="0">
                  <a:ln w="3175">
                    <a:noFill/>
                  </a:ln>
                  <a:effectLst/>
                  <a:uLnTx/>
                  <a:uFillTx/>
                  <a:latin typeface="+mj-lt"/>
                  <a:ea typeface="+mn-ea"/>
                  <a:cs typeface="Segoe UI" panose="020B0502040204020203" pitchFamily="34" charset="0"/>
                </a:rPr>
                <a:t>Vertically aligned</a:t>
              </a:r>
            </a:p>
          </p:txBody>
        </p:sp>
        <p:grpSp>
          <p:nvGrpSpPr>
            <p:cNvPr id="103" name="Group 102">
              <a:extLst>
                <a:ext uri="{FF2B5EF4-FFF2-40B4-BE49-F238E27FC236}">
                  <a16:creationId xmlns:a16="http://schemas.microsoft.com/office/drawing/2014/main" id="{FE07AD70-1EAC-44AF-9D52-5B41264CFC82}"/>
                </a:ext>
              </a:extLst>
            </p:cNvPr>
            <p:cNvGrpSpPr/>
            <p:nvPr/>
          </p:nvGrpSpPr>
          <p:grpSpPr>
            <a:xfrm>
              <a:off x="7524072" y="1473135"/>
              <a:ext cx="485544" cy="485544"/>
              <a:chOff x="7644732" y="5835653"/>
              <a:chExt cx="615348" cy="615348"/>
            </a:xfrm>
          </p:grpSpPr>
          <p:sp>
            <p:nvSpPr>
              <p:cNvPr id="104" name="Oval 103">
                <a:extLst>
                  <a:ext uri="{FF2B5EF4-FFF2-40B4-BE49-F238E27FC236}">
                    <a16:creationId xmlns:a16="http://schemas.microsoft.com/office/drawing/2014/main" id="{8F9FF230-5519-4990-AE0D-64F1FAD49A53}"/>
                  </a:ext>
                </a:extLst>
              </p:cNvPr>
              <p:cNvSpPr/>
              <p:nvPr/>
            </p:nvSpPr>
            <p:spPr bwMode="auto">
              <a:xfrm>
                <a:off x="7644732" y="5835653"/>
                <a:ext cx="615348" cy="615348"/>
              </a:xfrm>
              <a:prstGeom prst="ellipse">
                <a:avLst/>
              </a:prstGeom>
              <a:no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grpSp>
            <p:nvGrpSpPr>
              <p:cNvPr id="105" name="Group 104">
                <a:extLst>
                  <a:ext uri="{FF2B5EF4-FFF2-40B4-BE49-F238E27FC236}">
                    <a16:creationId xmlns:a16="http://schemas.microsoft.com/office/drawing/2014/main" id="{612317AC-8525-4DD8-A6F4-D6F29CA92FDB}"/>
                  </a:ext>
                  <a:ext uri="{C183D7F6-B498-43B3-948B-1728B52AA6E4}">
                    <adec:decorative xmlns:adec="http://schemas.microsoft.com/office/drawing/2017/decorative" val="1"/>
                  </a:ext>
                </a:extLst>
              </p:cNvPr>
              <p:cNvGrpSpPr/>
              <p:nvPr/>
            </p:nvGrpSpPr>
            <p:grpSpPr>
              <a:xfrm>
                <a:off x="7776351" y="5974969"/>
                <a:ext cx="352110" cy="336716"/>
                <a:chOff x="694812" y="1944419"/>
                <a:chExt cx="840618" cy="803864"/>
              </a:xfrm>
            </p:grpSpPr>
            <p:cxnSp>
              <p:nvCxnSpPr>
                <p:cNvPr id="106" name="Straight Connector 43">
                  <a:extLst>
                    <a:ext uri="{FF2B5EF4-FFF2-40B4-BE49-F238E27FC236}">
                      <a16:creationId xmlns:a16="http://schemas.microsoft.com/office/drawing/2014/main" id="{5109DC7A-CFC2-42FE-97A3-43FBE54F40CF}"/>
                    </a:ext>
                  </a:extLst>
                </p:cNvPr>
                <p:cNvCxnSpPr>
                  <a:cxnSpLocks/>
                  <a:stCxn id="109" idx="2"/>
                  <a:endCxn id="110" idx="3"/>
                </p:cNvCxnSpPr>
                <p:nvPr/>
              </p:nvCxnSpPr>
              <p:spPr>
                <a:xfrm flipH="1">
                  <a:off x="871244" y="2403499"/>
                  <a:ext cx="71150" cy="256569"/>
                </a:xfrm>
                <a:prstGeom prst="bentConnector3">
                  <a:avLst>
                    <a:gd name="adj1" fmla="val 28431"/>
                  </a:avLst>
                </a:prstGeom>
                <a:noFill/>
                <a:ln w="12700" cap="flat" cmpd="sng" algn="ctr">
                  <a:noFill/>
                  <a:prstDash val="solid"/>
                  <a:headEnd type="none"/>
                  <a:tailEnd type="none"/>
                </a:ln>
                <a:effectLst/>
              </p:spPr>
            </p:cxnSp>
            <p:cxnSp>
              <p:nvCxnSpPr>
                <p:cNvPr id="107" name="Straight Connector 43">
                  <a:extLst>
                    <a:ext uri="{FF2B5EF4-FFF2-40B4-BE49-F238E27FC236}">
                      <a16:creationId xmlns:a16="http://schemas.microsoft.com/office/drawing/2014/main" id="{A27DE62B-241D-4394-B5A9-FE8E8F913A5B}"/>
                    </a:ext>
                  </a:extLst>
                </p:cNvPr>
                <p:cNvCxnSpPr>
                  <a:cxnSpLocks/>
                  <a:endCxn id="112" idx="1"/>
                </p:cNvCxnSpPr>
                <p:nvPr/>
              </p:nvCxnSpPr>
              <p:spPr>
                <a:xfrm rot="16200000" flipH="1">
                  <a:off x="1210598" y="2511667"/>
                  <a:ext cx="256569" cy="40232"/>
                </a:xfrm>
                <a:prstGeom prst="bentConnector2">
                  <a:avLst/>
                </a:prstGeom>
                <a:noFill/>
                <a:ln w="12700" cap="flat" cmpd="sng" algn="ctr">
                  <a:noFill/>
                  <a:prstDash val="solid"/>
                  <a:headEnd type="none"/>
                  <a:tailEnd type="none"/>
                </a:ln>
                <a:effectLst/>
              </p:spPr>
            </p:cxnSp>
            <p:cxnSp>
              <p:nvCxnSpPr>
                <p:cNvPr id="108" name="Straight Connector 43">
                  <a:extLst>
                    <a:ext uri="{FF2B5EF4-FFF2-40B4-BE49-F238E27FC236}">
                      <a16:creationId xmlns:a16="http://schemas.microsoft.com/office/drawing/2014/main" id="{2953A37F-815D-4C53-907B-4889B7A6496D}"/>
                    </a:ext>
                  </a:extLst>
                </p:cNvPr>
                <p:cNvCxnSpPr>
                  <a:cxnSpLocks/>
                  <a:endCxn id="111" idx="0"/>
                </p:cNvCxnSpPr>
                <p:nvPr/>
              </p:nvCxnSpPr>
              <p:spPr>
                <a:xfrm flipH="1">
                  <a:off x="1115122" y="2403499"/>
                  <a:ext cx="0" cy="168353"/>
                </a:xfrm>
                <a:prstGeom prst="straightConnector1">
                  <a:avLst/>
                </a:prstGeom>
                <a:noFill/>
                <a:ln w="12700" cap="flat" cmpd="sng" algn="ctr">
                  <a:noFill/>
                  <a:prstDash val="solid"/>
                  <a:headEnd type="none"/>
                  <a:tailEnd type="none"/>
                </a:ln>
                <a:effectLst/>
              </p:spPr>
            </p:cxnSp>
            <p:sp>
              <p:nvSpPr>
                <p:cNvPr id="109" name="cloud" title="Icon of a cloud">
                  <a:extLst>
                    <a:ext uri="{FF2B5EF4-FFF2-40B4-BE49-F238E27FC236}">
                      <a16:creationId xmlns:a16="http://schemas.microsoft.com/office/drawing/2014/main" id="{00D16FAA-C11A-4538-85D1-A638A5E5DAE8}"/>
                    </a:ext>
                  </a:extLst>
                </p:cNvPr>
                <p:cNvSpPr>
                  <a:spLocks noChangeAspect="1"/>
                </p:cNvSpPr>
                <p:nvPr/>
              </p:nvSpPr>
              <p:spPr bwMode="auto">
                <a:xfrm>
                  <a:off x="756803" y="1944419"/>
                  <a:ext cx="725492" cy="45908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0" name="Rectangle: Rounded Corners 109">
                  <a:extLst>
                    <a:ext uri="{FF2B5EF4-FFF2-40B4-BE49-F238E27FC236}">
                      <a16:creationId xmlns:a16="http://schemas.microsoft.com/office/drawing/2014/main" id="{4930E461-AE8D-4064-8CCB-0F7088F7BA56}"/>
                    </a:ext>
                  </a:extLst>
                </p:cNvPr>
                <p:cNvSpPr/>
                <p:nvPr/>
              </p:nvSpPr>
              <p:spPr bwMode="auto">
                <a:xfrm>
                  <a:off x="694812" y="2571852"/>
                  <a:ext cx="176432" cy="176431"/>
                </a:xfrm>
                <a:prstGeom prst="roundRect">
                  <a:avLst>
                    <a:gd name="adj" fmla="val 2500"/>
                  </a:avLst>
                </a:prstGeom>
                <a:no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1" name="Rectangle: Rounded Corners 110">
                  <a:extLst>
                    <a:ext uri="{FF2B5EF4-FFF2-40B4-BE49-F238E27FC236}">
                      <a16:creationId xmlns:a16="http://schemas.microsoft.com/office/drawing/2014/main" id="{C4773F15-6EEA-4136-8189-3E2FE556D295}"/>
                    </a:ext>
                  </a:extLst>
                </p:cNvPr>
                <p:cNvSpPr/>
                <p:nvPr/>
              </p:nvSpPr>
              <p:spPr bwMode="auto">
                <a:xfrm>
                  <a:off x="1026905" y="2571852"/>
                  <a:ext cx="176432" cy="176431"/>
                </a:xfrm>
                <a:prstGeom prst="roundRect">
                  <a:avLst>
                    <a:gd name="adj" fmla="val 2500"/>
                  </a:avLst>
                </a:prstGeom>
                <a:no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2" name="Rectangle: Rounded Corners 111">
                  <a:extLst>
                    <a:ext uri="{FF2B5EF4-FFF2-40B4-BE49-F238E27FC236}">
                      <a16:creationId xmlns:a16="http://schemas.microsoft.com/office/drawing/2014/main" id="{0251B51D-9F84-4982-9B03-CFE17D6C0F68}"/>
                    </a:ext>
                  </a:extLst>
                </p:cNvPr>
                <p:cNvSpPr/>
                <p:nvPr/>
              </p:nvSpPr>
              <p:spPr bwMode="auto">
                <a:xfrm>
                  <a:off x="1358998" y="2571852"/>
                  <a:ext cx="176432" cy="176431"/>
                </a:xfrm>
                <a:prstGeom prst="roundRect">
                  <a:avLst>
                    <a:gd name="adj" fmla="val 2500"/>
                  </a:avLst>
                </a:prstGeom>
                <a:no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grpSp>
      <p:sp>
        <p:nvSpPr>
          <p:cNvPr id="113" name="Rectangle 31">
            <a:extLst>
              <a:ext uri="{FF2B5EF4-FFF2-40B4-BE49-F238E27FC236}">
                <a16:creationId xmlns:a16="http://schemas.microsoft.com/office/drawing/2014/main" id="{F6214E0E-BF5A-4963-9F89-45C02F29E51C}"/>
              </a:ext>
            </a:extLst>
          </p:cNvPr>
          <p:cNvSpPr/>
          <p:nvPr/>
        </p:nvSpPr>
        <p:spPr bwMode="auto">
          <a:xfrm>
            <a:off x="293686" y="1050559"/>
            <a:ext cx="11604623" cy="2509477"/>
          </a:xfrm>
          <a:prstGeom prst="rect">
            <a:avLst/>
          </a:prstGeom>
          <a:noFill/>
          <a:ln w="6350">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bg1"/>
              </a:solidFill>
              <a:effectLst/>
              <a:uLnTx/>
              <a:uFillTx/>
              <a:ea typeface="Segoe UI" pitchFamily="34" charset="0"/>
              <a:cs typeface="Segoe UI" pitchFamily="34" charset="0"/>
            </a:endParaRPr>
          </a:p>
        </p:txBody>
      </p:sp>
      <p:pic>
        <p:nvPicPr>
          <p:cNvPr id="18" name="Picture 17">
            <a:extLst>
              <a:ext uri="{FF2B5EF4-FFF2-40B4-BE49-F238E27FC236}">
                <a16:creationId xmlns:a16="http://schemas.microsoft.com/office/drawing/2014/main" id="{DC5EFE57-9C4A-49AE-9A5B-B28F9947CDC4}"/>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481649" y="4423533"/>
            <a:ext cx="1580831" cy="1492545"/>
          </a:xfrm>
          <a:prstGeom prst="rect">
            <a:avLst/>
          </a:prstGeom>
        </p:spPr>
      </p:pic>
      <p:pic>
        <p:nvPicPr>
          <p:cNvPr id="2050" name="Picture 2" descr="Story image 3">
            <a:extLst>
              <a:ext uri="{FF2B5EF4-FFF2-40B4-BE49-F238E27FC236}">
                <a16:creationId xmlns:a16="http://schemas.microsoft.com/office/drawing/2014/main" id="{D2CD76D9-D9F8-4B34-9028-6105B11909DC}"/>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2232424" y="4423533"/>
            <a:ext cx="2193704" cy="12171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ory image 6">
            <a:extLst>
              <a:ext uri="{FF2B5EF4-FFF2-40B4-BE49-F238E27FC236}">
                <a16:creationId xmlns:a16="http://schemas.microsoft.com/office/drawing/2014/main" id="{8AD88BC7-368B-47B9-A702-F1DBEE1EFB4E}"/>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3176949" y="4913508"/>
            <a:ext cx="1940948" cy="100257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2B04F09C-780D-4005-8746-29495D53AEE6}"/>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5292489" y="4423533"/>
            <a:ext cx="2653413" cy="1492545"/>
          </a:xfrm>
          <a:prstGeom prst="rect">
            <a:avLst/>
          </a:prstGeom>
        </p:spPr>
      </p:pic>
      <p:sp>
        <p:nvSpPr>
          <p:cNvPr id="5" name="Footer Placeholder 1">
            <a:extLst>
              <a:ext uri="{FF2B5EF4-FFF2-40B4-BE49-F238E27FC236}">
                <a16:creationId xmlns:a16="http://schemas.microsoft.com/office/drawing/2014/main" id="{4C507F8C-AB73-4745-9DEF-00EF045A280E}"/>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
        <p:nvSpPr>
          <p:cNvPr id="6" name="Slide Number Placeholder 6">
            <a:extLst>
              <a:ext uri="{FF2B5EF4-FFF2-40B4-BE49-F238E27FC236}">
                <a16:creationId xmlns:a16="http://schemas.microsoft.com/office/drawing/2014/main" id="{D32B276A-AAA0-4D37-98D3-8F3ABE346FA1}"/>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pic>
        <p:nvPicPr>
          <p:cNvPr id="1026" name="Picture 2" descr="Story image 3">
            <a:extLst>
              <a:ext uri="{FF2B5EF4-FFF2-40B4-BE49-F238E27FC236}">
                <a16:creationId xmlns:a16="http://schemas.microsoft.com/office/drawing/2014/main" id="{C5AEABA3-4B5E-4276-B0AA-C8D871D0598E}"/>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8140322" y="4423533"/>
            <a:ext cx="2600710" cy="14628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y image 2">
            <a:extLst>
              <a:ext uri="{FF2B5EF4-FFF2-40B4-BE49-F238E27FC236}">
                <a16:creationId xmlns:a16="http://schemas.microsoft.com/office/drawing/2014/main" id="{B45A02DF-6B4F-4F9C-BF2B-E10F9571A2E4}"/>
              </a:ext>
            </a:extLst>
          </p:cNvPr>
          <p:cNvPicPr>
            <a:picLocks noChangeAspect="1" noChangeArrowheads="1"/>
          </p:cNvPicPr>
          <p:nvPr/>
        </p:nvPicPr>
        <p:blipFill rotWithShape="1">
          <a:blip r:embed="rId27" cstate="print">
            <a:clrChange>
              <a:clrFrom>
                <a:srgbClr val="FFFFFF"/>
              </a:clrFrom>
              <a:clrTo>
                <a:srgbClr val="FFFFFF">
                  <a:alpha val="0"/>
                </a:srgbClr>
              </a:clrTo>
            </a:clrChange>
            <a:extLst>
              <a:ext uri="{BEBA8EAE-BF5A-486C-A8C5-ECC9F3942E4B}">
                <a14:imgProps xmlns:a14="http://schemas.microsoft.com/office/drawing/2010/main">
                  <a14:imgLayer r:embed="rId28">
                    <a14:imgEffect>
                      <a14:backgroundRemoval t="0" b="88676" l="0" r="100000">
                        <a14:foregroundMark x1="50249" y1="40307" x2="50249" y2="40307"/>
                        <a14:foregroundMark x1="50995" y1="48369" x2="50995" y2="48369"/>
                        <a14:foregroundMark x1="54726" y1="54319" x2="54726" y2="54319"/>
                        <a14:foregroundMark x1="48259" y1="37044" x2="48756" y2="35509"/>
                        <a14:foregroundMark x1="49005" y1="36852" x2="50995" y2="44722"/>
                        <a14:foregroundMark x1="47264" y1="37620" x2="49751" y2="37620"/>
                        <a14:foregroundMark x1="49005" y1="37236" x2="49005" y2="37236"/>
                        <a14:foregroundMark x1="50249" y1="26871" x2="43781" y2="25912"/>
                        <a14:foregroundMark x1="27861" y1="88676" x2="27861" y2="88676"/>
                        <a14:foregroundMark x1="71642" y1="65835" x2="71642" y2="65835"/>
                        <a14:foregroundMark x1="65174" y1="61612" x2="65174" y2="61612"/>
                        <a14:foregroundMark x1="69652" y1="62572" x2="70647" y2="62572"/>
                        <a14:foregroundMark x1="92289" y1="79846" x2="97264" y2="84645"/>
                        <a14:foregroundMark x1="92537" y1="80806" x2="90547" y2="78119"/>
                        <a14:foregroundMark x1="93781" y1="79655" x2="90796" y2="79655"/>
                        <a14:foregroundMark x1="92786" y1="78695" x2="79851" y2="75624"/>
                        <a14:foregroundMark x1="79851" y1="75624" x2="72637" y2="76200"/>
                        <a14:foregroundMark x1="54478" y1="52015" x2="60697" y2="59693"/>
                        <a14:foregroundMark x1="46517" y1="38004" x2="49751" y2="35701"/>
                        <a14:foregroundMark x1="52239" y1="12476" x2="51244" y2="18042"/>
                        <a14:foregroundMark x1="51741" y1="12476" x2="52239" y2="12284"/>
                        <a14:foregroundMark x1="47512" y1="37428" x2="47264" y2="41075"/>
                        <a14:foregroundMark x1="90796" y1="78311" x2="90796" y2="78311"/>
                        <a14:foregroundMark x1="91045" y1="78119" x2="91045" y2="78119"/>
                        <a14:foregroundMark x1="91045" y1="78119" x2="91045" y2="78119"/>
                        <a14:foregroundMark x1="91045" y1="78119" x2="91045" y2="78119"/>
                        <a14:foregroundMark x1="91045" y1="78119" x2="91045" y2="78119"/>
                        <a14:foregroundMark x1="90796" y1="78119" x2="90796" y2="78119"/>
                        <a14:foregroundMark x1="90299" y1="77159" x2="77861" y2="75048"/>
                        <a14:foregroundMark x1="77861" y1="75048" x2="88806" y2="79271"/>
                        <a14:foregroundMark x1="52239" y1="12476" x2="52239" y2="12476"/>
                        <a14:foregroundMark x1="51990" y1="39731" x2="51990" y2="39731"/>
                        <a14:foregroundMark x1="53234" y1="44146" x2="53234" y2="44146"/>
                        <a14:foregroundMark x1="53980" y1="45873" x2="53980" y2="45873"/>
                        <a14:foregroundMark x1="57711" y1="54127" x2="57711" y2="54127"/>
                        <a14:foregroundMark x1="58955" y1="56046" x2="58955" y2="56046"/>
                        <a14:foregroundMark x1="60448" y1="56814" x2="60448" y2="56814"/>
                        <a14:backgroundMark x1="74876" y1="0" x2="76617" y2="192"/>
                        <a14:backgroundMark x1="76617" y1="0" x2="76617" y2="192"/>
                        <a14:backgroundMark x1="60199" y1="0" x2="60697" y2="960"/>
                        <a14:backgroundMark x1="60945" y1="1152" x2="70149" y2="8445"/>
                        <a14:backgroundMark x1="70149" y1="8445" x2="76368" y2="10173"/>
                        <a14:backgroundMark x1="47512" y1="0" x2="57711" y2="12092"/>
                        <a14:backgroundMark x1="54478" y1="0" x2="57711" y2="12092"/>
                      </a14:backgroundRemoval>
                    </a14:imgEffect>
                  </a14:imgLayer>
                </a14:imgProps>
              </a:ext>
              <a:ext uri="{28A0092B-C50C-407E-A947-70E740481C1C}">
                <a14:useLocalDpi xmlns:a14="http://schemas.microsoft.com/office/drawing/2010/main"/>
              </a:ext>
            </a:extLst>
          </a:blip>
          <a:srcRect/>
          <a:stretch/>
        </p:blipFill>
        <p:spPr bwMode="auto">
          <a:xfrm>
            <a:off x="10578506" y="4502155"/>
            <a:ext cx="1168993" cy="1515796"/>
          </a:xfrm>
          <a:prstGeom prst="rect">
            <a:avLst/>
          </a:prstGeom>
          <a:extLst>
            <a:ext uri="{909E8E84-426E-40DD-AFC4-6F175D3DCCD1}">
              <a14:hiddenFill xmlns:a14="http://schemas.microsoft.com/office/drawing/2010/main">
                <a:solidFill>
                  <a:srgbClr val="FFFFFF"/>
                </a:solidFill>
              </a14:hiddenFill>
            </a:ext>
          </a:extLst>
        </p:spPr>
      </p:pic>
      <p:sp>
        <p:nvSpPr>
          <p:cNvPr id="56" name="Title 1">
            <a:extLst>
              <a:ext uri="{FF2B5EF4-FFF2-40B4-BE49-F238E27FC236}">
                <a16:creationId xmlns:a16="http://schemas.microsoft.com/office/drawing/2014/main" id="{52ACDC35-9E88-4BA8-A18D-546E8D7B2DCF}"/>
              </a:ext>
            </a:extLst>
          </p:cNvPr>
          <p:cNvSpPr txBox="1">
            <a:spLocks/>
          </p:cNvSpPr>
          <p:nvPr/>
        </p:nvSpPr>
        <p:spPr>
          <a:xfrm>
            <a:off x="6399562" y="281958"/>
            <a:ext cx="4608958" cy="4921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bg1"/>
                </a:solidFill>
                <a:effectLst/>
                <a:latin typeface="+mj-lt"/>
                <a:ea typeface="+mn-ea"/>
                <a:cs typeface="Segoe UI" pitchFamily="34" charset="0"/>
              </a:defRPr>
            </a:lvl1pPr>
          </a:lstStyle>
          <a:p>
            <a:pPr algn="ctr"/>
            <a:r>
              <a:rPr lang="en-US">
                <a:solidFill>
                  <a:srgbClr val="50E6FF"/>
                </a:solidFill>
              </a:rPr>
              <a:t>Healthcare comes to life</a:t>
            </a:r>
          </a:p>
        </p:txBody>
      </p:sp>
      <p:pic>
        <p:nvPicPr>
          <p:cNvPr id="4" name="Picture 2" descr="Sensoria | Omdia | Tractica">
            <a:extLst>
              <a:ext uri="{FF2B5EF4-FFF2-40B4-BE49-F238E27FC236}">
                <a16:creationId xmlns:a16="http://schemas.microsoft.com/office/drawing/2014/main" id="{C12012FF-8FFD-49DE-8A6C-F3E7663D74EB}"/>
              </a:ext>
            </a:extLst>
          </p:cNvPr>
          <p:cNvPicPr>
            <a:picLocks noChangeAspect="1" noChangeArrowheads="1"/>
          </p:cNvPicPr>
          <p:nvPr/>
        </p:nvPicPr>
        <p:blipFill rotWithShape="1">
          <a:blip r:embed="rId29" cstate="print">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a:ext>
            </a:extLst>
          </a:blip>
          <a:srcRect/>
          <a:stretch/>
        </p:blipFill>
        <p:spPr bwMode="auto">
          <a:xfrm>
            <a:off x="9109667" y="6113898"/>
            <a:ext cx="1141441" cy="271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782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3.33333E-6 L -2.08333E-7 0.03542 " pathEditMode="relative" rAng="0" ptsTypes="AA">
                                      <p:cBhvr>
                                        <p:cTn id="9" dur="500" spd="-100000" fill="hold"/>
                                        <p:tgtEl>
                                          <p:spTgt spid="2"/>
                                        </p:tgtEl>
                                        <p:attrNameLst>
                                          <p:attrName>ppt_x</p:attrName>
                                          <p:attrName>ppt_y</p:attrName>
                                        </p:attrNameLst>
                                      </p:cBhvr>
                                      <p:rCtr x="0" y="1759"/>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26" presetClass="emph" presetSubtype="0" fill="hold" grpId="1" nodeType="withEffect">
                                  <p:stCondLst>
                                    <p:cond delay="0"/>
                                  </p:stCondLst>
                                  <p:childTnLst>
                                    <p:animEffect transition="out" filter="fade">
                                      <p:cBhvr>
                                        <p:cTn id="15" dur="500" tmFilter="0, 0; .2, .5; .8, .5; 1, 0"/>
                                        <p:tgtEl>
                                          <p:spTgt spid="56"/>
                                        </p:tgtEl>
                                      </p:cBhvr>
                                    </p:animEffect>
                                    <p:animScale>
                                      <p:cBhvr>
                                        <p:cTn id="16" dur="250" autoRev="1" fill="hold"/>
                                        <p:tgtEl>
                                          <p:spTgt spid="56"/>
                                        </p:tgtEl>
                                      </p:cBhvr>
                                      <p:by x="105000" y="105000"/>
                                    </p:animScale>
                                  </p:childTnLst>
                                </p:cTn>
                              </p:par>
                            </p:childTnLst>
                          </p:cTn>
                        </p:par>
                        <p:par>
                          <p:cTn id="17" fill="hold">
                            <p:stCondLst>
                              <p:cond delay="1000"/>
                            </p:stCondLst>
                            <p:childTnLst>
                              <p:par>
                                <p:cTn id="18" presetID="10" presetClass="entr" presetSubtype="0" fill="hold" nodeType="afterEffect">
                                  <p:stCondLst>
                                    <p:cond delay="25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25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2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25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25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25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nodeType="withEffect">
                                  <p:stCondLst>
                                    <p:cond delay="25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250"/>
                                  </p:stCondLst>
                                  <p:childTnLst>
                                    <p:set>
                                      <p:cBhvr>
                                        <p:cTn id="46" dur="1" fill="hold">
                                          <p:stCondLst>
                                            <p:cond delay="0"/>
                                          </p:stCondLst>
                                        </p:cTn>
                                        <p:tgtEl>
                                          <p:spTgt spid="2050"/>
                                        </p:tgtEl>
                                        <p:attrNameLst>
                                          <p:attrName>style.visibility</p:attrName>
                                        </p:attrNameLst>
                                      </p:cBhvr>
                                      <p:to>
                                        <p:strVal val="visible"/>
                                      </p:to>
                                    </p:set>
                                    <p:animEffect transition="in" filter="fade">
                                      <p:cBhvr>
                                        <p:cTn id="47" dur="500"/>
                                        <p:tgtEl>
                                          <p:spTgt spid="2050"/>
                                        </p:tgtEl>
                                      </p:cBhvr>
                                    </p:animEffect>
                                  </p:childTnLst>
                                </p:cTn>
                              </p:par>
                              <p:par>
                                <p:cTn id="48" presetID="10" presetClass="entr" presetSubtype="0" fill="hold" nodeType="withEffect">
                                  <p:stCondLst>
                                    <p:cond delay="250"/>
                                  </p:stCondLst>
                                  <p:childTnLst>
                                    <p:set>
                                      <p:cBhvr>
                                        <p:cTn id="49" dur="1" fill="hold">
                                          <p:stCondLst>
                                            <p:cond delay="0"/>
                                          </p:stCondLst>
                                        </p:cTn>
                                        <p:tgtEl>
                                          <p:spTgt spid="2052"/>
                                        </p:tgtEl>
                                        <p:attrNameLst>
                                          <p:attrName>style.visibility</p:attrName>
                                        </p:attrNameLst>
                                      </p:cBhvr>
                                      <p:to>
                                        <p:strVal val="visible"/>
                                      </p:to>
                                    </p:set>
                                    <p:animEffect transition="in" filter="fade">
                                      <p:cBhvr>
                                        <p:cTn id="50" dur="500"/>
                                        <p:tgtEl>
                                          <p:spTgt spid="2052"/>
                                        </p:tgtEl>
                                      </p:cBhvr>
                                    </p:animEffect>
                                  </p:childTnLst>
                                </p:cTn>
                              </p:par>
                              <p:par>
                                <p:cTn id="51" presetID="10" presetClass="entr" presetSubtype="0" fill="hold" nodeType="withEffect">
                                  <p:stCondLst>
                                    <p:cond delay="25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10" presetClass="entr" presetSubtype="0" fill="hold" nodeType="withEffect">
                                  <p:stCondLst>
                                    <p:cond delay="250"/>
                                  </p:stCondLst>
                                  <p:childTnLst>
                                    <p:set>
                                      <p:cBhvr>
                                        <p:cTn id="55" dur="1" fill="hold">
                                          <p:stCondLst>
                                            <p:cond delay="0"/>
                                          </p:stCondLst>
                                        </p:cTn>
                                        <p:tgtEl>
                                          <p:spTgt spid="40"/>
                                        </p:tgtEl>
                                        <p:attrNameLst>
                                          <p:attrName>style.visibility</p:attrName>
                                        </p:attrNameLst>
                                      </p:cBhvr>
                                      <p:to>
                                        <p:strVal val="visible"/>
                                      </p:to>
                                    </p:set>
                                    <p:animEffect transition="in" filter="fade">
                                      <p:cBhvr>
                                        <p:cTn id="56" dur="500"/>
                                        <p:tgtEl>
                                          <p:spTgt spid="40"/>
                                        </p:tgtEl>
                                      </p:cBhvr>
                                    </p:animEffect>
                                  </p:childTnLst>
                                </p:cTn>
                              </p:par>
                              <p:par>
                                <p:cTn id="57" presetID="10" presetClass="entr" presetSubtype="0" fill="hold" grpId="0" nodeType="withEffect">
                                  <p:stCondLst>
                                    <p:cond delay="25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nodeType="withEffect">
                                  <p:stCondLst>
                                    <p:cond delay="250"/>
                                  </p:stCondLst>
                                  <p:childTnLst>
                                    <p:set>
                                      <p:cBhvr>
                                        <p:cTn id="61" dur="1" fill="hold">
                                          <p:stCondLst>
                                            <p:cond delay="0"/>
                                          </p:stCondLst>
                                        </p:cTn>
                                        <p:tgtEl>
                                          <p:spTgt spid="1026"/>
                                        </p:tgtEl>
                                        <p:attrNameLst>
                                          <p:attrName>style.visibility</p:attrName>
                                        </p:attrNameLst>
                                      </p:cBhvr>
                                      <p:to>
                                        <p:strVal val="visible"/>
                                      </p:to>
                                    </p:set>
                                    <p:animEffect transition="in" filter="fade">
                                      <p:cBhvr>
                                        <p:cTn id="62" dur="500"/>
                                        <p:tgtEl>
                                          <p:spTgt spid="1026"/>
                                        </p:tgtEl>
                                      </p:cBhvr>
                                    </p:animEffect>
                                  </p:childTnLst>
                                </p:cTn>
                              </p:par>
                              <p:par>
                                <p:cTn id="63" presetID="10" presetClass="entr" presetSubtype="0" fill="hold" nodeType="withEffect">
                                  <p:stCondLst>
                                    <p:cond delay="250"/>
                                  </p:stCondLst>
                                  <p:childTnLst>
                                    <p:set>
                                      <p:cBhvr>
                                        <p:cTn id="64" dur="1" fill="hold">
                                          <p:stCondLst>
                                            <p:cond delay="0"/>
                                          </p:stCondLst>
                                        </p:cTn>
                                        <p:tgtEl>
                                          <p:spTgt spid="1028"/>
                                        </p:tgtEl>
                                        <p:attrNameLst>
                                          <p:attrName>style.visibility</p:attrName>
                                        </p:attrNameLst>
                                      </p:cBhvr>
                                      <p:to>
                                        <p:strVal val="visible"/>
                                      </p:to>
                                    </p:set>
                                    <p:animEffect transition="in" filter="fade">
                                      <p:cBhvr>
                                        <p:cTn id="65"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5" grpId="0"/>
      <p:bldP spid="24" grpId="0"/>
      <p:bldP spid="56" grpId="0"/>
      <p:bldP spid="5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morph1">
            <a:extLst>
              <a:ext uri="{FF2B5EF4-FFF2-40B4-BE49-F238E27FC236}">
                <a16:creationId xmlns:a16="http://schemas.microsoft.com/office/drawing/2014/main" id="{D8204D11-F085-4C59-B45C-3B3D60811E0C}"/>
              </a:ext>
            </a:extLst>
          </p:cNvPr>
          <p:cNvGrpSpPr/>
          <p:nvPr/>
        </p:nvGrpSpPr>
        <p:grpSpPr>
          <a:xfrm>
            <a:off x="2023981" y="224987"/>
            <a:ext cx="601980" cy="601980"/>
            <a:chOff x="1855619" y="1772936"/>
            <a:chExt cx="831086" cy="831086"/>
          </a:xfrm>
        </p:grpSpPr>
        <p:sp>
          <p:nvSpPr>
            <p:cNvPr id="8" name="Oval 7">
              <a:extLst>
                <a:ext uri="{FF2B5EF4-FFF2-40B4-BE49-F238E27FC236}">
                  <a16:creationId xmlns:a16="http://schemas.microsoft.com/office/drawing/2014/main" id="{3FEE391F-D60B-4E22-8F7B-EE5203944C15}"/>
                </a:ext>
              </a:extLst>
            </p:cNvPr>
            <p:cNvSpPr/>
            <p:nvPr/>
          </p:nvSpPr>
          <p:spPr bwMode="auto">
            <a:xfrm>
              <a:off x="1855619" y="1772936"/>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49FAA589-ED24-44F4-B6F2-92B769CE007F}"/>
                </a:ext>
              </a:extLst>
            </p:cNvPr>
            <p:cNvGrpSpPr/>
            <p:nvPr/>
          </p:nvGrpSpPr>
          <p:grpSpPr>
            <a:xfrm>
              <a:off x="2037934" y="1953541"/>
              <a:ext cx="466458" cy="483292"/>
              <a:chOff x="3450882" y="3252047"/>
              <a:chExt cx="414625" cy="429585"/>
            </a:xfrm>
          </p:grpSpPr>
          <p:grpSp>
            <p:nvGrpSpPr>
              <p:cNvPr id="10" name="Graphic 63" descr="people">
                <a:extLst>
                  <a:ext uri="{FF2B5EF4-FFF2-40B4-BE49-F238E27FC236}">
                    <a16:creationId xmlns:a16="http://schemas.microsoft.com/office/drawing/2014/main" id="{E64C0056-6511-4276-840C-B857576F3617}"/>
                  </a:ext>
                </a:extLst>
              </p:cNvPr>
              <p:cNvGrpSpPr/>
              <p:nvPr/>
            </p:nvGrpSpPr>
            <p:grpSpPr>
              <a:xfrm>
                <a:off x="3450882" y="3267097"/>
                <a:ext cx="414625" cy="414535"/>
                <a:chOff x="5365475" y="3010750"/>
                <a:chExt cx="488296" cy="488192"/>
              </a:xfrm>
            </p:grpSpPr>
            <p:sp>
              <p:nvSpPr>
                <p:cNvPr id="14" name="Freeform: Shape 13">
                  <a:extLst>
                    <a:ext uri="{FF2B5EF4-FFF2-40B4-BE49-F238E27FC236}">
                      <a16:creationId xmlns:a16="http://schemas.microsoft.com/office/drawing/2014/main" id="{AF3EB6CB-123C-4BBB-B995-0DE7E3AC39C3}"/>
                    </a:ext>
                  </a:extLst>
                </p:cNvPr>
                <p:cNvSpPr/>
                <p:nvPr/>
              </p:nvSpPr>
              <p:spPr>
                <a:xfrm>
                  <a:off x="5673612" y="3010750"/>
                  <a:ext cx="126834" cy="126834"/>
                </a:xfrm>
                <a:custGeom>
                  <a:avLst/>
                  <a:gdLst>
                    <a:gd name="connsiteX0" fmla="*/ 128703 w 126834"/>
                    <a:gd name="connsiteY0" fmla="*/ 65352 h 126834"/>
                    <a:gd name="connsiteX1" fmla="*/ 65352 w 126834"/>
                    <a:gd name="connsiteY1" fmla="*/ 128703 h 126834"/>
                    <a:gd name="connsiteX2" fmla="*/ 2001 w 126834"/>
                    <a:gd name="connsiteY2" fmla="*/ 65352 h 126834"/>
                    <a:gd name="connsiteX3" fmla="*/ 65352 w 126834"/>
                    <a:gd name="connsiteY3" fmla="*/ 2001 h 126834"/>
                    <a:gd name="connsiteX4" fmla="*/ 128703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8703" y="65352"/>
                      </a:moveTo>
                      <a:cubicBezTo>
                        <a:pt x="128703" y="100321"/>
                        <a:pt x="100321" y="128703"/>
                        <a:pt x="65352" y="128703"/>
                      </a:cubicBezTo>
                      <a:cubicBezTo>
                        <a:pt x="30382" y="128703"/>
                        <a:pt x="2001" y="100321"/>
                        <a:pt x="2001" y="65352"/>
                      </a:cubicBezTo>
                      <a:cubicBezTo>
                        <a:pt x="2001" y="30382"/>
                        <a:pt x="30382" y="2001"/>
                        <a:pt x="65352" y="2001"/>
                      </a:cubicBezTo>
                      <a:cubicBezTo>
                        <a:pt x="100321" y="2001"/>
                        <a:pt x="128703" y="30382"/>
                        <a:pt x="128703" y="65352"/>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63982A20-BFE6-4959-A63C-D25B8238089D}"/>
                    </a:ext>
                  </a:extLst>
                </p:cNvPr>
                <p:cNvSpPr/>
                <p:nvPr/>
              </p:nvSpPr>
              <p:spPr>
                <a:xfrm>
                  <a:off x="5620396" y="3161267"/>
                  <a:ext cx="233375" cy="131907"/>
                </a:xfrm>
                <a:custGeom>
                  <a:avLst/>
                  <a:gdLst>
                    <a:gd name="connsiteX0" fmla="*/ 118060 w 233374"/>
                    <a:gd name="connsiteY0" fmla="*/ 2001 h 131907"/>
                    <a:gd name="connsiteX1" fmla="*/ 234119 w 233374"/>
                    <a:gd name="connsiteY1" fmla="*/ 118059 h 131907"/>
                    <a:gd name="connsiteX2" fmla="*/ 234119 w 233374"/>
                    <a:gd name="connsiteY2" fmla="*/ 132757 h 131907"/>
                    <a:gd name="connsiteX3" fmla="*/ 2001 w 233374"/>
                    <a:gd name="connsiteY3" fmla="*/ 132757 h 131907"/>
                    <a:gd name="connsiteX4" fmla="*/ 2001 w 233374"/>
                    <a:gd name="connsiteY4" fmla="*/ 118059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8" y="2001"/>
                        <a:pt x="234119" y="53695"/>
                        <a:pt x="234119" y="118059"/>
                      </a:cubicBezTo>
                      <a:lnTo>
                        <a:pt x="234119" y="132757"/>
                      </a:lnTo>
                      <a:lnTo>
                        <a:pt x="2001" y="132757"/>
                      </a:lnTo>
                      <a:lnTo>
                        <a:pt x="2001" y="118059"/>
                      </a:lnTo>
                      <a:cubicBezTo>
                        <a:pt x="2001" y="53695"/>
                        <a:pt x="54202" y="2001"/>
                        <a:pt x="118060" y="2001"/>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8040553-0A99-4DBE-A691-0E291B02ADBB}"/>
                    </a:ext>
                  </a:extLst>
                </p:cNvPr>
                <p:cNvSpPr/>
                <p:nvPr/>
              </p:nvSpPr>
              <p:spPr>
                <a:xfrm>
                  <a:off x="5418180" y="32165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F344B7D1-2084-4E1F-9531-F087A18AF657}"/>
                    </a:ext>
                  </a:extLst>
                </p:cNvPr>
                <p:cNvSpPr/>
                <p:nvPr/>
              </p:nvSpPr>
              <p:spPr>
                <a:xfrm>
                  <a:off x="5365475" y="33670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aphic 45" descr="heart, Azure service help">
                <a:extLst>
                  <a:ext uri="{FF2B5EF4-FFF2-40B4-BE49-F238E27FC236}">
                    <a16:creationId xmlns:a16="http://schemas.microsoft.com/office/drawing/2014/main" id="{C31F0B79-911B-41AB-A9FB-A51C255715B4}"/>
                  </a:ext>
                </a:extLst>
              </p:cNvPr>
              <p:cNvGrpSpPr/>
              <p:nvPr/>
            </p:nvGrpSpPr>
            <p:grpSpPr>
              <a:xfrm>
                <a:off x="3489892" y="3252047"/>
                <a:ext cx="175847" cy="159627"/>
                <a:chOff x="11100558" y="3084776"/>
                <a:chExt cx="356655" cy="323758"/>
              </a:xfrm>
            </p:grpSpPr>
            <p:sp>
              <p:nvSpPr>
                <p:cNvPr id="12" name="Freeform: Shape 11">
                  <a:extLst>
                    <a:ext uri="{FF2B5EF4-FFF2-40B4-BE49-F238E27FC236}">
                      <a16:creationId xmlns:a16="http://schemas.microsoft.com/office/drawing/2014/main" id="{1BD3108A-3436-478B-869D-6D3CC222C0CA}"/>
                    </a:ext>
                  </a:extLst>
                </p:cNvPr>
                <p:cNvSpPr/>
                <p:nvPr/>
              </p:nvSpPr>
              <p:spPr>
                <a:xfrm>
                  <a:off x="11100558" y="3084776"/>
                  <a:ext cx="323486" cy="323482"/>
                </a:xfrm>
                <a:custGeom>
                  <a:avLst/>
                  <a:gdLst>
                    <a:gd name="connsiteX0" fmla="*/ 324819 w 323485"/>
                    <a:gd name="connsiteY0" fmla="*/ 179468 h 323482"/>
                    <a:gd name="connsiteX1" fmla="*/ 179468 w 323485"/>
                    <a:gd name="connsiteY1" fmla="*/ 324818 h 323482"/>
                    <a:gd name="connsiteX2" fmla="*/ 30466 w 323485"/>
                    <a:gd name="connsiteY2" fmla="*/ 175815 h 323482"/>
                    <a:gd name="connsiteX3" fmla="*/ 30466 w 323485"/>
                    <a:gd name="connsiteY3" fmla="*/ 33843 h 323482"/>
                    <a:gd name="connsiteX4" fmla="*/ 33840 w 323485"/>
                    <a:gd name="connsiteY4" fmla="*/ 30466 h 323482"/>
                    <a:gd name="connsiteX5" fmla="*/ 175817 w 323485"/>
                    <a:gd name="connsiteY5" fmla="*/ 30466 h 323482"/>
                    <a:gd name="connsiteX6" fmla="*/ 324819 w 323485"/>
                    <a:gd name="connsiteY6" fmla="*/ 179468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324819" y="179468"/>
                      </a:moveTo>
                      <a:lnTo>
                        <a:pt x="179468" y="324818"/>
                      </a:lnTo>
                      <a:lnTo>
                        <a:pt x="30466" y="175815"/>
                      </a:lnTo>
                      <a:cubicBezTo>
                        <a:pt x="-8737" y="136610"/>
                        <a:pt x="-8737" y="73045"/>
                        <a:pt x="30466" y="33843"/>
                      </a:cubicBezTo>
                      <a:lnTo>
                        <a:pt x="33840" y="30466"/>
                      </a:lnTo>
                      <a:cubicBezTo>
                        <a:pt x="73046" y="-8737"/>
                        <a:pt x="136611" y="-8737"/>
                        <a:pt x="175817" y="30466"/>
                      </a:cubicBezTo>
                      <a:lnTo>
                        <a:pt x="324819" y="179468"/>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AC4CC863-3F17-4621-9ECD-3E529396EC8F}"/>
                    </a:ext>
                  </a:extLst>
                </p:cNvPr>
                <p:cNvSpPr/>
                <p:nvPr/>
              </p:nvSpPr>
              <p:spPr>
                <a:xfrm>
                  <a:off x="11133727" y="3085052"/>
                  <a:ext cx="323486" cy="323482"/>
                </a:xfrm>
                <a:custGeom>
                  <a:avLst/>
                  <a:gdLst>
                    <a:gd name="connsiteX0" fmla="*/ 146415 w 323485"/>
                    <a:gd name="connsiteY0" fmla="*/ 324817 h 323482"/>
                    <a:gd name="connsiteX1" fmla="*/ 1064 w 323485"/>
                    <a:gd name="connsiteY1" fmla="*/ 179468 h 323482"/>
                    <a:gd name="connsiteX2" fmla="*/ 150068 w 323485"/>
                    <a:gd name="connsiteY2" fmla="*/ 30468 h 323482"/>
                    <a:gd name="connsiteX3" fmla="*/ 292042 w 323485"/>
                    <a:gd name="connsiteY3" fmla="*/ 30468 h 323482"/>
                    <a:gd name="connsiteX4" fmla="*/ 295416 w 323485"/>
                    <a:gd name="connsiteY4" fmla="*/ 33842 h 323482"/>
                    <a:gd name="connsiteX5" fmla="*/ 295416 w 323485"/>
                    <a:gd name="connsiteY5" fmla="*/ 175815 h 323482"/>
                    <a:gd name="connsiteX6" fmla="*/ 146415 w 323485"/>
                    <a:gd name="connsiteY6" fmla="*/ 324817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146415" y="324817"/>
                      </a:moveTo>
                      <a:lnTo>
                        <a:pt x="1064" y="179468"/>
                      </a:lnTo>
                      <a:lnTo>
                        <a:pt x="150068" y="30468"/>
                      </a:lnTo>
                      <a:cubicBezTo>
                        <a:pt x="189271" y="-8738"/>
                        <a:pt x="252836" y="-8738"/>
                        <a:pt x="292042" y="30468"/>
                      </a:cubicBezTo>
                      <a:lnTo>
                        <a:pt x="295416" y="33842"/>
                      </a:lnTo>
                      <a:cubicBezTo>
                        <a:pt x="334622" y="73048"/>
                        <a:pt x="334622" y="136612"/>
                        <a:pt x="295416" y="175815"/>
                      </a:cubicBezTo>
                      <a:lnTo>
                        <a:pt x="146415" y="324817"/>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8" name="Title 17">
            <a:extLst>
              <a:ext uri="{FF2B5EF4-FFF2-40B4-BE49-F238E27FC236}">
                <a16:creationId xmlns:a16="http://schemas.microsoft.com/office/drawing/2014/main" id="{954FEDF7-297D-47FE-B50E-9C11DF4D00DA}"/>
              </a:ext>
            </a:extLst>
          </p:cNvPr>
          <p:cNvSpPr>
            <a:spLocks noGrp="1"/>
          </p:cNvSpPr>
          <p:nvPr>
            <p:ph type="title"/>
          </p:nvPr>
        </p:nvSpPr>
        <p:spPr>
          <a:xfrm>
            <a:off x="588963" y="279914"/>
            <a:ext cx="11017250" cy="492125"/>
          </a:xfrm>
        </p:spPr>
        <p:txBody>
          <a:bodyPr/>
          <a:lstStyle/>
          <a:p>
            <a:pPr algn="ctr"/>
            <a:r>
              <a:rPr lang="en-US"/>
              <a:t>Patient experience and access to care</a:t>
            </a:r>
          </a:p>
        </p:txBody>
      </p:sp>
      <p:sp>
        <p:nvSpPr>
          <p:cNvPr id="7" name="Rectangle 6">
            <a:extLst>
              <a:ext uri="{FF2B5EF4-FFF2-40B4-BE49-F238E27FC236}">
                <a16:creationId xmlns:a16="http://schemas.microsoft.com/office/drawing/2014/main" id="{8AA7EAB3-666C-40AE-8F7B-CB5636C2F77E}"/>
              </a:ext>
            </a:extLst>
          </p:cNvPr>
          <p:cNvSpPr/>
          <p:nvPr/>
        </p:nvSpPr>
        <p:spPr>
          <a:xfrm>
            <a:off x="8059267" y="5771569"/>
            <a:ext cx="1796935" cy="512961"/>
          </a:xfrm>
          <a:prstGeom prst="rect">
            <a:avLst/>
          </a:prstGeom>
        </p:spPr>
        <p:txBody>
          <a:bodyPr wrap="square" lIns="0" tIns="0" rIns="0" bIns="0">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Healthcare Bot</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Power Virtual Agent</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Azure API for FHIR</a:t>
            </a:r>
          </a:p>
        </p:txBody>
      </p:sp>
      <p:sp>
        <p:nvSpPr>
          <p:cNvPr id="42" name="Rectangle 41">
            <a:extLst>
              <a:ext uri="{FF2B5EF4-FFF2-40B4-BE49-F238E27FC236}">
                <a16:creationId xmlns:a16="http://schemas.microsoft.com/office/drawing/2014/main" id="{841EEC76-5919-4DA0-B97E-EE23E0FF87D1}"/>
              </a:ext>
            </a:extLst>
          </p:cNvPr>
          <p:cNvSpPr/>
          <p:nvPr/>
        </p:nvSpPr>
        <p:spPr>
          <a:xfrm>
            <a:off x="504827" y="852949"/>
            <a:ext cx="11182348" cy="323165"/>
          </a:xfrm>
          <a:prstGeom prst="rect">
            <a:avLst/>
          </a:prstGeom>
        </p:spPr>
        <p:txBody>
          <a:bodyPr wrap="square">
            <a:spAutoFit/>
          </a:bodyPr>
          <a:lstStyle/>
          <a:p>
            <a:pPr algn="ctr" fontAlgn="ctr"/>
            <a:r>
              <a:rPr lang="en-US" sz="1500">
                <a:solidFill>
                  <a:srgbClr val="50E6FF"/>
                </a:solidFill>
              </a:rPr>
              <a:t>Digital patient engagement for scheduling, proactive wellness outreach; on-going virtual patient follow-up in surveys, assessments</a:t>
            </a:r>
          </a:p>
        </p:txBody>
      </p:sp>
      <p:sp>
        <p:nvSpPr>
          <p:cNvPr id="23" name="Rectangle 22">
            <a:extLst>
              <a:ext uri="{FF2B5EF4-FFF2-40B4-BE49-F238E27FC236}">
                <a16:creationId xmlns:a16="http://schemas.microsoft.com/office/drawing/2014/main" id="{CE5A2918-65E5-45F4-99BA-1F1A1B463600}"/>
              </a:ext>
            </a:extLst>
          </p:cNvPr>
          <p:cNvSpPr/>
          <p:nvPr/>
        </p:nvSpPr>
        <p:spPr>
          <a:xfrm>
            <a:off x="293687" y="5326453"/>
            <a:ext cx="5793611" cy="1233098"/>
          </a:xfrm>
          <a:prstGeom prst="rect">
            <a:avLst/>
          </a:prstGeom>
          <a:ln w="6350">
            <a:solidFill>
              <a:schemeClr val="bg1"/>
            </a:solidFill>
          </a:ln>
        </p:spPr>
        <p:txBody>
          <a:bodyPr wrap="square" numCol="2" anchor="ctr">
            <a:noAutofit/>
          </a:bodyPr>
          <a:lstStyle/>
          <a:p>
            <a:pPr marL="146050" indent="-146050" fontAlgn="base">
              <a:spcAft>
                <a:spcPts val="100"/>
              </a:spcAft>
              <a:buFont typeface="Arial" panose="020B0604020202020204" pitchFamily="34" charset="0"/>
              <a:buChar char="•"/>
            </a:pPr>
            <a:r>
              <a:rPr lang="en-US" sz="1000">
                <a:solidFill>
                  <a:schemeClr val="bg1"/>
                </a:solidFill>
              </a:rPr>
              <a:t>Patient Mobile and Web Platforms​</a:t>
            </a:r>
          </a:p>
          <a:p>
            <a:pPr marL="146050" indent="-146050" fontAlgn="base">
              <a:spcAft>
                <a:spcPts val="100"/>
              </a:spcAft>
              <a:buFont typeface="Arial" panose="020B0604020202020204" pitchFamily="34" charset="0"/>
              <a:buChar char="•"/>
            </a:pPr>
            <a:r>
              <a:rPr lang="en-US" sz="1000">
                <a:solidFill>
                  <a:schemeClr val="bg1"/>
                </a:solidFill>
              </a:rPr>
              <a:t>Patient Engagement Portal​</a:t>
            </a:r>
          </a:p>
          <a:p>
            <a:pPr marL="146050" indent="-146050" fontAlgn="base">
              <a:spcAft>
                <a:spcPts val="100"/>
              </a:spcAft>
              <a:buFont typeface="Arial" panose="020B0604020202020204" pitchFamily="34" charset="0"/>
              <a:buChar char="•"/>
            </a:pPr>
            <a:r>
              <a:rPr lang="en-US" sz="1000">
                <a:solidFill>
                  <a:schemeClr val="bg1"/>
                </a:solidFill>
              </a:rPr>
              <a:t>Scheduling ​</a:t>
            </a:r>
          </a:p>
          <a:p>
            <a:pPr marL="146050" indent="-146050" fontAlgn="base">
              <a:spcAft>
                <a:spcPts val="100"/>
              </a:spcAft>
              <a:buFont typeface="Arial" panose="020B0604020202020204" pitchFamily="34" charset="0"/>
              <a:buChar char="•"/>
            </a:pPr>
            <a:r>
              <a:rPr lang="en-US" sz="1000">
                <a:solidFill>
                  <a:schemeClr val="bg1"/>
                </a:solidFill>
              </a:rPr>
              <a:t>Upcoming Activities​</a:t>
            </a:r>
          </a:p>
          <a:p>
            <a:pPr marL="146050" indent="-146050" fontAlgn="base">
              <a:spcAft>
                <a:spcPts val="100"/>
              </a:spcAft>
              <a:buFont typeface="Arial" panose="020B0604020202020204" pitchFamily="34" charset="0"/>
              <a:buChar char="•"/>
            </a:pPr>
            <a:r>
              <a:rPr lang="en-US" sz="1000">
                <a:solidFill>
                  <a:schemeClr val="bg1"/>
                </a:solidFill>
              </a:rPr>
              <a:t>Care Reminders, Prescription Reminder​</a:t>
            </a:r>
          </a:p>
          <a:p>
            <a:pPr marL="146050" indent="-146050" fontAlgn="base">
              <a:spcAft>
                <a:spcPts val="100"/>
              </a:spcAft>
              <a:buFont typeface="Arial" panose="020B0604020202020204" pitchFamily="34" charset="0"/>
              <a:buChar char="•"/>
            </a:pPr>
            <a:r>
              <a:rPr lang="en-US" sz="1000">
                <a:solidFill>
                  <a:schemeClr val="bg1"/>
                </a:solidFill>
              </a:rPr>
              <a:t>Wellness Coaching​</a:t>
            </a:r>
          </a:p>
          <a:p>
            <a:pPr marL="146050" indent="-146050" fontAlgn="base">
              <a:spcAft>
                <a:spcPts val="100"/>
              </a:spcAft>
              <a:buFont typeface="Arial" panose="020B0604020202020204" pitchFamily="34" charset="0"/>
              <a:buChar char="•"/>
            </a:pPr>
            <a:r>
              <a:rPr lang="en-US" sz="1000">
                <a:solidFill>
                  <a:schemeClr val="bg1"/>
                </a:solidFill>
              </a:rPr>
              <a:t>Patient Follow-Up​</a:t>
            </a:r>
          </a:p>
          <a:p>
            <a:pPr marL="146050" indent="-146050" fontAlgn="base">
              <a:spcAft>
                <a:spcPts val="100"/>
              </a:spcAft>
              <a:buFont typeface="Arial" panose="020B0604020202020204" pitchFamily="34" charset="0"/>
              <a:buChar char="•"/>
            </a:pPr>
            <a:r>
              <a:rPr lang="en-US" sz="1000">
                <a:solidFill>
                  <a:schemeClr val="bg1"/>
                </a:solidFill>
              </a:rPr>
              <a:t>Patient Virtual Follow-Up, Patient Surveys​</a:t>
            </a:r>
          </a:p>
          <a:p>
            <a:pPr marL="146050" indent="-146050" fontAlgn="base">
              <a:spcAft>
                <a:spcPts val="100"/>
              </a:spcAft>
              <a:buFont typeface="Arial" panose="020B0604020202020204" pitchFamily="34" charset="0"/>
              <a:buChar char="•"/>
            </a:pPr>
            <a:r>
              <a:rPr lang="en-US" sz="1000">
                <a:solidFill>
                  <a:schemeClr val="bg1"/>
                </a:solidFill>
              </a:rPr>
              <a:t>Provider Outreach​</a:t>
            </a:r>
          </a:p>
          <a:p>
            <a:pPr marL="146050" indent="-146050" fontAlgn="base">
              <a:spcAft>
                <a:spcPts val="100"/>
              </a:spcAft>
              <a:buFont typeface="Arial" panose="020B0604020202020204" pitchFamily="34" charset="0"/>
              <a:buChar char="•"/>
            </a:pPr>
            <a:r>
              <a:rPr lang="en-US" sz="1000">
                <a:solidFill>
                  <a:schemeClr val="bg1"/>
                </a:solidFill>
              </a:rPr>
              <a:t>Patient Education​</a:t>
            </a:r>
          </a:p>
          <a:p>
            <a:pPr marL="146050" indent="-146050" fontAlgn="base">
              <a:spcAft>
                <a:spcPts val="100"/>
              </a:spcAft>
              <a:buFont typeface="Arial" panose="020B0604020202020204" pitchFamily="34" charset="0"/>
              <a:buChar char="•"/>
            </a:pPr>
            <a:r>
              <a:rPr lang="en-US" sz="1000">
                <a:solidFill>
                  <a:schemeClr val="bg1"/>
                </a:solidFill>
              </a:rPr>
              <a:t>Physician Directory​</a:t>
            </a:r>
          </a:p>
          <a:p>
            <a:pPr marL="146050" indent="-146050" fontAlgn="base">
              <a:spcAft>
                <a:spcPts val="100"/>
              </a:spcAft>
              <a:buFont typeface="Arial" panose="020B0604020202020204" pitchFamily="34" charset="0"/>
              <a:buChar char="•"/>
            </a:pPr>
            <a:r>
              <a:rPr lang="en-US" sz="1000">
                <a:solidFill>
                  <a:schemeClr val="bg1"/>
                </a:solidFill>
              </a:rPr>
              <a:t>Patient Assessments​</a:t>
            </a:r>
          </a:p>
          <a:p>
            <a:pPr marL="146050" indent="-146050" fontAlgn="base">
              <a:spcAft>
                <a:spcPts val="100"/>
              </a:spcAft>
              <a:buFont typeface="Arial" panose="020B0604020202020204" pitchFamily="34" charset="0"/>
              <a:buChar char="•"/>
            </a:pPr>
            <a:r>
              <a:rPr lang="en-US" sz="1000">
                <a:solidFill>
                  <a:schemeClr val="bg1"/>
                </a:solidFill>
              </a:rPr>
              <a:t>Crisis response Power App with Healthcare Bot Integration</a:t>
            </a:r>
          </a:p>
        </p:txBody>
      </p:sp>
      <p:sp>
        <p:nvSpPr>
          <p:cNvPr id="26" name="Rectangle 25">
            <a:extLst>
              <a:ext uri="{FF2B5EF4-FFF2-40B4-BE49-F238E27FC236}">
                <a16:creationId xmlns:a16="http://schemas.microsoft.com/office/drawing/2014/main" id="{39FC827F-B7F1-453C-A195-D028B8595F46}"/>
              </a:ext>
            </a:extLst>
          </p:cNvPr>
          <p:cNvSpPr/>
          <p:nvPr/>
        </p:nvSpPr>
        <p:spPr>
          <a:xfrm>
            <a:off x="6314335" y="5771569"/>
            <a:ext cx="1666078" cy="333425"/>
          </a:xfrm>
          <a:prstGeom prst="rect">
            <a:avLst/>
          </a:prstGeom>
        </p:spPr>
        <p:txBody>
          <a:bodyPr wrap="square" lIns="0" tIns="0" rIns="0" bIns="0">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Power Automate</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Power Apps</a:t>
            </a:r>
          </a:p>
        </p:txBody>
      </p:sp>
      <p:pic>
        <p:nvPicPr>
          <p:cNvPr id="28" name="Picture 27" descr="A picture containing drawing&#10;&#10;Description automatically generated">
            <a:extLst>
              <a:ext uri="{FF2B5EF4-FFF2-40B4-BE49-F238E27FC236}">
                <a16:creationId xmlns:a16="http://schemas.microsoft.com/office/drawing/2014/main" id="{654CF34A-8C38-4C12-9D3C-0C681D950AC1}"/>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6267297" y="5395243"/>
            <a:ext cx="1211636" cy="337462"/>
          </a:xfrm>
          <a:prstGeom prst="rect">
            <a:avLst/>
          </a:prstGeom>
        </p:spPr>
      </p:pic>
      <p:sp>
        <p:nvSpPr>
          <p:cNvPr id="30" name="TextBox 29">
            <a:extLst>
              <a:ext uri="{FF2B5EF4-FFF2-40B4-BE49-F238E27FC236}">
                <a16:creationId xmlns:a16="http://schemas.microsoft.com/office/drawing/2014/main" id="{672787DA-8F2F-4B66-B60B-9259683FB62E}"/>
              </a:ext>
            </a:extLst>
          </p:cNvPr>
          <p:cNvSpPr txBox="1"/>
          <p:nvPr/>
        </p:nvSpPr>
        <p:spPr>
          <a:xfrm>
            <a:off x="9950311" y="5771569"/>
            <a:ext cx="1880742" cy="153888"/>
          </a:xfrm>
          <a:prstGeom prst="rect">
            <a:avLst/>
          </a:prstGeom>
          <a:noFill/>
        </p:spPr>
        <p:txBody>
          <a:bodyPr wrap="square" lIns="0" tIns="0" rIns="0" bIns="0">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Dynamics 365 Customer Insights</a:t>
            </a:r>
          </a:p>
        </p:txBody>
      </p:sp>
      <p:pic>
        <p:nvPicPr>
          <p:cNvPr id="6" name="Picture 5" descr="A picture containing drawing&#10;&#10;Description automatically generated">
            <a:extLst>
              <a:ext uri="{FF2B5EF4-FFF2-40B4-BE49-F238E27FC236}">
                <a16:creationId xmlns:a16="http://schemas.microsoft.com/office/drawing/2014/main" id="{E060838C-CEB4-4FC7-9138-1C9200C11C0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1187" t="23149" r="11187" b="23149"/>
          <a:stretch/>
        </p:blipFill>
        <p:spPr>
          <a:xfrm>
            <a:off x="9902685" y="5394325"/>
            <a:ext cx="1146888" cy="348967"/>
          </a:xfrm>
          <a:prstGeom prst="rect">
            <a:avLst/>
          </a:prstGeom>
        </p:spPr>
      </p:pic>
      <p:sp>
        <p:nvSpPr>
          <p:cNvPr id="66" name="Rectangle 65">
            <a:extLst>
              <a:ext uri="{FF2B5EF4-FFF2-40B4-BE49-F238E27FC236}">
                <a16:creationId xmlns:a16="http://schemas.microsoft.com/office/drawing/2014/main" id="{7DD6921E-E76B-4441-B7B9-3312830AE07B}"/>
              </a:ext>
            </a:extLst>
          </p:cNvPr>
          <p:cNvSpPr/>
          <p:nvPr/>
        </p:nvSpPr>
        <p:spPr>
          <a:xfrm>
            <a:off x="6181408" y="5326451"/>
            <a:ext cx="5716905" cy="1233099"/>
          </a:xfrm>
          <a:prstGeom prst="rect">
            <a:avLst/>
          </a:prstGeom>
          <a:ln w="6350">
            <a:solidFill>
              <a:schemeClr val="bg1"/>
            </a:solidFill>
          </a:ln>
        </p:spPr>
        <p:txBody>
          <a:bodyPr wrap="square" numCol="1">
            <a:noAutofit/>
          </a:bodyPr>
          <a:lstStyle/>
          <a:p>
            <a:pPr fontAlgn="base">
              <a:spcAft>
                <a:spcPts val="100"/>
              </a:spcAft>
            </a:pPr>
            <a:endParaRPr lang="en-US" sz="1000">
              <a:solidFill>
                <a:schemeClr val="bg1"/>
              </a:solidFill>
            </a:endParaRPr>
          </a:p>
        </p:txBody>
      </p:sp>
      <p:sp>
        <p:nvSpPr>
          <p:cNvPr id="65" name="Rectangle 64">
            <a:extLst>
              <a:ext uri="{FF2B5EF4-FFF2-40B4-BE49-F238E27FC236}">
                <a16:creationId xmlns:a16="http://schemas.microsoft.com/office/drawing/2014/main" id="{8D8F7A07-10EB-42AB-9623-0D9A54CBF68A}"/>
              </a:ext>
            </a:extLst>
          </p:cNvPr>
          <p:cNvSpPr/>
          <p:nvPr/>
        </p:nvSpPr>
        <p:spPr>
          <a:xfrm>
            <a:off x="293688" y="4986727"/>
            <a:ext cx="5793610" cy="314324"/>
          </a:xfrm>
          <a:prstGeom prst="rect">
            <a:avLst/>
          </a:prstGeom>
          <a:ln w="6350">
            <a:noFill/>
          </a:ln>
        </p:spPr>
        <p:txBody>
          <a:bodyPr wrap="square" numCol="1">
            <a:noAutofit/>
          </a:bodyPr>
          <a:lstStyle/>
          <a:p>
            <a:pPr fontAlgn="base">
              <a:spcAft>
                <a:spcPts val="600"/>
              </a:spcAft>
            </a:pPr>
            <a:r>
              <a:rPr lang="en-US" sz="1400">
                <a:solidFill>
                  <a:srgbClr val="50E6FF"/>
                </a:solidFill>
                <a:latin typeface="+mj-lt"/>
              </a:rPr>
              <a:t>Features</a:t>
            </a:r>
            <a:endParaRPr lang="en-US" sz="1100">
              <a:solidFill>
                <a:schemeClr val="bg1"/>
              </a:solidFill>
            </a:endParaRPr>
          </a:p>
        </p:txBody>
      </p:sp>
      <p:sp>
        <p:nvSpPr>
          <p:cNvPr id="67" name="Rectangle 66">
            <a:extLst>
              <a:ext uri="{FF2B5EF4-FFF2-40B4-BE49-F238E27FC236}">
                <a16:creationId xmlns:a16="http://schemas.microsoft.com/office/drawing/2014/main" id="{FC229BE6-4F79-43A1-96DF-FF9DB18F8C33}"/>
              </a:ext>
            </a:extLst>
          </p:cNvPr>
          <p:cNvSpPr/>
          <p:nvPr/>
        </p:nvSpPr>
        <p:spPr>
          <a:xfrm>
            <a:off x="6181408" y="4986727"/>
            <a:ext cx="5716904" cy="314324"/>
          </a:xfrm>
          <a:prstGeom prst="rect">
            <a:avLst/>
          </a:prstGeom>
          <a:ln w="6350">
            <a:noFill/>
          </a:ln>
        </p:spPr>
        <p:txBody>
          <a:bodyPr wrap="square" numCol="1">
            <a:noAutofit/>
          </a:bodyPr>
          <a:lstStyle/>
          <a:p>
            <a:pPr fontAlgn="base">
              <a:spcAft>
                <a:spcPts val="600"/>
              </a:spcAft>
            </a:pPr>
            <a:r>
              <a:rPr lang="en-US" sz="1400">
                <a:solidFill>
                  <a:srgbClr val="50E6FF"/>
                </a:solidFill>
                <a:latin typeface="+mj-lt"/>
              </a:rPr>
              <a:t>Microsoft Technologies</a:t>
            </a:r>
          </a:p>
        </p:txBody>
      </p:sp>
      <p:pic>
        <p:nvPicPr>
          <p:cNvPr id="33" name="Picture 32" descr="A picture containing drawing&#10;&#10;Description automatically generated">
            <a:extLst>
              <a:ext uri="{FF2B5EF4-FFF2-40B4-BE49-F238E27FC236}">
                <a16:creationId xmlns:a16="http://schemas.microsoft.com/office/drawing/2014/main" id="{6B35B863-B80E-4E46-AB56-59E82F09BB5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4751" t="20494" r="14751" b="20494"/>
          <a:stretch/>
        </p:blipFill>
        <p:spPr>
          <a:xfrm>
            <a:off x="8029048" y="5367396"/>
            <a:ext cx="867302" cy="383475"/>
          </a:xfrm>
          <a:prstGeom prst="rect">
            <a:avLst/>
          </a:prstGeom>
        </p:spPr>
      </p:pic>
      <p:grpSp>
        <p:nvGrpSpPr>
          <p:cNvPr id="146" name="Group 145">
            <a:extLst>
              <a:ext uri="{FF2B5EF4-FFF2-40B4-BE49-F238E27FC236}">
                <a16:creationId xmlns:a16="http://schemas.microsoft.com/office/drawing/2014/main" id="{5EDFFB7D-CF4C-4830-8D11-096A583CD73C}"/>
              </a:ext>
            </a:extLst>
          </p:cNvPr>
          <p:cNvGrpSpPr/>
          <p:nvPr/>
        </p:nvGrpSpPr>
        <p:grpSpPr>
          <a:xfrm>
            <a:off x="4096792" y="1314450"/>
            <a:ext cx="1946950" cy="3618016"/>
            <a:chOff x="4088869" y="1300082"/>
            <a:chExt cx="1954665" cy="3632353"/>
          </a:xfrm>
        </p:grpSpPr>
        <p:sp>
          <p:nvSpPr>
            <p:cNvPr id="144" name="Freeform: Shape 143">
              <a:extLst>
                <a:ext uri="{FF2B5EF4-FFF2-40B4-BE49-F238E27FC236}">
                  <a16:creationId xmlns:a16="http://schemas.microsoft.com/office/drawing/2014/main" id="{4F831432-408D-462A-AAC6-A14115118766}"/>
                </a:ext>
              </a:extLst>
            </p:cNvPr>
            <p:cNvSpPr/>
            <p:nvPr/>
          </p:nvSpPr>
          <p:spPr bwMode="auto">
            <a:xfrm>
              <a:off x="4088869" y="1300083"/>
              <a:ext cx="1954665" cy="1839358"/>
            </a:xfrm>
            <a:custGeom>
              <a:avLst/>
              <a:gdLst>
                <a:gd name="connsiteX0" fmla="*/ 0 w 1954665"/>
                <a:gd name="connsiteY0" fmla="*/ 0 h 3632353"/>
                <a:gd name="connsiteX1" fmla="*/ 1954665 w 1954665"/>
                <a:gd name="connsiteY1" fmla="*/ 0 h 3632353"/>
                <a:gd name="connsiteX2" fmla="*/ 1954665 w 1954665"/>
                <a:gd name="connsiteY2" fmla="*/ 3632353 h 3632353"/>
                <a:gd name="connsiteX3" fmla="*/ 0 w 1954665"/>
                <a:gd name="connsiteY3" fmla="*/ 3632353 h 3632353"/>
              </a:gdLst>
              <a:ahLst/>
              <a:cxnLst>
                <a:cxn ang="0">
                  <a:pos x="connsiteX0" y="connsiteY0"/>
                </a:cxn>
                <a:cxn ang="0">
                  <a:pos x="connsiteX1" y="connsiteY1"/>
                </a:cxn>
                <a:cxn ang="0">
                  <a:pos x="connsiteX2" y="connsiteY2"/>
                </a:cxn>
                <a:cxn ang="0">
                  <a:pos x="connsiteX3" y="connsiteY3"/>
                </a:cxn>
              </a:cxnLst>
              <a:rect l="l" t="t" r="r" b="b"/>
              <a:pathLst>
                <a:path w="1954665" h="3632353">
                  <a:moveTo>
                    <a:pt x="0" y="0"/>
                  </a:moveTo>
                  <a:lnTo>
                    <a:pt x="1954665" y="0"/>
                  </a:lnTo>
                  <a:lnTo>
                    <a:pt x="1954665" y="3632353"/>
                  </a:lnTo>
                  <a:lnTo>
                    <a:pt x="0" y="3632353"/>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D36C3D72-26B4-4278-AE78-54120DAC173A}"/>
                </a:ext>
              </a:extLst>
            </p:cNvPr>
            <p:cNvSpPr/>
            <p:nvPr/>
          </p:nvSpPr>
          <p:spPr bwMode="auto">
            <a:xfrm>
              <a:off x="4088869" y="3093077"/>
              <a:ext cx="1954665" cy="1839358"/>
            </a:xfrm>
            <a:custGeom>
              <a:avLst/>
              <a:gdLst>
                <a:gd name="connsiteX0" fmla="*/ 0 w 1954665"/>
                <a:gd name="connsiteY0" fmla="*/ 0 h 3632353"/>
                <a:gd name="connsiteX1" fmla="*/ 1954665 w 1954665"/>
                <a:gd name="connsiteY1" fmla="*/ 0 h 3632353"/>
                <a:gd name="connsiteX2" fmla="*/ 1954665 w 1954665"/>
                <a:gd name="connsiteY2" fmla="*/ 3632353 h 3632353"/>
                <a:gd name="connsiteX3" fmla="*/ 0 w 1954665"/>
                <a:gd name="connsiteY3" fmla="*/ 3632353 h 3632353"/>
              </a:gdLst>
              <a:ahLst/>
              <a:cxnLst>
                <a:cxn ang="0">
                  <a:pos x="connsiteX0" y="connsiteY0"/>
                </a:cxn>
                <a:cxn ang="0">
                  <a:pos x="connsiteX1" y="connsiteY1"/>
                </a:cxn>
                <a:cxn ang="0">
                  <a:pos x="connsiteX2" y="connsiteY2"/>
                </a:cxn>
                <a:cxn ang="0">
                  <a:pos x="connsiteX3" y="connsiteY3"/>
                </a:cxn>
              </a:cxnLst>
              <a:rect l="l" t="t" r="r" b="b"/>
              <a:pathLst>
                <a:path w="1954665" h="3632353">
                  <a:moveTo>
                    <a:pt x="0" y="0"/>
                  </a:moveTo>
                  <a:lnTo>
                    <a:pt x="1954665" y="0"/>
                  </a:lnTo>
                  <a:lnTo>
                    <a:pt x="1954665" y="3632353"/>
                  </a:lnTo>
                  <a:lnTo>
                    <a:pt x="0" y="363235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83E9DA31-FF17-4B4B-B04E-F2046F569739}"/>
                </a:ext>
              </a:extLst>
            </p:cNvPr>
            <p:cNvPicPr>
              <a:picLocks noChangeAspect="1"/>
            </p:cNvPicPr>
            <p:nvPr/>
          </p:nvPicPr>
          <p:blipFill>
            <a:blip r:embed="rId7"/>
            <a:stretch>
              <a:fillRect/>
            </a:stretch>
          </p:blipFill>
          <p:spPr>
            <a:xfrm>
              <a:off x="4088869" y="1300082"/>
              <a:ext cx="1954665" cy="3632353"/>
            </a:xfrm>
            <a:prstGeom prst="rect">
              <a:avLst/>
            </a:prstGeom>
          </p:spPr>
        </p:pic>
      </p:grpSp>
      <p:pic>
        <p:nvPicPr>
          <p:cNvPr id="21" name="Picture 20">
            <a:extLst>
              <a:ext uri="{FF2B5EF4-FFF2-40B4-BE49-F238E27FC236}">
                <a16:creationId xmlns:a16="http://schemas.microsoft.com/office/drawing/2014/main" id="{EA24EB69-4117-4650-914B-83C9596D1CAD}"/>
              </a:ext>
            </a:extLst>
          </p:cNvPr>
          <p:cNvPicPr>
            <a:picLocks noChangeAspect="1"/>
          </p:cNvPicPr>
          <p:nvPr/>
        </p:nvPicPr>
        <p:blipFill>
          <a:blip r:embed="rId8"/>
          <a:stretch>
            <a:fillRect/>
          </a:stretch>
        </p:blipFill>
        <p:spPr>
          <a:xfrm>
            <a:off x="6323187" y="1314450"/>
            <a:ext cx="1899009" cy="3618016"/>
          </a:xfrm>
          <a:prstGeom prst="roundRect">
            <a:avLst>
              <a:gd name="adj" fmla="val 0"/>
            </a:avLst>
          </a:prstGeom>
        </p:spPr>
      </p:pic>
      <p:pic>
        <p:nvPicPr>
          <p:cNvPr id="32" name="Picture 31">
            <a:extLst>
              <a:ext uri="{FF2B5EF4-FFF2-40B4-BE49-F238E27FC236}">
                <a16:creationId xmlns:a16="http://schemas.microsoft.com/office/drawing/2014/main" id="{3D84650F-9C9E-4179-AB10-8B52EAB9852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485372" y="1314450"/>
            <a:ext cx="2331974" cy="3618328"/>
          </a:xfrm>
          <a:prstGeom prst="roundRect">
            <a:avLst>
              <a:gd name="adj" fmla="val 0"/>
            </a:avLst>
          </a:prstGeom>
        </p:spPr>
      </p:pic>
      <p:pic>
        <p:nvPicPr>
          <p:cNvPr id="27" name="Picture 26">
            <a:extLst>
              <a:ext uri="{FF2B5EF4-FFF2-40B4-BE49-F238E27FC236}">
                <a16:creationId xmlns:a16="http://schemas.microsoft.com/office/drawing/2014/main" id="{91B71CA8-4DE4-4BE3-9368-1ABFAA19482A}"/>
              </a:ext>
            </a:extLst>
          </p:cNvPr>
          <p:cNvPicPr>
            <a:picLocks noChangeAspect="1"/>
          </p:cNvPicPr>
          <p:nvPr/>
        </p:nvPicPr>
        <p:blipFill>
          <a:blip r:embed="rId10"/>
          <a:stretch>
            <a:fillRect/>
          </a:stretch>
        </p:blipFill>
        <p:spPr>
          <a:xfrm>
            <a:off x="8501639" y="1314450"/>
            <a:ext cx="2204990" cy="3625850"/>
          </a:xfrm>
          <a:prstGeom prst="roundRect">
            <a:avLst>
              <a:gd name="adj" fmla="val 0"/>
            </a:avLst>
          </a:prstGeom>
        </p:spPr>
      </p:pic>
      <p:sp>
        <p:nvSpPr>
          <p:cNvPr id="31" name="Footer Placeholder 1">
            <a:extLst>
              <a:ext uri="{FF2B5EF4-FFF2-40B4-BE49-F238E27FC236}">
                <a16:creationId xmlns:a16="http://schemas.microsoft.com/office/drawing/2014/main" id="{1B9B0E83-6523-4E41-9202-80930764E06B}"/>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
        <p:nvSpPr>
          <p:cNvPr id="139" name="Slide Number Placeholder 6">
            <a:extLst>
              <a:ext uri="{FF2B5EF4-FFF2-40B4-BE49-F238E27FC236}">
                <a16:creationId xmlns:a16="http://schemas.microsoft.com/office/drawing/2014/main" id="{65B3D5D8-DDAE-424E-B0B1-1383FE7302DB}"/>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1465743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2.08333E-7 -3.7037E-7 L -2.08333E-7 0.03542 " pathEditMode="relative" rAng="0" ptsTypes="AA">
                                      <p:cBhvr>
                                        <p:cTn id="9" dur="500" spd="-100000" fill="hold"/>
                                        <p:tgtEl>
                                          <p:spTgt spid="18"/>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0"/>
                                  </p:stCondLst>
                                  <p:childTnLst>
                                    <p:animMotion origin="layout" path="M 5E-6 -3.7037E-7 L 5E-6 0.03542 " pathEditMode="relative" rAng="0" ptsTypes="AA">
                                      <p:cBhvr>
                                        <p:cTn id="14" dur="5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42" presetClass="path" presetSubtype="0" decel="100000" fill="hold" grpId="1" nodeType="withEffect">
                                  <p:stCondLst>
                                    <p:cond delay="0"/>
                                  </p:stCondLst>
                                  <p:childTnLst>
                                    <p:animMotion origin="layout" path="M 0 3.33333E-6 L 0 0.03541 " pathEditMode="relative" rAng="0" ptsTypes="AA">
                                      <p:cBhvr>
                                        <p:cTn id="19" dur="500" spd="-100000" fill="hold"/>
                                        <p:tgtEl>
                                          <p:spTgt spid="4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42" grpId="0"/>
      <p:bldP spid="4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morph1">
            <a:extLst>
              <a:ext uri="{FF2B5EF4-FFF2-40B4-BE49-F238E27FC236}">
                <a16:creationId xmlns:a16="http://schemas.microsoft.com/office/drawing/2014/main" id="{D8204D11-F085-4C59-B45C-3B3D60811E0C}"/>
              </a:ext>
            </a:extLst>
          </p:cNvPr>
          <p:cNvGrpSpPr/>
          <p:nvPr/>
        </p:nvGrpSpPr>
        <p:grpSpPr>
          <a:xfrm>
            <a:off x="1932037" y="224987"/>
            <a:ext cx="601980" cy="601980"/>
            <a:chOff x="1855619" y="1772936"/>
            <a:chExt cx="831086" cy="831086"/>
          </a:xfrm>
        </p:grpSpPr>
        <p:sp>
          <p:nvSpPr>
            <p:cNvPr id="8" name="Oval 7">
              <a:extLst>
                <a:ext uri="{FF2B5EF4-FFF2-40B4-BE49-F238E27FC236}">
                  <a16:creationId xmlns:a16="http://schemas.microsoft.com/office/drawing/2014/main" id="{3FEE391F-D60B-4E22-8F7B-EE5203944C15}"/>
                </a:ext>
              </a:extLst>
            </p:cNvPr>
            <p:cNvSpPr/>
            <p:nvPr/>
          </p:nvSpPr>
          <p:spPr bwMode="auto">
            <a:xfrm>
              <a:off x="1855619" y="1772936"/>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49FAA589-ED24-44F4-B6F2-92B769CE007F}"/>
                </a:ext>
              </a:extLst>
            </p:cNvPr>
            <p:cNvGrpSpPr/>
            <p:nvPr/>
          </p:nvGrpSpPr>
          <p:grpSpPr>
            <a:xfrm>
              <a:off x="2037934" y="1953541"/>
              <a:ext cx="466458" cy="483292"/>
              <a:chOff x="3450882" y="3252047"/>
              <a:chExt cx="414625" cy="429585"/>
            </a:xfrm>
          </p:grpSpPr>
          <p:grpSp>
            <p:nvGrpSpPr>
              <p:cNvPr id="10" name="Graphic 63" descr="people">
                <a:extLst>
                  <a:ext uri="{FF2B5EF4-FFF2-40B4-BE49-F238E27FC236}">
                    <a16:creationId xmlns:a16="http://schemas.microsoft.com/office/drawing/2014/main" id="{E64C0056-6511-4276-840C-B857576F3617}"/>
                  </a:ext>
                </a:extLst>
              </p:cNvPr>
              <p:cNvGrpSpPr/>
              <p:nvPr/>
            </p:nvGrpSpPr>
            <p:grpSpPr>
              <a:xfrm>
                <a:off x="3450882" y="3267097"/>
                <a:ext cx="414625" cy="414535"/>
                <a:chOff x="5365475" y="3010750"/>
                <a:chExt cx="488296" cy="488192"/>
              </a:xfrm>
            </p:grpSpPr>
            <p:sp>
              <p:nvSpPr>
                <p:cNvPr id="14" name="Freeform: Shape 13">
                  <a:extLst>
                    <a:ext uri="{FF2B5EF4-FFF2-40B4-BE49-F238E27FC236}">
                      <a16:creationId xmlns:a16="http://schemas.microsoft.com/office/drawing/2014/main" id="{AF3EB6CB-123C-4BBB-B995-0DE7E3AC39C3}"/>
                    </a:ext>
                  </a:extLst>
                </p:cNvPr>
                <p:cNvSpPr/>
                <p:nvPr/>
              </p:nvSpPr>
              <p:spPr>
                <a:xfrm>
                  <a:off x="5673612" y="3010750"/>
                  <a:ext cx="126834" cy="126834"/>
                </a:xfrm>
                <a:custGeom>
                  <a:avLst/>
                  <a:gdLst>
                    <a:gd name="connsiteX0" fmla="*/ 128703 w 126834"/>
                    <a:gd name="connsiteY0" fmla="*/ 65352 h 126834"/>
                    <a:gd name="connsiteX1" fmla="*/ 65352 w 126834"/>
                    <a:gd name="connsiteY1" fmla="*/ 128703 h 126834"/>
                    <a:gd name="connsiteX2" fmla="*/ 2001 w 126834"/>
                    <a:gd name="connsiteY2" fmla="*/ 65352 h 126834"/>
                    <a:gd name="connsiteX3" fmla="*/ 65352 w 126834"/>
                    <a:gd name="connsiteY3" fmla="*/ 2001 h 126834"/>
                    <a:gd name="connsiteX4" fmla="*/ 128703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8703" y="65352"/>
                      </a:moveTo>
                      <a:cubicBezTo>
                        <a:pt x="128703" y="100321"/>
                        <a:pt x="100321" y="128703"/>
                        <a:pt x="65352" y="128703"/>
                      </a:cubicBezTo>
                      <a:cubicBezTo>
                        <a:pt x="30382" y="128703"/>
                        <a:pt x="2001" y="100321"/>
                        <a:pt x="2001" y="65352"/>
                      </a:cubicBezTo>
                      <a:cubicBezTo>
                        <a:pt x="2001" y="30382"/>
                        <a:pt x="30382" y="2001"/>
                        <a:pt x="65352" y="2001"/>
                      </a:cubicBezTo>
                      <a:cubicBezTo>
                        <a:pt x="100321" y="2001"/>
                        <a:pt x="128703" y="30382"/>
                        <a:pt x="128703" y="65352"/>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63982A20-BFE6-4959-A63C-D25B8238089D}"/>
                    </a:ext>
                  </a:extLst>
                </p:cNvPr>
                <p:cNvSpPr/>
                <p:nvPr/>
              </p:nvSpPr>
              <p:spPr>
                <a:xfrm>
                  <a:off x="5620396" y="3161267"/>
                  <a:ext cx="233375" cy="131907"/>
                </a:xfrm>
                <a:custGeom>
                  <a:avLst/>
                  <a:gdLst>
                    <a:gd name="connsiteX0" fmla="*/ 118060 w 233374"/>
                    <a:gd name="connsiteY0" fmla="*/ 2001 h 131907"/>
                    <a:gd name="connsiteX1" fmla="*/ 234119 w 233374"/>
                    <a:gd name="connsiteY1" fmla="*/ 118059 h 131907"/>
                    <a:gd name="connsiteX2" fmla="*/ 234119 w 233374"/>
                    <a:gd name="connsiteY2" fmla="*/ 132757 h 131907"/>
                    <a:gd name="connsiteX3" fmla="*/ 2001 w 233374"/>
                    <a:gd name="connsiteY3" fmla="*/ 132757 h 131907"/>
                    <a:gd name="connsiteX4" fmla="*/ 2001 w 233374"/>
                    <a:gd name="connsiteY4" fmla="*/ 118059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8" y="2001"/>
                        <a:pt x="234119" y="53695"/>
                        <a:pt x="234119" y="118059"/>
                      </a:cubicBezTo>
                      <a:lnTo>
                        <a:pt x="234119" y="132757"/>
                      </a:lnTo>
                      <a:lnTo>
                        <a:pt x="2001" y="132757"/>
                      </a:lnTo>
                      <a:lnTo>
                        <a:pt x="2001" y="118059"/>
                      </a:lnTo>
                      <a:cubicBezTo>
                        <a:pt x="2001" y="53695"/>
                        <a:pt x="54202" y="2001"/>
                        <a:pt x="118060" y="2001"/>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8040553-0A99-4DBE-A691-0E291B02ADBB}"/>
                    </a:ext>
                  </a:extLst>
                </p:cNvPr>
                <p:cNvSpPr/>
                <p:nvPr/>
              </p:nvSpPr>
              <p:spPr>
                <a:xfrm>
                  <a:off x="5418180" y="32165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F344B7D1-2084-4E1F-9531-F087A18AF657}"/>
                    </a:ext>
                  </a:extLst>
                </p:cNvPr>
                <p:cNvSpPr/>
                <p:nvPr/>
              </p:nvSpPr>
              <p:spPr>
                <a:xfrm>
                  <a:off x="5365475" y="33670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aphic 45" descr="heart, Azure service help">
                <a:extLst>
                  <a:ext uri="{FF2B5EF4-FFF2-40B4-BE49-F238E27FC236}">
                    <a16:creationId xmlns:a16="http://schemas.microsoft.com/office/drawing/2014/main" id="{C31F0B79-911B-41AB-A9FB-A51C255715B4}"/>
                  </a:ext>
                </a:extLst>
              </p:cNvPr>
              <p:cNvGrpSpPr/>
              <p:nvPr/>
            </p:nvGrpSpPr>
            <p:grpSpPr>
              <a:xfrm>
                <a:off x="3489892" y="3252047"/>
                <a:ext cx="175847" cy="159627"/>
                <a:chOff x="11100558" y="3084776"/>
                <a:chExt cx="356655" cy="323758"/>
              </a:xfrm>
            </p:grpSpPr>
            <p:sp>
              <p:nvSpPr>
                <p:cNvPr id="12" name="Freeform: Shape 11">
                  <a:extLst>
                    <a:ext uri="{FF2B5EF4-FFF2-40B4-BE49-F238E27FC236}">
                      <a16:creationId xmlns:a16="http://schemas.microsoft.com/office/drawing/2014/main" id="{1BD3108A-3436-478B-869D-6D3CC222C0CA}"/>
                    </a:ext>
                  </a:extLst>
                </p:cNvPr>
                <p:cNvSpPr/>
                <p:nvPr/>
              </p:nvSpPr>
              <p:spPr>
                <a:xfrm>
                  <a:off x="11100558" y="3084776"/>
                  <a:ext cx="323486" cy="323482"/>
                </a:xfrm>
                <a:custGeom>
                  <a:avLst/>
                  <a:gdLst>
                    <a:gd name="connsiteX0" fmla="*/ 324819 w 323485"/>
                    <a:gd name="connsiteY0" fmla="*/ 179468 h 323482"/>
                    <a:gd name="connsiteX1" fmla="*/ 179468 w 323485"/>
                    <a:gd name="connsiteY1" fmla="*/ 324818 h 323482"/>
                    <a:gd name="connsiteX2" fmla="*/ 30466 w 323485"/>
                    <a:gd name="connsiteY2" fmla="*/ 175815 h 323482"/>
                    <a:gd name="connsiteX3" fmla="*/ 30466 w 323485"/>
                    <a:gd name="connsiteY3" fmla="*/ 33843 h 323482"/>
                    <a:gd name="connsiteX4" fmla="*/ 33840 w 323485"/>
                    <a:gd name="connsiteY4" fmla="*/ 30466 h 323482"/>
                    <a:gd name="connsiteX5" fmla="*/ 175817 w 323485"/>
                    <a:gd name="connsiteY5" fmla="*/ 30466 h 323482"/>
                    <a:gd name="connsiteX6" fmla="*/ 324819 w 323485"/>
                    <a:gd name="connsiteY6" fmla="*/ 179468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324819" y="179468"/>
                      </a:moveTo>
                      <a:lnTo>
                        <a:pt x="179468" y="324818"/>
                      </a:lnTo>
                      <a:lnTo>
                        <a:pt x="30466" y="175815"/>
                      </a:lnTo>
                      <a:cubicBezTo>
                        <a:pt x="-8737" y="136610"/>
                        <a:pt x="-8737" y="73045"/>
                        <a:pt x="30466" y="33843"/>
                      </a:cubicBezTo>
                      <a:lnTo>
                        <a:pt x="33840" y="30466"/>
                      </a:lnTo>
                      <a:cubicBezTo>
                        <a:pt x="73046" y="-8737"/>
                        <a:pt x="136611" y="-8737"/>
                        <a:pt x="175817" y="30466"/>
                      </a:cubicBezTo>
                      <a:lnTo>
                        <a:pt x="324819" y="179468"/>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AC4CC863-3F17-4621-9ECD-3E529396EC8F}"/>
                    </a:ext>
                  </a:extLst>
                </p:cNvPr>
                <p:cNvSpPr/>
                <p:nvPr/>
              </p:nvSpPr>
              <p:spPr>
                <a:xfrm>
                  <a:off x="11133727" y="3085052"/>
                  <a:ext cx="323486" cy="323482"/>
                </a:xfrm>
                <a:custGeom>
                  <a:avLst/>
                  <a:gdLst>
                    <a:gd name="connsiteX0" fmla="*/ 146415 w 323485"/>
                    <a:gd name="connsiteY0" fmla="*/ 324817 h 323482"/>
                    <a:gd name="connsiteX1" fmla="*/ 1064 w 323485"/>
                    <a:gd name="connsiteY1" fmla="*/ 179468 h 323482"/>
                    <a:gd name="connsiteX2" fmla="*/ 150068 w 323485"/>
                    <a:gd name="connsiteY2" fmla="*/ 30468 h 323482"/>
                    <a:gd name="connsiteX3" fmla="*/ 292042 w 323485"/>
                    <a:gd name="connsiteY3" fmla="*/ 30468 h 323482"/>
                    <a:gd name="connsiteX4" fmla="*/ 295416 w 323485"/>
                    <a:gd name="connsiteY4" fmla="*/ 33842 h 323482"/>
                    <a:gd name="connsiteX5" fmla="*/ 295416 w 323485"/>
                    <a:gd name="connsiteY5" fmla="*/ 175815 h 323482"/>
                    <a:gd name="connsiteX6" fmla="*/ 146415 w 323485"/>
                    <a:gd name="connsiteY6" fmla="*/ 324817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146415" y="324817"/>
                      </a:moveTo>
                      <a:lnTo>
                        <a:pt x="1064" y="179468"/>
                      </a:lnTo>
                      <a:lnTo>
                        <a:pt x="150068" y="30468"/>
                      </a:lnTo>
                      <a:cubicBezTo>
                        <a:pt x="189271" y="-8738"/>
                        <a:pt x="252836" y="-8738"/>
                        <a:pt x="292042" y="30468"/>
                      </a:cubicBezTo>
                      <a:lnTo>
                        <a:pt x="295416" y="33842"/>
                      </a:lnTo>
                      <a:cubicBezTo>
                        <a:pt x="334622" y="73048"/>
                        <a:pt x="334622" y="136612"/>
                        <a:pt x="295416" y="175815"/>
                      </a:cubicBezTo>
                      <a:lnTo>
                        <a:pt x="146415" y="324817"/>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8" name="Title 17">
            <a:extLst>
              <a:ext uri="{FF2B5EF4-FFF2-40B4-BE49-F238E27FC236}">
                <a16:creationId xmlns:a16="http://schemas.microsoft.com/office/drawing/2014/main" id="{954FEDF7-297D-47FE-B50E-9C11DF4D00DA}"/>
              </a:ext>
            </a:extLst>
          </p:cNvPr>
          <p:cNvSpPr>
            <a:spLocks noGrp="1"/>
          </p:cNvSpPr>
          <p:nvPr>
            <p:ph type="title"/>
          </p:nvPr>
        </p:nvSpPr>
        <p:spPr>
          <a:xfrm>
            <a:off x="588963" y="279914"/>
            <a:ext cx="11017250" cy="492125"/>
          </a:xfrm>
        </p:spPr>
        <p:txBody>
          <a:bodyPr/>
          <a:lstStyle/>
          <a:p>
            <a:pPr algn="ctr"/>
            <a:r>
              <a:rPr lang="en-US"/>
              <a:t>Patient Engagement &amp; Contact Center</a:t>
            </a:r>
          </a:p>
        </p:txBody>
      </p:sp>
      <p:sp>
        <p:nvSpPr>
          <p:cNvPr id="42" name="Rectangle 41">
            <a:extLst>
              <a:ext uri="{FF2B5EF4-FFF2-40B4-BE49-F238E27FC236}">
                <a16:creationId xmlns:a16="http://schemas.microsoft.com/office/drawing/2014/main" id="{841EEC76-5919-4DA0-B97E-EE23E0FF87D1}"/>
              </a:ext>
            </a:extLst>
          </p:cNvPr>
          <p:cNvSpPr/>
          <p:nvPr/>
        </p:nvSpPr>
        <p:spPr>
          <a:xfrm>
            <a:off x="584200" y="852949"/>
            <a:ext cx="11023602" cy="584775"/>
          </a:xfrm>
          <a:prstGeom prst="rect">
            <a:avLst/>
          </a:prstGeom>
        </p:spPr>
        <p:txBody>
          <a:bodyPr wrap="square">
            <a:spAutoFit/>
          </a:bodyPr>
          <a:lstStyle/>
          <a:p>
            <a:pPr algn="ctr" fontAlgn="ctr"/>
            <a:r>
              <a:rPr lang="en-US" sz="1600" dirty="0">
                <a:solidFill>
                  <a:srgbClr val="50E6FF"/>
                </a:solidFill>
              </a:rPr>
              <a:t>360 view of patient engagement and activity across the care system. Enable organizations to automate response </a:t>
            </a:r>
            <a:br>
              <a:rPr lang="en-US" sz="1600" dirty="0">
                <a:solidFill>
                  <a:srgbClr val="50E6FF"/>
                </a:solidFill>
              </a:rPr>
            </a:br>
            <a:r>
              <a:rPr lang="en-US" sz="1600" dirty="0">
                <a:solidFill>
                  <a:srgbClr val="50E6FF"/>
                </a:solidFill>
              </a:rPr>
              <a:t>to inquiries, provide guidelines, answer questions, and guide people to centers of care appropriately </a:t>
            </a:r>
          </a:p>
        </p:txBody>
      </p:sp>
      <p:sp>
        <p:nvSpPr>
          <p:cNvPr id="31" name="Footer Placeholder 1">
            <a:extLst>
              <a:ext uri="{FF2B5EF4-FFF2-40B4-BE49-F238E27FC236}">
                <a16:creationId xmlns:a16="http://schemas.microsoft.com/office/drawing/2014/main" id="{1B9B0E83-6523-4E41-9202-80930764E06B}"/>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
        <p:nvSpPr>
          <p:cNvPr id="139" name="Slide Number Placeholder 6">
            <a:extLst>
              <a:ext uri="{FF2B5EF4-FFF2-40B4-BE49-F238E27FC236}">
                <a16:creationId xmlns:a16="http://schemas.microsoft.com/office/drawing/2014/main" id="{65B3D5D8-DDAE-424E-B0B1-1383FE7302DB}"/>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C4147827-01DC-4C77-B6AF-722176820BF6}"/>
              </a:ext>
            </a:extLst>
          </p:cNvPr>
          <p:cNvSpPr/>
          <p:nvPr/>
        </p:nvSpPr>
        <p:spPr>
          <a:xfrm>
            <a:off x="7739227" y="5947217"/>
            <a:ext cx="1796935" cy="512961"/>
          </a:xfrm>
          <a:prstGeom prst="rect">
            <a:avLst/>
          </a:prstGeom>
        </p:spPr>
        <p:txBody>
          <a:bodyPr wrap="square" lIns="0" tIns="0" rIns="0" bIns="0">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Healthcare Bot</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Azure API for FHIR</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Azure IoT Connector for FHIR</a:t>
            </a:r>
          </a:p>
        </p:txBody>
      </p:sp>
      <p:sp>
        <p:nvSpPr>
          <p:cNvPr id="5" name="Rectangle 4">
            <a:extLst>
              <a:ext uri="{FF2B5EF4-FFF2-40B4-BE49-F238E27FC236}">
                <a16:creationId xmlns:a16="http://schemas.microsoft.com/office/drawing/2014/main" id="{E40B6056-A234-4646-BD8C-429447BCCF52}"/>
              </a:ext>
            </a:extLst>
          </p:cNvPr>
          <p:cNvSpPr/>
          <p:nvPr/>
        </p:nvSpPr>
        <p:spPr>
          <a:xfrm>
            <a:off x="293688" y="5502101"/>
            <a:ext cx="5014312" cy="1059329"/>
          </a:xfrm>
          <a:prstGeom prst="rect">
            <a:avLst/>
          </a:prstGeom>
          <a:ln w="6350">
            <a:solidFill>
              <a:schemeClr val="bg1"/>
            </a:solidFill>
          </a:ln>
        </p:spPr>
        <p:txBody>
          <a:bodyPr wrap="square" numCol="2" anchor="ctr">
            <a:noAutofit/>
          </a:bodyPr>
          <a:lstStyle/>
          <a:p>
            <a:pPr marL="146050" indent="-146050" fontAlgn="base">
              <a:spcAft>
                <a:spcPts val="100"/>
              </a:spcAft>
              <a:buFont typeface="Arial" panose="020B0604020202020204" pitchFamily="34" charset="0"/>
              <a:buChar char="•"/>
            </a:pPr>
            <a:r>
              <a:rPr lang="en-US" sz="1000">
                <a:solidFill>
                  <a:schemeClr val="bg1"/>
                </a:solidFill>
              </a:rPr>
              <a:t>Patient Management ​</a:t>
            </a:r>
            <a:br>
              <a:rPr lang="en-US" sz="1000">
                <a:solidFill>
                  <a:schemeClr val="bg1"/>
                </a:solidFill>
              </a:rPr>
            </a:br>
            <a:r>
              <a:rPr lang="en-US" sz="1000">
                <a:solidFill>
                  <a:schemeClr val="bg1"/>
                </a:solidFill>
              </a:rPr>
              <a:t>Patient 360​</a:t>
            </a:r>
          </a:p>
          <a:p>
            <a:pPr marL="146050" indent="-146050" fontAlgn="base">
              <a:spcAft>
                <a:spcPts val="100"/>
              </a:spcAft>
              <a:buFont typeface="Arial" panose="020B0604020202020204" pitchFamily="34" charset="0"/>
              <a:buChar char="•"/>
            </a:pPr>
            <a:r>
              <a:rPr lang="en-US" sz="1000">
                <a:solidFill>
                  <a:schemeClr val="bg1"/>
                </a:solidFill>
              </a:rPr>
              <a:t>Health Timeline​</a:t>
            </a:r>
          </a:p>
          <a:p>
            <a:pPr marL="146050" indent="-146050" fontAlgn="base">
              <a:spcAft>
                <a:spcPts val="100"/>
              </a:spcAft>
              <a:buFont typeface="Arial" panose="020B0604020202020204" pitchFamily="34" charset="0"/>
              <a:buChar char="•"/>
            </a:pPr>
            <a:r>
              <a:rPr lang="en-US" sz="1000">
                <a:solidFill>
                  <a:schemeClr val="bg1"/>
                </a:solidFill>
              </a:rPr>
              <a:t>Care Team Map​</a:t>
            </a:r>
          </a:p>
          <a:p>
            <a:pPr marL="146050" indent="-146050" fontAlgn="base">
              <a:spcAft>
                <a:spcPts val="100"/>
              </a:spcAft>
              <a:buFont typeface="Arial" panose="020B0604020202020204" pitchFamily="34" charset="0"/>
              <a:buChar char="•"/>
            </a:pPr>
            <a:r>
              <a:rPr lang="en-US" sz="1000">
                <a:solidFill>
                  <a:schemeClr val="bg1"/>
                </a:solidFill>
              </a:rPr>
              <a:t>Care Plan Monitoring​</a:t>
            </a:r>
          </a:p>
          <a:p>
            <a:pPr marL="146050" indent="-146050" fontAlgn="base">
              <a:spcAft>
                <a:spcPts val="100"/>
              </a:spcAft>
              <a:buFont typeface="Arial" panose="020B0604020202020204" pitchFamily="34" charset="0"/>
              <a:buChar char="•"/>
            </a:pPr>
            <a:r>
              <a:rPr lang="en-US" sz="1000">
                <a:solidFill>
                  <a:schemeClr val="bg1"/>
                </a:solidFill>
              </a:rPr>
              <a:t>Knowledge Management​</a:t>
            </a:r>
          </a:p>
          <a:p>
            <a:pPr marL="146050" indent="-146050" fontAlgn="base">
              <a:spcAft>
                <a:spcPts val="100"/>
              </a:spcAft>
              <a:buFont typeface="Arial" panose="020B0604020202020204" pitchFamily="34" charset="0"/>
              <a:buChar char="•"/>
            </a:pPr>
            <a:r>
              <a:rPr lang="en-US" sz="1000">
                <a:solidFill>
                  <a:schemeClr val="bg1"/>
                </a:solidFill>
              </a:rPr>
              <a:t>Wellness Coaching​</a:t>
            </a:r>
          </a:p>
          <a:p>
            <a:pPr marL="146050" indent="-146050" fontAlgn="base">
              <a:spcAft>
                <a:spcPts val="100"/>
              </a:spcAft>
              <a:buFont typeface="Arial" panose="020B0604020202020204" pitchFamily="34" charset="0"/>
              <a:buChar char="•"/>
            </a:pPr>
            <a:r>
              <a:rPr lang="en-US" sz="1000">
                <a:solidFill>
                  <a:schemeClr val="bg1"/>
                </a:solidFill>
              </a:rPr>
              <a:t>Scheduling Omni-channel Engagement​</a:t>
            </a:r>
          </a:p>
          <a:p>
            <a:pPr marL="146050" indent="-146050" fontAlgn="base">
              <a:spcAft>
                <a:spcPts val="100"/>
              </a:spcAft>
              <a:buFont typeface="Arial" panose="020B0604020202020204" pitchFamily="34" charset="0"/>
              <a:buChar char="•"/>
            </a:pPr>
            <a:r>
              <a:rPr lang="en-US" sz="1000">
                <a:solidFill>
                  <a:schemeClr val="bg1"/>
                </a:solidFill>
              </a:rPr>
              <a:t>Post-discharge Text Msg | Emails | Surveys​</a:t>
            </a:r>
          </a:p>
          <a:p>
            <a:pPr marL="146050" indent="-146050" fontAlgn="base">
              <a:spcAft>
                <a:spcPts val="100"/>
              </a:spcAft>
              <a:buFont typeface="Arial" panose="020B0604020202020204" pitchFamily="34" charset="0"/>
              <a:buChar char="•"/>
            </a:pPr>
            <a:r>
              <a:rPr lang="en-US" sz="1000">
                <a:solidFill>
                  <a:schemeClr val="bg1"/>
                </a:solidFill>
              </a:rPr>
              <a:t>Automated Engagement (Health Bot)​</a:t>
            </a:r>
          </a:p>
          <a:p>
            <a:pPr marL="146050" indent="-146050" fontAlgn="base">
              <a:spcAft>
                <a:spcPts val="100"/>
              </a:spcAft>
              <a:buFont typeface="Arial" panose="020B0604020202020204" pitchFamily="34" charset="0"/>
              <a:buChar char="•"/>
            </a:pPr>
            <a:r>
              <a:rPr lang="en-US" sz="1000">
                <a:solidFill>
                  <a:schemeClr val="bg1"/>
                </a:solidFill>
              </a:rPr>
              <a:t>On-Demand Virtual Visits</a:t>
            </a:r>
          </a:p>
        </p:txBody>
      </p:sp>
      <p:sp>
        <p:nvSpPr>
          <p:cNvPr id="19" name="Rectangle 18">
            <a:extLst>
              <a:ext uri="{FF2B5EF4-FFF2-40B4-BE49-F238E27FC236}">
                <a16:creationId xmlns:a16="http://schemas.microsoft.com/office/drawing/2014/main" id="{1062CD01-E90A-4312-93B1-C118D9569D76}"/>
              </a:ext>
            </a:extLst>
          </p:cNvPr>
          <p:cNvSpPr/>
          <p:nvPr/>
        </p:nvSpPr>
        <p:spPr>
          <a:xfrm>
            <a:off x="9758575" y="5947217"/>
            <a:ext cx="2048412" cy="333425"/>
          </a:xfrm>
          <a:prstGeom prst="rect">
            <a:avLst/>
          </a:prstGeom>
        </p:spPr>
        <p:txBody>
          <a:bodyPr wrap="square" lIns="0" tIns="0" rIns="0" bIns="0">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Teams</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Bookings | Bookings API</a:t>
            </a:r>
          </a:p>
        </p:txBody>
      </p:sp>
      <p:sp>
        <p:nvSpPr>
          <p:cNvPr id="22" name="TextBox 21">
            <a:extLst>
              <a:ext uri="{FF2B5EF4-FFF2-40B4-BE49-F238E27FC236}">
                <a16:creationId xmlns:a16="http://schemas.microsoft.com/office/drawing/2014/main" id="{AB4DF0D9-B160-45F4-B07E-CD442F2A032E}"/>
              </a:ext>
            </a:extLst>
          </p:cNvPr>
          <p:cNvSpPr txBox="1"/>
          <p:nvPr/>
        </p:nvSpPr>
        <p:spPr>
          <a:xfrm>
            <a:off x="5545951" y="5947217"/>
            <a:ext cx="1880742" cy="307777"/>
          </a:xfrm>
          <a:prstGeom prst="rect">
            <a:avLst/>
          </a:prstGeom>
          <a:noFill/>
        </p:spPr>
        <p:txBody>
          <a:bodyPr wrap="square" lIns="0" tIns="0" rIns="0" bIns="0">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Dynamics 365 Customer Service | Omni Channel</a:t>
            </a:r>
          </a:p>
        </p:txBody>
      </p:sp>
      <p:pic>
        <p:nvPicPr>
          <p:cNvPr id="24" name="Picture 23" descr="A picture containing drawing&#10;&#10;Description automatically generated">
            <a:extLst>
              <a:ext uri="{FF2B5EF4-FFF2-40B4-BE49-F238E27FC236}">
                <a16:creationId xmlns:a16="http://schemas.microsoft.com/office/drawing/2014/main" id="{6D58DEDC-EF89-40C4-B664-F5A2F5AB9A5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1187" t="23149" r="11187" b="23149"/>
          <a:stretch/>
        </p:blipFill>
        <p:spPr>
          <a:xfrm>
            <a:off x="5498325" y="5569973"/>
            <a:ext cx="1146888" cy="348967"/>
          </a:xfrm>
          <a:prstGeom prst="rect">
            <a:avLst/>
          </a:prstGeom>
        </p:spPr>
      </p:pic>
      <p:sp>
        <p:nvSpPr>
          <p:cNvPr id="25" name="Rectangle 24">
            <a:extLst>
              <a:ext uri="{FF2B5EF4-FFF2-40B4-BE49-F238E27FC236}">
                <a16:creationId xmlns:a16="http://schemas.microsoft.com/office/drawing/2014/main" id="{9DEFA1CD-DBA9-486F-9478-69C8160B7ECC}"/>
              </a:ext>
            </a:extLst>
          </p:cNvPr>
          <p:cNvSpPr/>
          <p:nvPr/>
        </p:nvSpPr>
        <p:spPr>
          <a:xfrm>
            <a:off x="5408294" y="5502099"/>
            <a:ext cx="6490019" cy="1059329"/>
          </a:xfrm>
          <a:prstGeom prst="rect">
            <a:avLst/>
          </a:prstGeom>
          <a:ln w="6350">
            <a:solidFill>
              <a:schemeClr val="bg1"/>
            </a:solidFill>
          </a:ln>
        </p:spPr>
        <p:txBody>
          <a:bodyPr wrap="square" numCol="1">
            <a:noAutofit/>
          </a:bodyPr>
          <a:lstStyle/>
          <a:p>
            <a:pPr fontAlgn="base">
              <a:spcAft>
                <a:spcPts val="100"/>
              </a:spcAft>
            </a:pPr>
            <a:endParaRPr lang="en-US" sz="1000">
              <a:solidFill>
                <a:schemeClr val="bg1"/>
              </a:solidFill>
            </a:endParaRPr>
          </a:p>
        </p:txBody>
      </p:sp>
      <p:sp>
        <p:nvSpPr>
          <p:cNvPr id="29" name="Rectangle 28">
            <a:extLst>
              <a:ext uri="{FF2B5EF4-FFF2-40B4-BE49-F238E27FC236}">
                <a16:creationId xmlns:a16="http://schemas.microsoft.com/office/drawing/2014/main" id="{760E3CDC-E466-47C3-A070-F20CFC1FBD7D}"/>
              </a:ext>
            </a:extLst>
          </p:cNvPr>
          <p:cNvSpPr/>
          <p:nvPr/>
        </p:nvSpPr>
        <p:spPr>
          <a:xfrm>
            <a:off x="293688" y="5162375"/>
            <a:ext cx="5014312" cy="314324"/>
          </a:xfrm>
          <a:prstGeom prst="rect">
            <a:avLst/>
          </a:prstGeom>
          <a:ln w="6350">
            <a:noFill/>
          </a:ln>
        </p:spPr>
        <p:txBody>
          <a:bodyPr wrap="square" numCol="1">
            <a:noAutofit/>
          </a:bodyPr>
          <a:lstStyle/>
          <a:p>
            <a:pPr fontAlgn="base">
              <a:spcAft>
                <a:spcPts val="600"/>
              </a:spcAft>
            </a:pPr>
            <a:r>
              <a:rPr lang="en-US" sz="1400">
                <a:solidFill>
                  <a:srgbClr val="50E6FF"/>
                </a:solidFill>
                <a:latin typeface="+mj-lt"/>
              </a:rPr>
              <a:t>Features</a:t>
            </a:r>
            <a:endParaRPr lang="en-US" sz="1100">
              <a:solidFill>
                <a:schemeClr val="bg1"/>
              </a:solidFill>
            </a:endParaRPr>
          </a:p>
        </p:txBody>
      </p:sp>
      <p:sp>
        <p:nvSpPr>
          <p:cNvPr id="38" name="Rectangle 37">
            <a:extLst>
              <a:ext uri="{FF2B5EF4-FFF2-40B4-BE49-F238E27FC236}">
                <a16:creationId xmlns:a16="http://schemas.microsoft.com/office/drawing/2014/main" id="{00291BC1-C3A8-4FA5-BB9E-24227948B4A5}"/>
              </a:ext>
            </a:extLst>
          </p:cNvPr>
          <p:cNvSpPr/>
          <p:nvPr/>
        </p:nvSpPr>
        <p:spPr>
          <a:xfrm>
            <a:off x="5408294" y="5162375"/>
            <a:ext cx="6490018" cy="314324"/>
          </a:xfrm>
          <a:prstGeom prst="rect">
            <a:avLst/>
          </a:prstGeom>
          <a:ln w="6350">
            <a:noFill/>
          </a:ln>
        </p:spPr>
        <p:txBody>
          <a:bodyPr wrap="square" numCol="1">
            <a:noAutofit/>
          </a:bodyPr>
          <a:lstStyle/>
          <a:p>
            <a:pPr fontAlgn="base">
              <a:spcAft>
                <a:spcPts val="600"/>
              </a:spcAft>
            </a:pPr>
            <a:r>
              <a:rPr lang="en-US" sz="1400">
                <a:solidFill>
                  <a:srgbClr val="50E6FF"/>
                </a:solidFill>
                <a:latin typeface="+mj-lt"/>
              </a:rPr>
              <a:t>Microsoft Technologies</a:t>
            </a:r>
          </a:p>
        </p:txBody>
      </p:sp>
      <p:pic>
        <p:nvPicPr>
          <p:cNvPr id="40" name="Picture 39" descr="A picture containing drawing&#10;&#10;Description automatically generated">
            <a:extLst>
              <a:ext uri="{FF2B5EF4-FFF2-40B4-BE49-F238E27FC236}">
                <a16:creationId xmlns:a16="http://schemas.microsoft.com/office/drawing/2014/main" id="{C3FB8698-FEAF-4312-8CE1-10C0FFC3DFA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4751" t="20494" r="14751" b="20494"/>
          <a:stretch/>
        </p:blipFill>
        <p:spPr>
          <a:xfrm>
            <a:off x="7709008" y="5543044"/>
            <a:ext cx="867302" cy="383475"/>
          </a:xfrm>
          <a:prstGeom prst="rect">
            <a:avLst/>
          </a:prstGeom>
        </p:spPr>
      </p:pic>
      <p:pic>
        <p:nvPicPr>
          <p:cNvPr id="59" name="Picture 58" descr="A picture containing drawing&#10;&#10;Description automatically generated">
            <a:extLst>
              <a:ext uri="{FF2B5EF4-FFF2-40B4-BE49-F238E27FC236}">
                <a16:creationId xmlns:a16="http://schemas.microsoft.com/office/drawing/2014/main" id="{7C104C3F-8973-493E-8458-225D51180A5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0501" t="24919" r="10501" b="24919"/>
          <a:stretch/>
        </p:blipFill>
        <p:spPr>
          <a:xfrm>
            <a:off x="9733486" y="5573690"/>
            <a:ext cx="1385339" cy="323308"/>
          </a:xfrm>
          <a:prstGeom prst="rect">
            <a:avLst/>
          </a:prstGeom>
        </p:spPr>
      </p:pic>
      <p:pic>
        <p:nvPicPr>
          <p:cNvPr id="61" name="Picture 60">
            <a:extLst>
              <a:ext uri="{FF2B5EF4-FFF2-40B4-BE49-F238E27FC236}">
                <a16:creationId xmlns:a16="http://schemas.microsoft.com/office/drawing/2014/main" id="{FC821836-EB0A-427A-BA20-563FAA61621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58195" y="1589929"/>
            <a:ext cx="5596869" cy="3134471"/>
          </a:xfrm>
          <a:prstGeom prst="rect">
            <a:avLst/>
          </a:prstGeom>
        </p:spPr>
      </p:pic>
      <p:pic>
        <p:nvPicPr>
          <p:cNvPr id="75" name="Picture 74">
            <a:extLst>
              <a:ext uri="{FF2B5EF4-FFF2-40B4-BE49-F238E27FC236}">
                <a16:creationId xmlns:a16="http://schemas.microsoft.com/office/drawing/2014/main" id="{E6F668C5-F0B7-4C75-8005-6C017E0F78F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36937" y="1589928"/>
            <a:ext cx="5331181" cy="3134471"/>
          </a:xfrm>
          <a:prstGeom prst="rect">
            <a:avLst/>
          </a:prstGeom>
        </p:spPr>
      </p:pic>
      <p:pic>
        <p:nvPicPr>
          <p:cNvPr id="79" name="Picture 78">
            <a:extLst>
              <a:ext uri="{FF2B5EF4-FFF2-40B4-BE49-F238E27FC236}">
                <a16:creationId xmlns:a16="http://schemas.microsoft.com/office/drawing/2014/main" id="{67E2F5A5-A78A-47C9-A627-DA67590CD7D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618272" y="3489611"/>
            <a:ext cx="2703686" cy="1520823"/>
          </a:xfrm>
          <a:prstGeom prst="rect">
            <a:avLst/>
          </a:prstGeom>
        </p:spPr>
      </p:pic>
      <p:pic>
        <p:nvPicPr>
          <p:cNvPr id="6" name="Picture 5">
            <a:extLst>
              <a:ext uri="{FF2B5EF4-FFF2-40B4-BE49-F238E27FC236}">
                <a16:creationId xmlns:a16="http://schemas.microsoft.com/office/drawing/2014/main" id="{35A47D2A-20C3-45E0-80C0-34F0CA1A108D}"/>
              </a:ext>
            </a:extLst>
          </p:cNvPr>
          <p:cNvPicPr>
            <a:picLocks noChangeAspect="1"/>
          </p:cNvPicPr>
          <p:nvPr/>
        </p:nvPicPr>
        <p:blipFill>
          <a:blip r:embed="rId9"/>
          <a:stretch>
            <a:fillRect/>
          </a:stretch>
        </p:blipFill>
        <p:spPr>
          <a:xfrm>
            <a:off x="7933413" y="3100065"/>
            <a:ext cx="3911728" cy="2095939"/>
          </a:xfrm>
          <a:prstGeom prst="rect">
            <a:avLst/>
          </a:prstGeom>
        </p:spPr>
      </p:pic>
    </p:spTree>
    <p:extLst>
      <p:ext uri="{BB962C8B-B14F-4D97-AF65-F5344CB8AC3E}">
        <p14:creationId xmlns:p14="http://schemas.microsoft.com/office/powerpoint/2010/main" val="1034731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2.08333E-7 -3.7037E-7 L -2.08333E-7 0.03542 " pathEditMode="relative" rAng="0" ptsTypes="AA">
                                      <p:cBhvr>
                                        <p:cTn id="9" dur="500" spd="-100000" fill="hold"/>
                                        <p:tgtEl>
                                          <p:spTgt spid="18"/>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0"/>
                                  </p:stCondLst>
                                  <p:childTnLst>
                                    <p:animMotion origin="layout" path="M -2.91667E-6 -3.7037E-7 L -2.91667E-6 0.03542 " pathEditMode="relative" rAng="0" ptsTypes="AA">
                                      <p:cBhvr>
                                        <p:cTn id="14" dur="5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42" presetClass="path" presetSubtype="0" decel="100000" fill="hold" grpId="1" nodeType="withEffect">
                                  <p:stCondLst>
                                    <p:cond delay="0"/>
                                  </p:stCondLst>
                                  <p:childTnLst>
                                    <p:animMotion origin="layout" path="M 0 1.85185E-6 L 0 0.03541 " pathEditMode="relative" rAng="0" ptsTypes="AA">
                                      <p:cBhvr>
                                        <p:cTn id="19" dur="500" spd="-100000" fill="hold"/>
                                        <p:tgtEl>
                                          <p:spTgt spid="4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42" grpId="0"/>
      <p:bldP spid="4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morph1">
            <a:extLst>
              <a:ext uri="{FF2B5EF4-FFF2-40B4-BE49-F238E27FC236}">
                <a16:creationId xmlns:a16="http://schemas.microsoft.com/office/drawing/2014/main" id="{D8204D11-F085-4C59-B45C-3B3D60811E0C}"/>
              </a:ext>
            </a:extLst>
          </p:cNvPr>
          <p:cNvGrpSpPr/>
          <p:nvPr/>
        </p:nvGrpSpPr>
        <p:grpSpPr>
          <a:xfrm>
            <a:off x="1843137" y="224987"/>
            <a:ext cx="601980" cy="601980"/>
            <a:chOff x="1855619" y="1772936"/>
            <a:chExt cx="831086" cy="831086"/>
          </a:xfrm>
        </p:grpSpPr>
        <p:sp>
          <p:nvSpPr>
            <p:cNvPr id="8" name="Oval 7">
              <a:extLst>
                <a:ext uri="{FF2B5EF4-FFF2-40B4-BE49-F238E27FC236}">
                  <a16:creationId xmlns:a16="http://schemas.microsoft.com/office/drawing/2014/main" id="{3FEE391F-D60B-4E22-8F7B-EE5203944C15}"/>
                </a:ext>
              </a:extLst>
            </p:cNvPr>
            <p:cNvSpPr/>
            <p:nvPr/>
          </p:nvSpPr>
          <p:spPr bwMode="auto">
            <a:xfrm>
              <a:off x="1855619" y="1772936"/>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49FAA589-ED24-44F4-B6F2-92B769CE007F}"/>
                </a:ext>
              </a:extLst>
            </p:cNvPr>
            <p:cNvGrpSpPr/>
            <p:nvPr/>
          </p:nvGrpSpPr>
          <p:grpSpPr>
            <a:xfrm>
              <a:off x="2037934" y="1953541"/>
              <a:ext cx="466458" cy="483292"/>
              <a:chOff x="3450882" y="3252047"/>
              <a:chExt cx="414625" cy="429585"/>
            </a:xfrm>
          </p:grpSpPr>
          <p:grpSp>
            <p:nvGrpSpPr>
              <p:cNvPr id="10" name="Graphic 63" descr="people">
                <a:extLst>
                  <a:ext uri="{FF2B5EF4-FFF2-40B4-BE49-F238E27FC236}">
                    <a16:creationId xmlns:a16="http://schemas.microsoft.com/office/drawing/2014/main" id="{E64C0056-6511-4276-840C-B857576F3617}"/>
                  </a:ext>
                </a:extLst>
              </p:cNvPr>
              <p:cNvGrpSpPr/>
              <p:nvPr/>
            </p:nvGrpSpPr>
            <p:grpSpPr>
              <a:xfrm>
                <a:off x="3450882" y="3267097"/>
                <a:ext cx="414625" cy="414535"/>
                <a:chOff x="5365475" y="3010750"/>
                <a:chExt cx="488296" cy="488192"/>
              </a:xfrm>
            </p:grpSpPr>
            <p:sp>
              <p:nvSpPr>
                <p:cNvPr id="14" name="Freeform: Shape 13">
                  <a:extLst>
                    <a:ext uri="{FF2B5EF4-FFF2-40B4-BE49-F238E27FC236}">
                      <a16:creationId xmlns:a16="http://schemas.microsoft.com/office/drawing/2014/main" id="{AF3EB6CB-123C-4BBB-B995-0DE7E3AC39C3}"/>
                    </a:ext>
                  </a:extLst>
                </p:cNvPr>
                <p:cNvSpPr/>
                <p:nvPr/>
              </p:nvSpPr>
              <p:spPr>
                <a:xfrm>
                  <a:off x="5673612" y="3010750"/>
                  <a:ext cx="126834" cy="126834"/>
                </a:xfrm>
                <a:custGeom>
                  <a:avLst/>
                  <a:gdLst>
                    <a:gd name="connsiteX0" fmla="*/ 128703 w 126834"/>
                    <a:gd name="connsiteY0" fmla="*/ 65352 h 126834"/>
                    <a:gd name="connsiteX1" fmla="*/ 65352 w 126834"/>
                    <a:gd name="connsiteY1" fmla="*/ 128703 h 126834"/>
                    <a:gd name="connsiteX2" fmla="*/ 2001 w 126834"/>
                    <a:gd name="connsiteY2" fmla="*/ 65352 h 126834"/>
                    <a:gd name="connsiteX3" fmla="*/ 65352 w 126834"/>
                    <a:gd name="connsiteY3" fmla="*/ 2001 h 126834"/>
                    <a:gd name="connsiteX4" fmla="*/ 128703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8703" y="65352"/>
                      </a:moveTo>
                      <a:cubicBezTo>
                        <a:pt x="128703" y="100321"/>
                        <a:pt x="100321" y="128703"/>
                        <a:pt x="65352" y="128703"/>
                      </a:cubicBezTo>
                      <a:cubicBezTo>
                        <a:pt x="30382" y="128703"/>
                        <a:pt x="2001" y="100321"/>
                        <a:pt x="2001" y="65352"/>
                      </a:cubicBezTo>
                      <a:cubicBezTo>
                        <a:pt x="2001" y="30382"/>
                        <a:pt x="30382" y="2001"/>
                        <a:pt x="65352" y="2001"/>
                      </a:cubicBezTo>
                      <a:cubicBezTo>
                        <a:pt x="100321" y="2001"/>
                        <a:pt x="128703" y="30382"/>
                        <a:pt x="128703" y="65352"/>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63982A20-BFE6-4959-A63C-D25B8238089D}"/>
                    </a:ext>
                  </a:extLst>
                </p:cNvPr>
                <p:cNvSpPr/>
                <p:nvPr/>
              </p:nvSpPr>
              <p:spPr>
                <a:xfrm>
                  <a:off x="5620396" y="3161267"/>
                  <a:ext cx="233375" cy="131907"/>
                </a:xfrm>
                <a:custGeom>
                  <a:avLst/>
                  <a:gdLst>
                    <a:gd name="connsiteX0" fmla="*/ 118060 w 233374"/>
                    <a:gd name="connsiteY0" fmla="*/ 2001 h 131907"/>
                    <a:gd name="connsiteX1" fmla="*/ 234119 w 233374"/>
                    <a:gd name="connsiteY1" fmla="*/ 118059 h 131907"/>
                    <a:gd name="connsiteX2" fmla="*/ 234119 w 233374"/>
                    <a:gd name="connsiteY2" fmla="*/ 132757 h 131907"/>
                    <a:gd name="connsiteX3" fmla="*/ 2001 w 233374"/>
                    <a:gd name="connsiteY3" fmla="*/ 132757 h 131907"/>
                    <a:gd name="connsiteX4" fmla="*/ 2001 w 233374"/>
                    <a:gd name="connsiteY4" fmla="*/ 118059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8" y="2001"/>
                        <a:pt x="234119" y="53695"/>
                        <a:pt x="234119" y="118059"/>
                      </a:cubicBezTo>
                      <a:lnTo>
                        <a:pt x="234119" y="132757"/>
                      </a:lnTo>
                      <a:lnTo>
                        <a:pt x="2001" y="132757"/>
                      </a:lnTo>
                      <a:lnTo>
                        <a:pt x="2001" y="118059"/>
                      </a:lnTo>
                      <a:cubicBezTo>
                        <a:pt x="2001" y="53695"/>
                        <a:pt x="54202" y="2001"/>
                        <a:pt x="118060" y="2001"/>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8040553-0A99-4DBE-A691-0E291B02ADBB}"/>
                    </a:ext>
                  </a:extLst>
                </p:cNvPr>
                <p:cNvSpPr/>
                <p:nvPr/>
              </p:nvSpPr>
              <p:spPr>
                <a:xfrm>
                  <a:off x="5418180" y="32165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F344B7D1-2084-4E1F-9531-F087A18AF657}"/>
                    </a:ext>
                  </a:extLst>
                </p:cNvPr>
                <p:cNvSpPr/>
                <p:nvPr/>
              </p:nvSpPr>
              <p:spPr>
                <a:xfrm>
                  <a:off x="5365475" y="33670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aphic 45" descr="heart, Azure service help">
                <a:extLst>
                  <a:ext uri="{FF2B5EF4-FFF2-40B4-BE49-F238E27FC236}">
                    <a16:creationId xmlns:a16="http://schemas.microsoft.com/office/drawing/2014/main" id="{C31F0B79-911B-41AB-A9FB-A51C255715B4}"/>
                  </a:ext>
                </a:extLst>
              </p:cNvPr>
              <p:cNvGrpSpPr/>
              <p:nvPr/>
            </p:nvGrpSpPr>
            <p:grpSpPr>
              <a:xfrm>
                <a:off x="3489892" y="3252047"/>
                <a:ext cx="175847" cy="159627"/>
                <a:chOff x="11100558" y="3084776"/>
                <a:chExt cx="356655" cy="323758"/>
              </a:xfrm>
            </p:grpSpPr>
            <p:sp>
              <p:nvSpPr>
                <p:cNvPr id="12" name="Freeform: Shape 11">
                  <a:extLst>
                    <a:ext uri="{FF2B5EF4-FFF2-40B4-BE49-F238E27FC236}">
                      <a16:creationId xmlns:a16="http://schemas.microsoft.com/office/drawing/2014/main" id="{1BD3108A-3436-478B-869D-6D3CC222C0CA}"/>
                    </a:ext>
                  </a:extLst>
                </p:cNvPr>
                <p:cNvSpPr/>
                <p:nvPr/>
              </p:nvSpPr>
              <p:spPr>
                <a:xfrm>
                  <a:off x="11100558" y="3084776"/>
                  <a:ext cx="323486" cy="323482"/>
                </a:xfrm>
                <a:custGeom>
                  <a:avLst/>
                  <a:gdLst>
                    <a:gd name="connsiteX0" fmla="*/ 324819 w 323485"/>
                    <a:gd name="connsiteY0" fmla="*/ 179468 h 323482"/>
                    <a:gd name="connsiteX1" fmla="*/ 179468 w 323485"/>
                    <a:gd name="connsiteY1" fmla="*/ 324818 h 323482"/>
                    <a:gd name="connsiteX2" fmla="*/ 30466 w 323485"/>
                    <a:gd name="connsiteY2" fmla="*/ 175815 h 323482"/>
                    <a:gd name="connsiteX3" fmla="*/ 30466 w 323485"/>
                    <a:gd name="connsiteY3" fmla="*/ 33843 h 323482"/>
                    <a:gd name="connsiteX4" fmla="*/ 33840 w 323485"/>
                    <a:gd name="connsiteY4" fmla="*/ 30466 h 323482"/>
                    <a:gd name="connsiteX5" fmla="*/ 175817 w 323485"/>
                    <a:gd name="connsiteY5" fmla="*/ 30466 h 323482"/>
                    <a:gd name="connsiteX6" fmla="*/ 324819 w 323485"/>
                    <a:gd name="connsiteY6" fmla="*/ 179468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324819" y="179468"/>
                      </a:moveTo>
                      <a:lnTo>
                        <a:pt x="179468" y="324818"/>
                      </a:lnTo>
                      <a:lnTo>
                        <a:pt x="30466" y="175815"/>
                      </a:lnTo>
                      <a:cubicBezTo>
                        <a:pt x="-8737" y="136610"/>
                        <a:pt x="-8737" y="73045"/>
                        <a:pt x="30466" y="33843"/>
                      </a:cubicBezTo>
                      <a:lnTo>
                        <a:pt x="33840" y="30466"/>
                      </a:lnTo>
                      <a:cubicBezTo>
                        <a:pt x="73046" y="-8737"/>
                        <a:pt x="136611" y="-8737"/>
                        <a:pt x="175817" y="30466"/>
                      </a:cubicBezTo>
                      <a:lnTo>
                        <a:pt x="324819" y="179468"/>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AC4CC863-3F17-4621-9ECD-3E529396EC8F}"/>
                    </a:ext>
                  </a:extLst>
                </p:cNvPr>
                <p:cNvSpPr/>
                <p:nvPr/>
              </p:nvSpPr>
              <p:spPr>
                <a:xfrm>
                  <a:off x="11133727" y="3085052"/>
                  <a:ext cx="323486" cy="323482"/>
                </a:xfrm>
                <a:custGeom>
                  <a:avLst/>
                  <a:gdLst>
                    <a:gd name="connsiteX0" fmla="*/ 146415 w 323485"/>
                    <a:gd name="connsiteY0" fmla="*/ 324817 h 323482"/>
                    <a:gd name="connsiteX1" fmla="*/ 1064 w 323485"/>
                    <a:gd name="connsiteY1" fmla="*/ 179468 h 323482"/>
                    <a:gd name="connsiteX2" fmla="*/ 150068 w 323485"/>
                    <a:gd name="connsiteY2" fmla="*/ 30468 h 323482"/>
                    <a:gd name="connsiteX3" fmla="*/ 292042 w 323485"/>
                    <a:gd name="connsiteY3" fmla="*/ 30468 h 323482"/>
                    <a:gd name="connsiteX4" fmla="*/ 295416 w 323485"/>
                    <a:gd name="connsiteY4" fmla="*/ 33842 h 323482"/>
                    <a:gd name="connsiteX5" fmla="*/ 295416 w 323485"/>
                    <a:gd name="connsiteY5" fmla="*/ 175815 h 323482"/>
                    <a:gd name="connsiteX6" fmla="*/ 146415 w 323485"/>
                    <a:gd name="connsiteY6" fmla="*/ 324817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146415" y="324817"/>
                      </a:moveTo>
                      <a:lnTo>
                        <a:pt x="1064" y="179468"/>
                      </a:lnTo>
                      <a:lnTo>
                        <a:pt x="150068" y="30468"/>
                      </a:lnTo>
                      <a:cubicBezTo>
                        <a:pt x="189271" y="-8738"/>
                        <a:pt x="252836" y="-8738"/>
                        <a:pt x="292042" y="30468"/>
                      </a:cubicBezTo>
                      <a:lnTo>
                        <a:pt x="295416" y="33842"/>
                      </a:lnTo>
                      <a:cubicBezTo>
                        <a:pt x="334622" y="73048"/>
                        <a:pt x="334622" y="136612"/>
                        <a:pt x="295416" y="175815"/>
                      </a:cubicBezTo>
                      <a:lnTo>
                        <a:pt x="146415" y="324817"/>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8" name="Title 17">
            <a:extLst>
              <a:ext uri="{FF2B5EF4-FFF2-40B4-BE49-F238E27FC236}">
                <a16:creationId xmlns:a16="http://schemas.microsoft.com/office/drawing/2014/main" id="{954FEDF7-297D-47FE-B50E-9C11DF4D00DA}"/>
              </a:ext>
            </a:extLst>
          </p:cNvPr>
          <p:cNvSpPr>
            <a:spLocks noGrp="1"/>
          </p:cNvSpPr>
          <p:nvPr>
            <p:ph type="title"/>
          </p:nvPr>
        </p:nvSpPr>
        <p:spPr>
          <a:xfrm>
            <a:off x="588963" y="279914"/>
            <a:ext cx="11017250" cy="492125"/>
          </a:xfrm>
        </p:spPr>
        <p:txBody>
          <a:bodyPr/>
          <a:lstStyle/>
          <a:p>
            <a:pPr algn="ctr"/>
            <a:r>
              <a:rPr lang="en-US" dirty="0"/>
              <a:t>Home Health &amp; Resource Management</a:t>
            </a:r>
          </a:p>
        </p:txBody>
      </p:sp>
      <p:sp>
        <p:nvSpPr>
          <p:cNvPr id="42" name="Rectangle 41">
            <a:extLst>
              <a:ext uri="{FF2B5EF4-FFF2-40B4-BE49-F238E27FC236}">
                <a16:creationId xmlns:a16="http://schemas.microsoft.com/office/drawing/2014/main" id="{841EEC76-5919-4DA0-B97E-EE23E0FF87D1}"/>
              </a:ext>
            </a:extLst>
          </p:cNvPr>
          <p:cNvSpPr/>
          <p:nvPr/>
        </p:nvSpPr>
        <p:spPr>
          <a:xfrm>
            <a:off x="293688" y="960670"/>
            <a:ext cx="11604626" cy="369332"/>
          </a:xfrm>
          <a:prstGeom prst="rect">
            <a:avLst/>
          </a:prstGeom>
        </p:spPr>
        <p:txBody>
          <a:bodyPr wrap="square">
            <a:spAutoFit/>
          </a:bodyPr>
          <a:lstStyle/>
          <a:p>
            <a:pPr algn="ctr" fontAlgn="ctr"/>
            <a:r>
              <a:rPr lang="en-US" sz="1800" dirty="0">
                <a:solidFill>
                  <a:srgbClr val="50E6FF"/>
                </a:solidFill>
              </a:rPr>
              <a:t>Enable at home skilled medical care as an affordable alternative to facility or hospital care</a:t>
            </a:r>
          </a:p>
        </p:txBody>
      </p:sp>
      <p:sp>
        <p:nvSpPr>
          <p:cNvPr id="31" name="Footer Placeholder 1">
            <a:extLst>
              <a:ext uri="{FF2B5EF4-FFF2-40B4-BE49-F238E27FC236}">
                <a16:creationId xmlns:a16="http://schemas.microsoft.com/office/drawing/2014/main" id="{1B9B0E83-6523-4E41-9202-80930764E06B}"/>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
        <p:nvSpPr>
          <p:cNvPr id="139" name="Slide Number Placeholder 6">
            <a:extLst>
              <a:ext uri="{FF2B5EF4-FFF2-40B4-BE49-F238E27FC236}">
                <a16:creationId xmlns:a16="http://schemas.microsoft.com/office/drawing/2014/main" id="{65B3D5D8-DDAE-424E-B0B1-1383FE7302DB}"/>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C4147827-01DC-4C77-B6AF-722176820BF6}"/>
              </a:ext>
            </a:extLst>
          </p:cNvPr>
          <p:cNvSpPr/>
          <p:nvPr/>
        </p:nvSpPr>
        <p:spPr>
          <a:xfrm>
            <a:off x="10133047" y="6085183"/>
            <a:ext cx="1798601" cy="153888"/>
          </a:xfrm>
          <a:prstGeom prst="rect">
            <a:avLst/>
          </a:prstGeom>
        </p:spPr>
        <p:txBody>
          <a:bodyPr wrap="square" lIns="0" tIns="0" rIns="0" bIns="0">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Azure API for FHIR</a:t>
            </a:r>
          </a:p>
        </p:txBody>
      </p:sp>
      <p:sp>
        <p:nvSpPr>
          <p:cNvPr id="5" name="Rectangle 4">
            <a:extLst>
              <a:ext uri="{FF2B5EF4-FFF2-40B4-BE49-F238E27FC236}">
                <a16:creationId xmlns:a16="http://schemas.microsoft.com/office/drawing/2014/main" id="{E40B6056-A234-4646-BD8C-429447BCCF52}"/>
              </a:ext>
            </a:extLst>
          </p:cNvPr>
          <p:cNvSpPr/>
          <p:nvPr/>
        </p:nvSpPr>
        <p:spPr>
          <a:xfrm>
            <a:off x="293688" y="5640068"/>
            <a:ext cx="4324584" cy="921362"/>
          </a:xfrm>
          <a:prstGeom prst="rect">
            <a:avLst/>
          </a:prstGeom>
          <a:ln w="6350">
            <a:solidFill>
              <a:schemeClr val="bg1"/>
            </a:solidFill>
          </a:ln>
        </p:spPr>
        <p:txBody>
          <a:bodyPr wrap="square" numCol="2" anchor="ctr">
            <a:noAutofit/>
          </a:bodyPr>
          <a:lstStyle/>
          <a:p>
            <a:pPr marL="146050" indent="-146050" fontAlgn="base">
              <a:spcAft>
                <a:spcPts val="100"/>
              </a:spcAft>
              <a:buFont typeface="Arial" panose="020B0604020202020204" pitchFamily="34" charset="0"/>
              <a:buChar char="•"/>
            </a:pPr>
            <a:r>
              <a:rPr lang="en-US" sz="1000">
                <a:solidFill>
                  <a:schemeClr val="bg1"/>
                </a:solidFill>
              </a:rPr>
              <a:t>Resource Scheduling​</a:t>
            </a:r>
          </a:p>
          <a:p>
            <a:pPr marL="146050" indent="-146050" fontAlgn="base">
              <a:spcAft>
                <a:spcPts val="100"/>
              </a:spcAft>
              <a:buFont typeface="Arial" panose="020B0604020202020204" pitchFamily="34" charset="0"/>
              <a:buChar char="•"/>
            </a:pPr>
            <a:r>
              <a:rPr lang="en-US" sz="1000">
                <a:solidFill>
                  <a:schemeClr val="bg1"/>
                </a:solidFill>
              </a:rPr>
              <a:t>Resource Management (Equipment Ordering &amp; Management)​</a:t>
            </a:r>
          </a:p>
          <a:p>
            <a:pPr marL="146050" indent="-146050" fontAlgn="base">
              <a:spcAft>
                <a:spcPts val="100"/>
              </a:spcAft>
              <a:buFont typeface="Arial" panose="020B0604020202020204" pitchFamily="34" charset="0"/>
              <a:buChar char="•"/>
            </a:pPr>
            <a:r>
              <a:rPr lang="en-US" sz="1000">
                <a:solidFill>
                  <a:schemeClr val="bg1"/>
                </a:solidFill>
              </a:rPr>
              <a:t>Route Optimization​</a:t>
            </a:r>
          </a:p>
          <a:p>
            <a:pPr marL="146050" indent="-146050" fontAlgn="base">
              <a:spcAft>
                <a:spcPts val="100"/>
              </a:spcAft>
              <a:buFont typeface="Arial" panose="020B0604020202020204" pitchFamily="34" charset="0"/>
              <a:buChar char="•"/>
            </a:pPr>
            <a:r>
              <a:rPr lang="en-US" sz="1000">
                <a:solidFill>
                  <a:schemeClr val="bg1"/>
                </a:solidFill>
              </a:rPr>
              <a:t>Remote Monitoring​</a:t>
            </a:r>
          </a:p>
          <a:p>
            <a:pPr marL="146050" indent="-146050" fontAlgn="base">
              <a:spcAft>
                <a:spcPts val="100"/>
              </a:spcAft>
              <a:buFont typeface="Arial" panose="020B0604020202020204" pitchFamily="34" charset="0"/>
              <a:buChar char="•"/>
            </a:pPr>
            <a:r>
              <a:rPr lang="en-US" sz="1000">
                <a:solidFill>
                  <a:schemeClr val="bg1"/>
                </a:solidFill>
              </a:rPr>
              <a:t>Prescription Monitoring​</a:t>
            </a:r>
          </a:p>
          <a:p>
            <a:pPr marL="146050" indent="-146050" fontAlgn="base">
              <a:spcAft>
                <a:spcPts val="100"/>
              </a:spcAft>
              <a:buFont typeface="Arial" panose="020B0604020202020204" pitchFamily="34" charset="0"/>
              <a:buChar char="•"/>
            </a:pPr>
            <a:r>
              <a:rPr lang="en-US" sz="1000">
                <a:solidFill>
                  <a:schemeClr val="bg1"/>
                </a:solidFill>
              </a:rPr>
              <a:t>Virtual Visit</a:t>
            </a:r>
          </a:p>
          <a:p>
            <a:pPr marL="146050" indent="-146050" fontAlgn="base">
              <a:spcAft>
                <a:spcPts val="100"/>
              </a:spcAft>
              <a:buFont typeface="Arial" panose="020B0604020202020204" pitchFamily="34" charset="0"/>
              <a:buChar char="•"/>
            </a:pPr>
            <a:r>
              <a:rPr lang="en-US" sz="1000">
                <a:solidFill>
                  <a:schemeClr val="bg1"/>
                </a:solidFill>
              </a:rPr>
              <a:t>Medication Reconciliation</a:t>
            </a:r>
          </a:p>
          <a:p>
            <a:pPr marL="146050" indent="-146050" fontAlgn="base">
              <a:spcAft>
                <a:spcPts val="100"/>
              </a:spcAft>
              <a:buFont typeface="Arial" panose="020B0604020202020204" pitchFamily="34" charset="0"/>
              <a:buChar char="•"/>
            </a:pPr>
            <a:r>
              <a:rPr lang="en-US" sz="1000">
                <a:solidFill>
                  <a:schemeClr val="bg1"/>
                </a:solidFill>
              </a:rPr>
              <a:t>Device Registration</a:t>
            </a:r>
          </a:p>
        </p:txBody>
      </p:sp>
      <p:sp>
        <p:nvSpPr>
          <p:cNvPr id="19" name="Rectangle 18">
            <a:extLst>
              <a:ext uri="{FF2B5EF4-FFF2-40B4-BE49-F238E27FC236}">
                <a16:creationId xmlns:a16="http://schemas.microsoft.com/office/drawing/2014/main" id="{1062CD01-E90A-4312-93B1-C118D9569D76}"/>
              </a:ext>
            </a:extLst>
          </p:cNvPr>
          <p:cNvSpPr/>
          <p:nvPr/>
        </p:nvSpPr>
        <p:spPr>
          <a:xfrm>
            <a:off x="8588026" y="6076713"/>
            <a:ext cx="1086013" cy="153888"/>
          </a:xfrm>
          <a:prstGeom prst="rect">
            <a:avLst/>
          </a:prstGeom>
        </p:spPr>
        <p:txBody>
          <a:bodyPr wrap="square" lIns="0" tIns="0" rIns="0" bIns="0">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Teams</a:t>
            </a:r>
          </a:p>
        </p:txBody>
      </p:sp>
      <p:sp>
        <p:nvSpPr>
          <p:cNvPr id="22" name="TextBox 21">
            <a:extLst>
              <a:ext uri="{FF2B5EF4-FFF2-40B4-BE49-F238E27FC236}">
                <a16:creationId xmlns:a16="http://schemas.microsoft.com/office/drawing/2014/main" id="{AB4DF0D9-B160-45F4-B07E-CD442F2A032E}"/>
              </a:ext>
            </a:extLst>
          </p:cNvPr>
          <p:cNvSpPr txBox="1"/>
          <p:nvPr/>
        </p:nvSpPr>
        <p:spPr>
          <a:xfrm>
            <a:off x="4847451" y="6085183"/>
            <a:ext cx="1888629" cy="333425"/>
          </a:xfrm>
          <a:prstGeom prst="rect">
            <a:avLst/>
          </a:prstGeom>
          <a:noFill/>
        </p:spPr>
        <p:txBody>
          <a:bodyPr wrap="square" lIns="0" tIns="0" rIns="0" bIns="0">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Dynamics 365 Field Service</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Dynamics 365 Customer Insights</a:t>
            </a:r>
          </a:p>
        </p:txBody>
      </p:sp>
      <p:pic>
        <p:nvPicPr>
          <p:cNvPr id="24" name="Picture 23" descr="A picture containing drawing&#10;&#10;Description automatically generated">
            <a:extLst>
              <a:ext uri="{FF2B5EF4-FFF2-40B4-BE49-F238E27FC236}">
                <a16:creationId xmlns:a16="http://schemas.microsoft.com/office/drawing/2014/main" id="{6D58DEDC-EF89-40C4-B664-F5A2F5AB9A5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1187" t="23149" r="11187" b="23149"/>
          <a:stretch/>
        </p:blipFill>
        <p:spPr>
          <a:xfrm>
            <a:off x="4799825" y="5707939"/>
            <a:ext cx="1146888" cy="348967"/>
          </a:xfrm>
          <a:prstGeom prst="rect">
            <a:avLst/>
          </a:prstGeom>
        </p:spPr>
      </p:pic>
      <p:sp>
        <p:nvSpPr>
          <p:cNvPr id="25" name="Rectangle 24">
            <a:extLst>
              <a:ext uri="{FF2B5EF4-FFF2-40B4-BE49-F238E27FC236}">
                <a16:creationId xmlns:a16="http://schemas.microsoft.com/office/drawing/2014/main" id="{9DEFA1CD-DBA9-486F-9478-69C8160B7ECC}"/>
              </a:ext>
            </a:extLst>
          </p:cNvPr>
          <p:cNvSpPr/>
          <p:nvPr/>
        </p:nvSpPr>
        <p:spPr>
          <a:xfrm>
            <a:off x="4718566" y="5640066"/>
            <a:ext cx="7179746" cy="921362"/>
          </a:xfrm>
          <a:prstGeom prst="rect">
            <a:avLst/>
          </a:prstGeom>
          <a:ln w="6350">
            <a:solidFill>
              <a:schemeClr val="bg1"/>
            </a:solidFill>
          </a:ln>
        </p:spPr>
        <p:txBody>
          <a:bodyPr wrap="square" numCol="1">
            <a:noAutofit/>
          </a:bodyPr>
          <a:lstStyle/>
          <a:p>
            <a:pPr fontAlgn="base">
              <a:spcAft>
                <a:spcPts val="100"/>
              </a:spcAft>
            </a:pPr>
            <a:endParaRPr lang="en-US" sz="1000">
              <a:solidFill>
                <a:schemeClr val="bg1"/>
              </a:solidFill>
            </a:endParaRPr>
          </a:p>
        </p:txBody>
      </p:sp>
      <p:sp>
        <p:nvSpPr>
          <p:cNvPr id="29" name="Rectangle 28">
            <a:extLst>
              <a:ext uri="{FF2B5EF4-FFF2-40B4-BE49-F238E27FC236}">
                <a16:creationId xmlns:a16="http://schemas.microsoft.com/office/drawing/2014/main" id="{760E3CDC-E466-47C3-A070-F20CFC1FBD7D}"/>
              </a:ext>
            </a:extLst>
          </p:cNvPr>
          <p:cNvSpPr/>
          <p:nvPr/>
        </p:nvSpPr>
        <p:spPr>
          <a:xfrm>
            <a:off x="293688" y="5300341"/>
            <a:ext cx="4324584" cy="314324"/>
          </a:xfrm>
          <a:prstGeom prst="rect">
            <a:avLst/>
          </a:prstGeom>
          <a:ln w="6350">
            <a:noFill/>
          </a:ln>
        </p:spPr>
        <p:txBody>
          <a:bodyPr wrap="square" numCol="1">
            <a:noAutofit/>
          </a:bodyPr>
          <a:lstStyle/>
          <a:p>
            <a:pPr fontAlgn="base">
              <a:spcAft>
                <a:spcPts val="600"/>
              </a:spcAft>
            </a:pPr>
            <a:r>
              <a:rPr lang="en-US" sz="1400">
                <a:solidFill>
                  <a:srgbClr val="50E6FF"/>
                </a:solidFill>
                <a:latin typeface="+mj-lt"/>
              </a:rPr>
              <a:t>Features</a:t>
            </a:r>
            <a:endParaRPr lang="en-US" sz="1100">
              <a:solidFill>
                <a:schemeClr val="bg1"/>
              </a:solidFill>
            </a:endParaRPr>
          </a:p>
        </p:txBody>
      </p:sp>
      <p:sp>
        <p:nvSpPr>
          <p:cNvPr id="38" name="Rectangle 37">
            <a:extLst>
              <a:ext uri="{FF2B5EF4-FFF2-40B4-BE49-F238E27FC236}">
                <a16:creationId xmlns:a16="http://schemas.microsoft.com/office/drawing/2014/main" id="{00291BC1-C3A8-4FA5-BB9E-24227948B4A5}"/>
              </a:ext>
            </a:extLst>
          </p:cNvPr>
          <p:cNvSpPr/>
          <p:nvPr/>
        </p:nvSpPr>
        <p:spPr>
          <a:xfrm>
            <a:off x="4709793" y="5300341"/>
            <a:ext cx="7188519" cy="314324"/>
          </a:xfrm>
          <a:prstGeom prst="rect">
            <a:avLst/>
          </a:prstGeom>
          <a:ln w="6350">
            <a:noFill/>
          </a:ln>
        </p:spPr>
        <p:txBody>
          <a:bodyPr wrap="square" numCol="1">
            <a:noAutofit/>
          </a:bodyPr>
          <a:lstStyle/>
          <a:p>
            <a:pPr fontAlgn="base">
              <a:spcAft>
                <a:spcPts val="600"/>
              </a:spcAft>
            </a:pPr>
            <a:r>
              <a:rPr lang="en-US" sz="1400">
                <a:solidFill>
                  <a:srgbClr val="50E6FF"/>
                </a:solidFill>
                <a:latin typeface="+mj-lt"/>
              </a:rPr>
              <a:t>Microsoft Technologies</a:t>
            </a:r>
          </a:p>
        </p:txBody>
      </p:sp>
      <p:pic>
        <p:nvPicPr>
          <p:cNvPr id="40" name="Picture 39" descr="A picture containing drawing&#10;&#10;Description automatically generated">
            <a:extLst>
              <a:ext uri="{FF2B5EF4-FFF2-40B4-BE49-F238E27FC236}">
                <a16:creationId xmlns:a16="http://schemas.microsoft.com/office/drawing/2014/main" id="{C3FB8698-FEAF-4312-8CE1-10C0FFC3DFA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4751" t="20494" r="14751" b="20494"/>
          <a:stretch/>
        </p:blipFill>
        <p:spPr>
          <a:xfrm>
            <a:off x="10105102" y="5681010"/>
            <a:ext cx="867302" cy="383475"/>
          </a:xfrm>
          <a:prstGeom prst="rect">
            <a:avLst/>
          </a:prstGeom>
        </p:spPr>
      </p:pic>
      <p:pic>
        <p:nvPicPr>
          <p:cNvPr id="59" name="Picture 58" descr="A picture containing drawing&#10;&#10;Description automatically generated">
            <a:extLst>
              <a:ext uri="{FF2B5EF4-FFF2-40B4-BE49-F238E27FC236}">
                <a16:creationId xmlns:a16="http://schemas.microsoft.com/office/drawing/2014/main" id="{7C104C3F-8973-493E-8458-225D51180A5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0501" t="24919" r="10501" b="24919"/>
          <a:stretch/>
        </p:blipFill>
        <p:spPr>
          <a:xfrm>
            <a:off x="8562937" y="5703186"/>
            <a:ext cx="1385339" cy="323308"/>
          </a:xfrm>
          <a:prstGeom prst="rect">
            <a:avLst/>
          </a:prstGeom>
        </p:spPr>
      </p:pic>
      <p:sp>
        <p:nvSpPr>
          <p:cNvPr id="4" name="Rectangle 3">
            <a:extLst>
              <a:ext uri="{FF2B5EF4-FFF2-40B4-BE49-F238E27FC236}">
                <a16:creationId xmlns:a16="http://schemas.microsoft.com/office/drawing/2014/main" id="{69FC94FF-AC29-4DCC-8CF3-FE2DB0194C26}"/>
              </a:ext>
            </a:extLst>
          </p:cNvPr>
          <p:cNvSpPr/>
          <p:nvPr/>
        </p:nvSpPr>
        <p:spPr>
          <a:xfrm>
            <a:off x="6909373" y="6087584"/>
            <a:ext cx="1523948" cy="333425"/>
          </a:xfrm>
          <a:prstGeom prst="rect">
            <a:avLst/>
          </a:prstGeom>
        </p:spPr>
        <p:txBody>
          <a:bodyPr wrap="square" lIns="0" tIns="0" rIns="0" bIns="0">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Power Automate</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Power Apps</a:t>
            </a:r>
          </a:p>
        </p:txBody>
      </p:sp>
      <p:pic>
        <p:nvPicPr>
          <p:cNvPr id="6" name="Picture 5" descr="A picture containing drawing&#10;&#10;Description automatically generated">
            <a:extLst>
              <a:ext uri="{FF2B5EF4-FFF2-40B4-BE49-F238E27FC236}">
                <a16:creationId xmlns:a16="http://schemas.microsoft.com/office/drawing/2014/main" id="{0C4C3C02-AF5E-4AA9-8551-8D47C531D66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p:blipFill>
        <p:spPr>
          <a:xfrm>
            <a:off x="6862335" y="5711258"/>
            <a:ext cx="1211636" cy="337462"/>
          </a:xfrm>
          <a:prstGeom prst="rect">
            <a:avLst/>
          </a:prstGeom>
        </p:spPr>
      </p:pic>
      <p:pic>
        <p:nvPicPr>
          <p:cNvPr id="21" name="Picture 20">
            <a:extLst>
              <a:ext uri="{FF2B5EF4-FFF2-40B4-BE49-F238E27FC236}">
                <a16:creationId xmlns:a16="http://schemas.microsoft.com/office/drawing/2014/main" id="{20177BA1-0BC1-4628-BD29-0F1F2D2BDD3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93689" y="1615368"/>
            <a:ext cx="5943583" cy="3201430"/>
          </a:xfrm>
          <a:prstGeom prst="rect">
            <a:avLst/>
          </a:prstGeom>
        </p:spPr>
      </p:pic>
      <p:pic>
        <p:nvPicPr>
          <p:cNvPr id="23" name="Picture 22">
            <a:extLst>
              <a:ext uri="{FF2B5EF4-FFF2-40B4-BE49-F238E27FC236}">
                <a16:creationId xmlns:a16="http://schemas.microsoft.com/office/drawing/2014/main" id="{76937C04-EA48-46B0-ADDC-21901C891DC5}"/>
              </a:ext>
            </a:extLst>
          </p:cNvPr>
          <p:cNvPicPr>
            <a:picLocks noChangeAspect="1"/>
          </p:cNvPicPr>
          <p:nvPr/>
        </p:nvPicPr>
        <p:blipFill>
          <a:blip r:embed="rId9"/>
          <a:stretch>
            <a:fillRect/>
          </a:stretch>
        </p:blipFill>
        <p:spPr>
          <a:xfrm>
            <a:off x="6440286" y="1615368"/>
            <a:ext cx="5458026" cy="3201430"/>
          </a:xfrm>
          <a:prstGeom prst="rect">
            <a:avLst/>
          </a:prstGeom>
        </p:spPr>
      </p:pic>
    </p:spTree>
    <p:extLst>
      <p:ext uri="{BB962C8B-B14F-4D97-AF65-F5344CB8AC3E}">
        <p14:creationId xmlns:p14="http://schemas.microsoft.com/office/powerpoint/2010/main" val="126429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2.08333E-7 -3.7037E-7 L -2.08333E-7 0.03542 " pathEditMode="relative" rAng="0" ptsTypes="AA">
                                      <p:cBhvr>
                                        <p:cTn id="9" dur="500" spd="-100000" fill="hold"/>
                                        <p:tgtEl>
                                          <p:spTgt spid="18"/>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0"/>
                                  </p:stCondLst>
                                  <p:childTnLst>
                                    <p:animMotion origin="layout" path="M -1.25E-6 -3.7037E-7 L -1.25E-6 0.03542 " pathEditMode="relative" rAng="0" ptsTypes="AA">
                                      <p:cBhvr>
                                        <p:cTn id="14" dur="5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42" presetClass="path" presetSubtype="0" decel="100000" fill="hold" grpId="1" nodeType="withEffect">
                                  <p:stCondLst>
                                    <p:cond delay="0"/>
                                  </p:stCondLst>
                                  <p:childTnLst>
                                    <p:animMotion origin="layout" path="M 0 1.85185E-6 L 0 0.03541 " pathEditMode="relative" rAng="0" ptsTypes="AA">
                                      <p:cBhvr>
                                        <p:cTn id="19" dur="500" spd="-100000" fill="hold"/>
                                        <p:tgtEl>
                                          <p:spTgt spid="4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42" grpId="0"/>
      <p:bldP spid="4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morph1">
            <a:extLst>
              <a:ext uri="{FF2B5EF4-FFF2-40B4-BE49-F238E27FC236}">
                <a16:creationId xmlns:a16="http://schemas.microsoft.com/office/drawing/2014/main" id="{D8204D11-F085-4C59-B45C-3B3D60811E0C}"/>
              </a:ext>
            </a:extLst>
          </p:cNvPr>
          <p:cNvGrpSpPr/>
          <p:nvPr/>
        </p:nvGrpSpPr>
        <p:grpSpPr>
          <a:xfrm>
            <a:off x="2046337" y="224987"/>
            <a:ext cx="601980" cy="601980"/>
            <a:chOff x="1855619" y="1772936"/>
            <a:chExt cx="831086" cy="831086"/>
          </a:xfrm>
        </p:grpSpPr>
        <p:sp>
          <p:nvSpPr>
            <p:cNvPr id="8" name="Oval 7">
              <a:extLst>
                <a:ext uri="{FF2B5EF4-FFF2-40B4-BE49-F238E27FC236}">
                  <a16:creationId xmlns:a16="http://schemas.microsoft.com/office/drawing/2014/main" id="{3FEE391F-D60B-4E22-8F7B-EE5203944C15}"/>
                </a:ext>
              </a:extLst>
            </p:cNvPr>
            <p:cNvSpPr/>
            <p:nvPr/>
          </p:nvSpPr>
          <p:spPr bwMode="auto">
            <a:xfrm>
              <a:off x="1855619" y="1772936"/>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49FAA589-ED24-44F4-B6F2-92B769CE007F}"/>
                </a:ext>
              </a:extLst>
            </p:cNvPr>
            <p:cNvGrpSpPr/>
            <p:nvPr/>
          </p:nvGrpSpPr>
          <p:grpSpPr>
            <a:xfrm>
              <a:off x="2037934" y="1953541"/>
              <a:ext cx="466458" cy="483292"/>
              <a:chOff x="3450882" y="3252047"/>
              <a:chExt cx="414625" cy="429585"/>
            </a:xfrm>
          </p:grpSpPr>
          <p:grpSp>
            <p:nvGrpSpPr>
              <p:cNvPr id="10" name="Graphic 63" descr="people">
                <a:extLst>
                  <a:ext uri="{FF2B5EF4-FFF2-40B4-BE49-F238E27FC236}">
                    <a16:creationId xmlns:a16="http://schemas.microsoft.com/office/drawing/2014/main" id="{E64C0056-6511-4276-840C-B857576F3617}"/>
                  </a:ext>
                </a:extLst>
              </p:cNvPr>
              <p:cNvGrpSpPr/>
              <p:nvPr/>
            </p:nvGrpSpPr>
            <p:grpSpPr>
              <a:xfrm>
                <a:off x="3450882" y="3267097"/>
                <a:ext cx="414625" cy="414535"/>
                <a:chOff x="5365475" y="3010750"/>
                <a:chExt cx="488296" cy="488192"/>
              </a:xfrm>
            </p:grpSpPr>
            <p:sp>
              <p:nvSpPr>
                <p:cNvPr id="14" name="Freeform: Shape 13">
                  <a:extLst>
                    <a:ext uri="{FF2B5EF4-FFF2-40B4-BE49-F238E27FC236}">
                      <a16:creationId xmlns:a16="http://schemas.microsoft.com/office/drawing/2014/main" id="{AF3EB6CB-123C-4BBB-B995-0DE7E3AC39C3}"/>
                    </a:ext>
                  </a:extLst>
                </p:cNvPr>
                <p:cNvSpPr/>
                <p:nvPr/>
              </p:nvSpPr>
              <p:spPr>
                <a:xfrm>
                  <a:off x="5673612" y="3010750"/>
                  <a:ext cx="126834" cy="126834"/>
                </a:xfrm>
                <a:custGeom>
                  <a:avLst/>
                  <a:gdLst>
                    <a:gd name="connsiteX0" fmla="*/ 128703 w 126834"/>
                    <a:gd name="connsiteY0" fmla="*/ 65352 h 126834"/>
                    <a:gd name="connsiteX1" fmla="*/ 65352 w 126834"/>
                    <a:gd name="connsiteY1" fmla="*/ 128703 h 126834"/>
                    <a:gd name="connsiteX2" fmla="*/ 2001 w 126834"/>
                    <a:gd name="connsiteY2" fmla="*/ 65352 h 126834"/>
                    <a:gd name="connsiteX3" fmla="*/ 65352 w 126834"/>
                    <a:gd name="connsiteY3" fmla="*/ 2001 h 126834"/>
                    <a:gd name="connsiteX4" fmla="*/ 128703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8703" y="65352"/>
                      </a:moveTo>
                      <a:cubicBezTo>
                        <a:pt x="128703" y="100321"/>
                        <a:pt x="100321" y="128703"/>
                        <a:pt x="65352" y="128703"/>
                      </a:cubicBezTo>
                      <a:cubicBezTo>
                        <a:pt x="30382" y="128703"/>
                        <a:pt x="2001" y="100321"/>
                        <a:pt x="2001" y="65352"/>
                      </a:cubicBezTo>
                      <a:cubicBezTo>
                        <a:pt x="2001" y="30382"/>
                        <a:pt x="30382" y="2001"/>
                        <a:pt x="65352" y="2001"/>
                      </a:cubicBezTo>
                      <a:cubicBezTo>
                        <a:pt x="100321" y="2001"/>
                        <a:pt x="128703" y="30382"/>
                        <a:pt x="128703" y="65352"/>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63982A20-BFE6-4959-A63C-D25B8238089D}"/>
                    </a:ext>
                  </a:extLst>
                </p:cNvPr>
                <p:cNvSpPr/>
                <p:nvPr/>
              </p:nvSpPr>
              <p:spPr>
                <a:xfrm>
                  <a:off x="5620396" y="3161267"/>
                  <a:ext cx="233375" cy="131907"/>
                </a:xfrm>
                <a:custGeom>
                  <a:avLst/>
                  <a:gdLst>
                    <a:gd name="connsiteX0" fmla="*/ 118060 w 233374"/>
                    <a:gd name="connsiteY0" fmla="*/ 2001 h 131907"/>
                    <a:gd name="connsiteX1" fmla="*/ 234119 w 233374"/>
                    <a:gd name="connsiteY1" fmla="*/ 118059 h 131907"/>
                    <a:gd name="connsiteX2" fmla="*/ 234119 w 233374"/>
                    <a:gd name="connsiteY2" fmla="*/ 132757 h 131907"/>
                    <a:gd name="connsiteX3" fmla="*/ 2001 w 233374"/>
                    <a:gd name="connsiteY3" fmla="*/ 132757 h 131907"/>
                    <a:gd name="connsiteX4" fmla="*/ 2001 w 233374"/>
                    <a:gd name="connsiteY4" fmla="*/ 118059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8" y="2001"/>
                        <a:pt x="234119" y="53695"/>
                        <a:pt x="234119" y="118059"/>
                      </a:cubicBezTo>
                      <a:lnTo>
                        <a:pt x="234119" y="132757"/>
                      </a:lnTo>
                      <a:lnTo>
                        <a:pt x="2001" y="132757"/>
                      </a:lnTo>
                      <a:lnTo>
                        <a:pt x="2001" y="118059"/>
                      </a:lnTo>
                      <a:cubicBezTo>
                        <a:pt x="2001" y="53695"/>
                        <a:pt x="54202" y="2001"/>
                        <a:pt x="118060" y="2001"/>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8040553-0A99-4DBE-A691-0E291B02ADBB}"/>
                    </a:ext>
                  </a:extLst>
                </p:cNvPr>
                <p:cNvSpPr/>
                <p:nvPr/>
              </p:nvSpPr>
              <p:spPr>
                <a:xfrm>
                  <a:off x="5418180" y="32165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F344B7D1-2084-4E1F-9531-F087A18AF657}"/>
                    </a:ext>
                  </a:extLst>
                </p:cNvPr>
                <p:cNvSpPr/>
                <p:nvPr/>
              </p:nvSpPr>
              <p:spPr>
                <a:xfrm>
                  <a:off x="5365475" y="33670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aphic 45" descr="heart, Azure service help">
                <a:extLst>
                  <a:ext uri="{FF2B5EF4-FFF2-40B4-BE49-F238E27FC236}">
                    <a16:creationId xmlns:a16="http://schemas.microsoft.com/office/drawing/2014/main" id="{C31F0B79-911B-41AB-A9FB-A51C255715B4}"/>
                  </a:ext>
                </a:extLst>
              </p:cNvPr>
              <p:cNvGrpSpPr/>
              <p:nvPr/>
            </p:nvGrpSpPr>
            <p:grpSpPr>
              <a:xfrm>
                <a:off x="3489892" y="3252047"/>
                <a:ext cx="175847" cy="159627"/>
                <a:chOff x="11100558" y="3084776"/>
                <a:chExt cx="356655" cy="323758"/>
              </a:xfrm>
            </p:grpSpPr>
            <p:sp>
              <p:nvSpPr>
                <p:cNvPr id="12" name="Freeform: Shape 11">
                  <a:extLst>
                    <a:ext uri="{FF2B5EF4-FFF2-40B4-BE49-F238E27FC236}">
                      <a16:creationId xmlns:a16="http://schemas.microsoft.com/office/drawing/2014/main" id="{1BD3108A-3436-478B-869D-6D3CC222C0CA}"/>
                    </a:ext>
                  </a:extLst>
                </p:cNvPr>
                <p:cNvSpPr/>
                <p:nvPr/>
              </p:nvSpPr>
              <p:spPr>
                <a:xfrm>
                  <a:off x="11100558" y="3084776"/>
                  <a:ext cx="323486" cy="323482"/>
                </a:xfrm>
                <a:custGeom>
                  <a:avLst/>
                  <a:gdLst>
                    <a:gd name="connsiteX0" fmla="*/ 324819 w 323485"/>
                    <a:gd name="connsiteY0" fmla="*/ 179468 h 323482"/>
                    <a:gd name="connsiteX1" fmla="*/ 179468 w 323485"/>
                    <a:gd name="connsiteY1" fmla="*/ 324818 h 323482"/>
                    <a:gd name="connsiteX2" fmla="*/ 30466 w 323485"/>
                    <a:gd name="connsiteY2" fmla="*/ 175815 h 323482"/>
                    <a:gd name="connsiteX3" fmla="*/ 30466 w 323485"/>
                    <a:gd name="connsiteY3" fmla="*/ 33843 h 323482"/>
                    <a:gd name="connsiteX4" fmla="*/ 33840 w 323485"/>
                    <a:gd name="connsiteY4" fmla="*/ 30466 h 323482"/>
                    <a:gd name="connsiteX5" fmla="*/ 175817 w 323485"/>
                    <a:gd name="connsiteY5" fmla="*/ 30466 h 323482"/>
                    <a:gd name="connsiteX6" fmla="*/ 324819 w 323485"/>
                    <a:gd name="connsiteY6" fmla="*/ 179468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324819" y="179468"/>
                      </a:moveTo>
                      <a:lnTo>
                        <a:pt x="179468" y="324818"/>
                      </a:lnTo>
                      <a:lnTo>
                        <a:pt x="30466" y="175815"/>
                      </a:lnTo>
                      <a:cubicBezTo>
                        <a:pt x="-8737" y="136610"/>
                        <a:pt x="-8737" y="73045"/>
                        <a:pt x="30466" y="33843"/>
                      </a:cubicBezTo>
                      <a:lnTo>
                        <a:pt x="33840" y="30466"/>
                      </a:lnTo>
                      <a:cubicBezTo>
                        <a:pt x="73046" y="-8737"/>
                        <a:pt x="136611" y="-8737"/>
                        <a:pt x="175817" y="30466"/>
                      </a:cubicBezTo>
                      <a:lnTo>
                        <a:pt x="324819" y="179468"/>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AC4CC863-3F17-4621-9ECD-3E529396EC8F}"/>
                    </a:ext>
                  </a:extLst>
                </p:cNvPr>
                <p:cNvSpPr/>
                <p:nvPr/>
              </p:nvSpPr>
              <p:spPr>
                <a:xfrm>
                  <a:off x="11133727" y="3085052"/>
                  <a:ext cx="323486" cy="323482"/>
                </a:xfrm>
                <a:custGeom>
                  <a:avLst/>
                  <a:gdLst>
                    <a:gd name="connsiteX0" fmla="*/ 146415 w 323485"/>
                    <a:gd name="connsiteY0" fmla="*/ 324817 h 323482"/>
                    <a:gd name="connsiteX1" fmla="*/ 1064 w 323485"/>
                    <a:gd name="connsiteY1" fmla="*/ 179468 h 323482"/>
                    <a:gd name="connsiteX2" fmla="*/ 150068 w 323485"/>
                    <a:gd name="connsiteY2" fmla="*/ 30468 h 323482"/>
                    <a:gd name="connsiteX3" fmla="*/ 292042 w 323485"/>
                    <a:gd name="connsiteY3" fmla="*/ 30468 h 323482"/>
                    <a:gd name="connsiteX4" fmla="*/ 295416 w 323485"/>
                    <a:gd name="connsiteY4" fmla="*/ 33842 h 323482"/>
                    <a:gd name="connsiteX5" fmla="*/ 295416 w 323485"/>
                    <a:gd name="connsiteY5" fmla="*/ 175815 h 323482"/>
                    <a:gd name="connsiteX6" fmla="*/ 146415 w 323485"/>
                    <a:gd name="connsiteY6" fmla="*/ 324817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146415" y="324817"/>
                      </a:moveTo>
                      <a:lnTo>
                        <a:pt x="1064" y="179468"/>
                      </a:lnTo>
                      <a:lnTo>
                        <a:pt x="150068" y="30468"/>
                      </a:lnTo>
                      <a:cubicBezTo>
                        <a:pt x="189271" y="-8738"/>
                        <a:pt x="252836" y="-8738"/>
                        <a:pt x="292042" y="30468"/>
                      </a:cubicBezTo>
                      <a:lnTo>
                        <a:pt x="295416" y="33842"/>
                      </a:lnTo>
                      <a:cubicBezTo>
                        <a:pt x="334622" y="73048"/>
                        <a:pt x="334622" y="136612"/>
                        <a:pt x="295416" y="175815"/>
                      </a:cubicBezTo>
                      <a:lnTo>
                        <a:pt x="146415" y="324817"/>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8" name="Title 17">
            <a:extLst>
              <a:ext uri="{FF2B5EF4-FFF2-40B4-BE49-F238E27FC236}">
                <a16:creationId xmlns:a16="http://schemas.microsoft.com/office/drawing/2014/main" id="{954FEDF7-297D-47FE-B50E-9C11DF4D00DA}"/>
              </a:ext>
            </a:extLst>
          </p:cNvPr>
          <p:cNvSpPr>
            <a:spLocks noGrp="1"/>
          </p:cNvSpPr>
          <p:nvPr>
            <p:ph type="title"/>
          </p:nvPr>
        </p:nvSpPr>
        <p:spPr>
          <a:xfrm>
            <a:off x="588963" y="279914"/>
            <a:ext cx="11017250" cy="492125"/>
          </a:xfrm>
        </p:spPr>
        <p:txBody>
          <a:bodyPr/>
          <a:lstStyle/>
          <a:p>
            <a:pPr algn="ctr"/>
            <a:r>
              <a:rPr lang="en-US" dirty="0"/>
              <a:t>Care Management and Coordination</a:t>
            </a:r>
          </a:p>
        </p:txBody>
      </p:sp>
      <p:sp>
        <p:nvSpPr>
          <p:cNvPr id="42" name="Rectangle 41">
            <a:extLst>
              <a:ext uri="{FF2B5EF4-FFF2-40B4-BE49-F238E27FC236}">
                <a16:creationId xmlns:a16="http://schemas.microsoft.com/office/drawing/2014/main" id="{841EEC76-5919-4DA0-B97E-EE23E0FF87D1}"/>
              </a:ext>
            </a:extLst>
          </p:cNvPr>
          <p:cNvSpPr/>
          <p:nvPr/>
        </p:nvSpPr>
        <p:spPr>
          <a:xfrm>
            <a:off x="293688" y="852949"/>
            <a:ext cx="11604626" cy="584775"/>
          </a:xfrm>
          <a:prstGeom prst="rect">
            <a:avLst/>
          </a:prstGeom>
        </p:spPr>
        <p:txBody>
          <a:bodyPr wrap="square">
            <a:spAutoFit/>
          </a:bodyPr>
          <a:lstStyle/>
          <a:p>
            <a:pPr algn="ctr" fontAlgn="ctr"/>
            <a:r>
              <a:rPr lang="en-US" sz="1600" dirty="0">
                <a:solidFill>
                  <a:srgbClr val="50E6FF"/>
                </a:solidFill>
              </a:rPr>
              <a:t>Enhanced care team communication to enable  more efficient workflow management</a:t>
            </a:r>
            <a:br>
              <a:rPr lang="en-US" sz="1600" dirty="0">
                <a:solidFill>
                  <a:srgbClr val="50E6FF"/>
                </a:solidFill>
              </a:rPr>
            </a:br>
            <a:r>
              <a:rPr lang="en-US" sz="1600" dirty="0">
                <a:solidFill>
                  <a:srgbClr val="50E6FF"/>
                </a:solidFill>
              </a:rPr>
              <a:t>(i.e. bed, equipment, discharge, staffing) and provide visualization for meaningful care insights</a:t>
            </a:r>
          </a:p>
        </p:txBody>
      </p:sp>
      <p:sp>
        <p:nvSpPr>
          <p:cNvPr id="31" name="Footer Placeholder 1">
            <a:extLst>
              <a:ext uri="{FF2B5EF4-FFF2-40B4-BE49-F238E27FC236}">
                <a16:creationId xmlns:a16="http://schemas.microsoft.com/office/drawing/2014/main" id="{1B9B0E83-6523-4E41-9202-80930764E06B}"/>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
        <p:nvSpPr>
          <p:cNvPr id="139" name="Slide Number Placeholder 6">
            <a:extLst>
              <a:ext uri="{FF2B5EF4-FFF2-40B4-BE49-F238E27FC236}">
                <a16:creationId xmlns:a16="http://schemas.microsoft.com/office/drawing/2014/main" id="{65B3D5D8-DDAE-424E-B0B1-1383FE7302DB}"/>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C4147827-01DC-4C77-B6AF-722176820BF6}"/>
              </a:ext>
            </a:extLst>
          </p:cNvPr>
          <p:cNvSpPr/>
          <p:nvPr/>
        </p:nvSpPr>
        <p:spPr>
          <a:xfrm>
            <a:off x="9989198" y="5947217"/>
            <a:ext cx="1796935" cy="153888"/>
          </a:xfrm>
          <a:prstGeom prst="rect">
            <a:avLst/>
          </a:prstGeom>
        </p:spPr>
        <p:txBody>
          <a:bodyPr wrap="square" lIns="0" tIns="0" rIns="0" bIns="0">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Azure API for FHIR</a:t>
            </a:r>
          </a:p>
        </p:txBody>
      </p:sp>
      <p:sp>
        <p:nvSpPr>
          <p:cNvPr id="5" name="Rectangle 4">
            <a:extLst>
              <a:ext uri="{FF2B5EF4-FFF2-40B4-BE49-F238E27FC236}">
                <a16:creationId xmlns:a16="http://schemas.microsoft.com/office/drawing/2014/main" id="{E40B6056-A234-4646-BD8C-429447BCCF52}"/>
              </a:ext>
            </a:extLst>
          </p:cNvPr>
          <p:cNvSpPr/>
          <p:nvPr/>
        </p:nvSpPr>
        <p:spPr>
          <a:xfrm>
            <a:off x="293688" y="5502101"/>
            <a:ext cx="5014312" cy="1059329"/>
          </a:xfrm>
          <a:prstGeom prst="rect">
            <a:avLst/>
          </a:prstGeom>
          <a:ln w="6350">
            <a:solidFill>
              <a:schemeClr val="bg1"/>
            </a:solidFill>
          </a:ln>
        </p:spPr>
        <p:txBody>
          <a:bodyPr wrap="square" numCol="2" anchor="ctr">
            <a:noAutofit/>
          </a:bodyPr>
          <a:lstStyle/>
          <a:p>
            <a:pPr marL="146050" indent="-146050" fontAlgn="base">
              <a:spcAft>
                <a:spcPts val="100"/>
              </a:spcAft>
              <a:buFont typeface="Arial" panose="020B0604020202020204" pitchFamily="34" charset="0"/>
              <a:buChar char="•"/>
            </a:pPr>
            <a:r>
              <a:rPr lang="en-US" sz="1000">
                <a:solidFill>
                  <a:schemeClr val="bg1"/>
                </a:solidFill>
              </a:rPr>
              <a:t>Care Management​</a:t>
            </a:r>
          </a:p>
          <a:p>
            <a:pPr marL="146050" indent="-146050" fontAlgn="base">
              <a:spcAft>
                <a:spcPts val="100"/>
              </a:spcAft>
              <a:buFont typeface="Arial" panose="020B0604020202020204" pitchFamily="34" charset="0"/>
              <a:buChar char="•"/>
            </a:pPr>
            <a:r>
              <a:rPr lang="en-US" sz="1000">
                <a:solidFill>
                  <a:schemeClr val="bg1"/>
                </a:solidFill>
              </a:rPr>
              <a:t>Virtual Visit​s</a:t>
            </a:r>
          </a:p>
          <a:p>
            <a:pPr marL="146050" indent="-146050" fontAlgn="base">
              <a:spcAft>
                <a:spcPts val="100"/>
              </a:spcAft>
              <a:buFont typeface="Arial" panose="020B0604020202020204" pitchFamily="34" charset="0"/>
              <a:buChar char="•"/>
            </a:pPr>
            <a:r>
              <a:rPr lang="en-US" sz="1000">
                <a:solidFill>
                  <a:schemeClr val="bg1"/>
                </a:solidFill>
              </a:rPr>
              <a:t>Care Team Collaboration​</a:t>
            </a:r>
          </a:p>
          <a:p>
            <a:pPr marL="146050" indent="-146050" fontAlgn="base">
              <a:spcAft>
                <a:spcPts val="100"/>
              </a:spcAft>
              <a:buFont typeface="Arial" panose="020B0604020202020204" pitchFamily="34" charset="0"/>
              <a:buChar char="•"/>
            </a:pPr>
            <a:r>
              <a:rPr lang="en-US" sz="1000">
                <a:solidFill>
                  <a:schemeClr val="bg1"/>
                </a:solidFill>
              </a:rPr>
              <a:t>Care team communication ​</a:t>
            </a:r>
          </a:p>
          <a:p>
            <a:pPr marL="146050" indent="-146050" fontAlgn="base">
              <a:spcAft>
                <a:spcPts val="100"/>
              </a:spcAft>
              <a:buFont typeface="Arial" panose="020B0604020202020204" pitchFamily="34" charset="0"/>
              <a:buChar char="•"/>
            </a:pPr>
            <a:r>
              <a:rPr lang="en-US" sz="1000">
                <a:solidFill>
                  <a:schemeClr val="bg1"/>
                </a:solidFill>
              </a:rPr>
              <a:t>Care Plan Development​</a:t>
            </a:r>
          </a:p>
          <a:p>
            <a:pPr marL="171450" indent="-171450" fontAlgn="base">
              <a:spcAft>
                <a:spcPts val="100"/>
              </a:spcAft>
              <a:buFont typeface="Arial" panose="020B0604020202020204" pitchFamily="34" charset="0"/>
              <a:buChar char="•"/>
            </a:pPr>
            <a:r>
              <a:rPr lang="en-US" sz="1000">
                <a:solidFill>
                  <a:schemeClr val="bg1"/>
                </a:solidFill>
              </a:rPr>
              <a:t>Care Plan Personalization​</a:t>
            </a:r>
          </a:p>
          <a:p>
            <a:pPr marL="146050" indent="-146050" fontAlgn="base">
              <a:spcAft>
                <a:spcPts val="100"/>
              </a:spcAft>
              <a:buFont typeface="Arial" panose="020B0604020202020204" pitchFamily="34" charset="0"/>
              <a:buChar char="•"/>
            </a:pPr>
            <a:r>
              <a:rPr lang="en-US" sz="1000">
                <a:solidFill>
                  <a:schemeClr val="bg1"/>
                </a:solidFill>
              </a:rPr>
              <a:t>Care Plan Enrollment​</a:t>
            </a:r>
          </a:p>
          <a:p>
            <a:pPr marL="146050" indent="-146050" fontAlgn="base">
              <a:spcAft>
                <a:spcPts val="100"/>
              </a:spcAft>
              <a:buFont typeface="Arial" panose="020B0604020202020204" pitchFamily="34" charset="0"/>
              <a:buChar char="•"/>
            </a:pPr>
            <a:r>
              <a:rPr lang="en-US" sz="1000">
                <a:solidFill>
                  <a:schemeClr val="bg1"/>
                </a:solidFill>
              </a:rPr>
              <a:t>Care Management Analytics​</a:t>
            </a:r>
          </a:p>
          <a:p>
            <a:pPr marL="146050" indent="-146050" fontAlgn="base">
              <a:spcAft>
                <a:spcPts val="100"/>
              </a:spcAft>
              <a:buFont typeface="Arial" panose="020B0604020202020204" pitchFamily="34" charset="0"/>
              <a:buChar char="•"/>
            </a:pPr>
            <a:r>
              <a:rPr lang="en-US" sz="1000">
                <a:solidFill>
                  <a:schemeClr val="bg1"/>
                </a:solidFill>
              </a:rPr>
              <a:t>Equipment Ordering &amp; Management​</a:t>
            </a:r>
          </a:p>
          <a:p>
            <a:pPr marL="146050" indent="-146050" fontAlgn="base">
              <a:spcAft>
                <a:spcPts val="100"/>
              </a:spcAft>
              <a:buFont typeface="Arial" panose="020B0604020202020204" pitchFamily="34" charset="0"/>
              <a:buChar char="•"/>
            </a:pPr>
            <a:r>
              <a:rPr lang="en-US" sz="1000">
                <a:solidFill>
                  <a:schemeClr val="bg1"/>
                </a:solidFill>
              </a:rPr>
              <a:t>Utilization Management (Benefits usage, gaps, efficiencies)  ​</a:t>
            </a:r>
          </a:p>
        </p:txBody>
      </p:sp>
      <p:sp>
        <p:nvSpPr>
          <p:cNvPr id="22" name="TextBox 21">
            <a:extLst>
              <a:ext uri="{FF2B5EF4-FFF2-40B4-BE49-F238E27FC236}">
                <a16:creationId xmlns:a16="http://schemas.microsoft.com/office/drawing/2014/main" id="{AB4DF0D9-B160-45F4-B07E-CD442F2A032E}"/>
              </a:ext>
            </a:extLst>
          </p:cNvPr>
          <p:cNvSpPr txBox="1"/>
          <p:nvPr/>
        </p:nvSpPr>
        <p:spPr>
          <a:xfrm>
            <a:off x="5545951" y="5947217"/>
            <a:ext cx="1880742" cy="333425"/>
          </a:xfrm>
          <a:prstGeom prst="rect">
            <a:avLst/>
          </a:prstGeom>
          <a:noFill/>
        </p:spPr>
        <p:txBody>
          <a:bodyPr wrap="square" lIns="0" tIns="0" rIns="0" bIns="0">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Dynamics 365 Field Service</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Dynamics 365 Customer Insights</a:t>
            </a:r>
          </a:p>
        </p:txBody>
      </p:sp>
      <p:pic>
        <p:nvPicPr>
          <p:cNvPr id="24" name="Picture 23" descr="A picture containing drawing&#10;&#10;Description automatically generated">
            <a:extLst>
              <a:ext uri="{FF2B5EF4-FFF2-40B4-BE49-F238E27FC236}">
                <a16:creationId xmlns:a16="http://schemas.microsoft.com/office/drawing/2014/main" id="{6D58DEDC-EF89-40C4-B664-F5A2F5AB9A5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1187" t="23149" r="11187" b="23149"/>
          <a:stretch/>
        </p:blipFill>
        <p:spPr>
          <a:xfrm>
            <a:off x="5498325" y="5569973"/>
            <a:ext cx="1146888" cy="348967"/>
          </a:xfrm>
          <a:prstGeom prst="rect">
            <a:avLst/>
          </a:prstGeom>
        </p:spPr>
      </p:pic>
      <p:sp>
        <p:nvSpPr>
          <p:cNvPr id="25" name="Rectangle 24">
            <a:extLst>
              <a:ext uri="{FF2B5EF4-FFF2-40B4-BE49-F238E27FC236}">
                <a16:creationId xmlns:a16="http://schemas.microsoft.com/office/drawing/2014/main" id="{9DEFA1CD-DBA9-486F-9478-69C8160B7ECC}"/>
              </a:ext>
            </a:extLst>
          </p:cNvPr>
          <p:cNvSpPr/>
          <p:nvPr/>
        </p:nvSpPr>
        <p:spPr>
          <a:xfrm>
            <a:off x="5408294" y="5502099"/>
            <a:ext cx="6490019" cy="1059329"/>
          </a:xfrm>
          <a:prstGeom prst="rect">
            <a:avLst/>
          </a:prstGeom>
          <a:ln w="6350">
            <a:solidFill>
              <a:schemeClr val="bg1"/>
            </a:solidFill>
          </a:ln>
        </p:spPr>
        <p:txBody>
          <a:bodyPr wrap="square" numCol="1">
            <a:noAutofit/>
          </a:bodyPr>
          <a:lstStyle/>
          <a:p>
            <a:pPr fontAlgn="base">
              <a:spcAft>
                <a:spcPts val="100"/>
              </a:spcAft>
            </a:pPr>
            <a:endParaRPr lang="en-US" sz="1000">
              <a:solidFill>
                <a:schemeClr val="bg1"/>
              </a:solidFill>
            </a:endParaRPr>
          </a:p>
        </p:txBody>
      </p:sp>
      <p:sp>
        <p:nvSpPr>
          <p:cNvPr id="29" name="Rectangle 28">
            <a:extLst>
              <a:ext uri="{FF2B5EF4-FFF2-40B4-BE49-F238E27FC236}">
                <a16:creationId xmlns:a16="http://schemas.microsoft.com/office/drawing/2014/main" id="{760E3CDC-E466-47C3-A070-F20CFC1FBD7D}"/>
              </a:ext>
            </a:extLst>
          </p:cNvPr>
          <p:cNvSpPr/>
          <p:nvPr/>
        </p:nvSpPr>
        <p:spPr>
          <a:xfrm>
            <a:off x="293688" y="5162375"/>
            <a:ext cx="5014312" cy="314324"/>
          </a:xfrm>
          <a:prstGeom prst="rect">
            <a:avLst/>
          </a:prstGeom>
          <a:ln w="6350">
            <a:noFill/>
          </a:ln>
        </p:spPr>
        <p:txBody>
          <a:bodyPr wrap="square" numCol="1">
            <a:noAutofit/>
          </a:bodyPr>
          <a:lstStyle/>
          <a:p>
            <a:pPr fontAlgn="base">
              <a:spcAft>
                <a:spcPts val="600"/>
              </a:spcAft>
            </a:pPr>
            <a:r>
              <a:rPr lang="en-US" sz="1400">
                <a:solidFill>
                  <a:srgbClr val="50E6FF"/>
                </a:solidFill>
                <a:latin typeface="+mj-lt"/>
              </a:rPr>
              <a:t>Features</a:t>
            </a:r>
            <a:endParaRPr lang="en-US" sz="1100">
              <a:solidFill>
                <a:schemeClr val="bg1"/>
              </a:solidFill>
            </a:endParaRPr>
          </a:p>
        </p:txBody>
      </p:sp>
      <p:sp>
        <p:nvSpPr>
          <p:cNvPr id="38" name="Rectangle 37">
            <a:extLst>
              <a:ext uri="{FF2B5EF4-FFF2-40B4-BE49-F238E27FC236}">
                <a16:creationId xmlns:a16="http://schemas.microsoft.com/office/drawing/2014/main" id="{00291BC1-C3A8-4FA5-BB9E-24227948B4A5}"/>
              </a:ext>
            </a:extLst>
          </p:cNvPr>
          <p:cNvSpPr/>
          <p:nvPr/>
        </p:nvSpPr>
        <p:spPr>
          <a:xfrm>
            <a:off x="5408294" y="5162375"/>
            <a:ext cx="6490018" cy="314324"/>
          </a:xfrm>
          <a:prstGeom prst="rect">
            <a:avLst/>
          </a:prstGeom>
          <a:ln w="6350">
            <a:noFill/>
          </a:ln>
        </p:spPr>
        <p:txBody>
          <a:bodyPr wrap="square" numCol="1">
            <a:noAutofit/>
          </a:bodyPr>
          <a:lstStyle/>
          <a:p>
            <a:pPr fontAlgn="base">
              <a:spcAft>
                <a:spcPts val="600"/>
              </a:spcAft>
            </a:pPr>
            <a:r>
              <a:rPr lang="en-US" sz="1400">
                <a:solidFill>
                  <a:srgbClr val="50E6FF"/>
                </a:solidFill>
                <a:latin typeface="+mj-lt"/>
              </a:rPr>
              <a:t>Microsoft Technologies</a:t>
            </a:r>
          </a:p>
        </p:txBody>
      </p:sp>
      <p:pic>
        <p:nvPicPr>
          <p:cNvPr id="40" name="Picture 39" descr="A picture containing drawing&#10;&#10;Description automatically generated">
            <a:extLst>
              <a:ext uri="{FF2B5EF4-FFF2-40B4-BE49-F238E27FC236}">
                <a16:creationId xmlns:a16="http://schemas.microsoft.com/office/drawing/2014/main" id="{C3FB8698-FEAF-4312-8CE1-10C0FFC3DFA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4751" t="20494" r="14751" b="20494"/>
          <a:stretch/>
        </p:blipFill>
        <p:spPr>
          <a:xfrm>
            <a:off x="9958979" y="5543044"/>
            <a:ext cx="867302" cy="383475"/>
          </a:xfrm>
          <a:prstGeom prst="rect">
            <a:avLst/>
          </a:prstGeom>
        </p:spPr>
      </p:pic>
      <p:sp>
        <p:nvSpPr>
          <p:cNvPr id="4" name="Rectangle 3">
            <a:extLst>
              <a:ext uri="{FF2B5EF4-FFF2-40B4-BE49-F238E27FC236}">
                <a16:creationId xmlns:a16="http://schemas.microsoft.com/office/drawing/2014/main" id="{3A6D7AA6-A545-43ED-A465-F9054A3B35A0}"/>
              </a:ext>
            </a:extLst>
          </p:cNvPr>
          <p:cNvSpPr/>
          <p:nvPr/>
        </p:nvSpPr>
        <p:spPr>
          <a:xfrm>
            <a:off x="7746067" y="5947217"/>
            <a:ext cx="2048412" cy="153888"/>
          </a:xfrm>
          <a:prstGeom prst="rect">
            <a:avLst/>
          </a:prstGeom>
        </p:spPr>
        <p:txBody>
          <a:bodyPr wrap="square" lIns="0" tIns="0" rIns="0" bIns="0">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Teams</a:t>
            </a:r>
          </a:p>
        </p:txBody>
      </p:sp>
      <p:pic>
        <p:nvPicPr>
          <p:cNvPr id="6" name="Picture 5" descr="A picture containing drawing&#10;&#10;Description automatically generated">
            <a:extLst>
              <a:ext uri="{FF2B5EF4-FFF2-40B4-BE49-F238E27FC236}">
                <a16:creationId xmlns:a16="http://schemas.microsoft.com/office/drawing/2014/main" id="{9B325E9E-235F-426E-A641-54C5DB1D03C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0501" t="24919" r="10501" b="24919"/>
          <a:stretch/>
        </p:blipFill>
        <p:spPr>
          <a:xfrm>
            <a:off x="7720978" y="5573690"/>
            <a:ext cx="1385339" cy="323308"/>
          </a:xfrm>
          <a:prstGeom prst="rect">
            <a:avLst/>
          </a:prstGeom>
        </p:spPr>
      </p:pic>
      <p:pic>
        <p:nvPicPr>
          <p:cNvPr id="7" name="Picture 6">
            <a:extLst>
              <a:ext uri="{FF2B5EF4-FFF2-40B4-BE49-F238E27FC236}">
                <a16:creationId xmlns:a16="http://schemas.microsoft.com/office/drawing/2014/main" id="{26365E0F-45C0-4A76-B56C-751CCF4E18D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9127" y="1567657"/>
            <a:ext cx="5168624" cy="3048841"/>
          </a:xfrm>
          <a:prstGeom prst="rect">
            <a:avLst/>
          </a:prstGeom>
        </p:spPr>
      </p:pic>
      <p:pic>
        <p:nvPicPr>
          <p:cNvPr id="32" name="Picture 31">
            <a:extLst>
              <a:ext uri="{FF2B5EF4-FFF2-40B4-BE49-F238E27FC236}">
                <a16:creationId xmlns:a16="http://schemas.microsoft.com/office/drawing/2014/main" id="{F1DF6BC0-3E2B-4B47-A88E-554E6C6A08D2}"/>
              </a:ext>
            </a:extLst>
          </p:cNvPr>
          <p:cNvPicPr/>
          <p:nvPr/>
        </p:nvPicPr>
        <p:blipFill>
          <a:blip r:embed="rId7" cstate="print">
            <a:extLst>
              <a:ext uri="{28A0092B-C50C-407E-A947-70E740481C1C}">
                <a14:useLocalDpi xmlns:a14="http://schemas.microsoft.com/office/drawing/2010/main"/>
              </a:ext>
            </a:extLst>
          </a:blip>
          <a:stretch>
            <a:fillRect/>
          </a:stretch>
        </p:blipFill>
        <p:spPr>
          <a:xfrm>
            <a:off x="6041521" y="1567657"/>
            <a:ext cx="4992239" cy="2429577"/>
          </a:xfrm>
          <a:prstGeom prst="rect">
            <a:avLst/>
          </a:prstGeom>
        </p:spPr>
      </p:pic>
      <p:pic>
        <p:nvPicPr>
          <p:cNvPr id="20" name="Picture 19">
            <a:extLst>
              <a:ext uri="{FF2B5EF4-FFF2-40B4-BE49-F238E27FC236}">
                <a16:creationId xmlns:a16="http://schemas.microsoft.com/office/drawing/2014/main" id="{23449B10-0A41-4D70-BD53-DD28D9C2672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78762" y="2148490"/>
            <a:ext cx="1304111" cy="2881871"/>
          </a:xfrm>
          <a:prstGeom prst="rect">
            <a:avLst/>
          </a:prstGeom>
        </p:spPr>
      </p:pic>
      <p:pic>
        <p:nvPicPr>
          <p:cNvPr id="21" name="Picture 20">
            <a:extLst>
              <a:ext uri="{FF2B5EF4-FFF2-40B4-BE49-F238E27FC236}">
                <a16:creationId xmlns:a16="http://schemas.microsoft.com/office/drawing/2014/main" id="{C5A86CF5-C2BF-4FFE-A128-6A42ACD6B8E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918842" y="3012289"/>
            <a:ext cx="3350489" cy="1973853"/>
          </a:xfrm>
          <a:prstGeom prst="rect">
            <a:avLst/>
          </a:prstGeom>
        </p:spPr>
      </p:pic>
    </p:spTree>
    <p:extLst>
      <p:ext uri="{BB962C8B-B14F-4D97-AF65-F5344CB8AC3E}">
        <p14:creationId xmlns:p14="http://schemas.microsoft.com/office/powerpoint/2010/main" val="3452693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2.08333E-7 -3.7037E-7 L -2.08333E-7 0.03542 " pathEditMode="relative" rAng="0" ptsTypes="AA">
                                      <p:cBhvr>
                                        <p:cTn id="9" dur="500" spd="-100000" fill="hold"/>
                                        <p:tgtEl>
                                          <p:spTgt spid="18"/>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0"/>
                                  </p:stCondLst>
                                  <p:childTnLst>
                                    <p:animMotion origin="layout" path="M 2.08333E-6 -3.7037E-7 L 2.08333E-6 0.03542 " pathEditMode="relative" rAng="0" ptsTypes="AA">
                                      <p:cBhvr>
                                        <p:cTn id="14" dur="5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42" presetClass="path" presetSubtype="0" decel="100000" fill="hold" grpId="1" nodeType="withEffect">
                                  <p:stCondLst>
                                    <p:cond delay="0"/>
                                  </p:stCondLst>
                                  <p:childTnLst>
                                    <p:animMotion origin="layout" path="M 0 1.85185E-6 L 0 0.03541 " pathEditMode="relative" rAng="0" ptsTypes="AA">
                                      <p:cBhvr>
                                        <p:cTn id="19" dur="500" spd="-100000" fill="hold"/>
                                        <p:tgtEl>
                                          <p:spTgt spid="4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42" grpId="0"/>
      <p:bldP spid="4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096D587-3523-4315-92DA-3B1117EF81E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70959" y="1615368"/>
            <a:ext cx="5827353" cy="3357675"/>
          </a:xfrm>
          <a:prstGeom prst="rect">
            <a:avLst/>
          </a:prstGeom>
        </p:spPr>
      </p:pic>
      <p:pic>
        <p:nvPicPr>
          <p:cNvPr id="26" name="Picture 25">
            <a:extLst>
              <a:ext uri="{FF2B5EF4-FFF2-40B4-BE49-F238E27FC236}">
                <a16:creationId xmlns:a16="http://schemas.microsoft.com/office/drawing/2014/main" id="{5B22CA84-6ACC-46B1-B422-5A30DA22189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3688" y="1615368"/>
            <a:ext cx="5676251" cy="3357676"/>
          </a:xfrm>
          <a:prstGeom prst="rect">
            <a:avLst/>
          </a:prstGeom>
        </p:spPr>
      </p:pic>
      <p:grpSp>
        <p:nvGrpSpPr>
          <p:cNvPr id="2" name="@morph1">
            <a:extLst>
              <a:ext uri="{FF2B5EF4-FFF2-40B4-BE49-F238E27FC236}">
                <a16:creationId xmlns:a16="http://schemas.microsoft.com/office/drawing/2014/main" id="{D8204D11-F085-4C59-B45C-3B3D60811E0C}"/>
              </a:ext>
            </a:extLst>
          </p:cNvPr>
          <p:cNvGrpSpPr/>
          <p:nvPr/>
        </p:nvGrpSpPr>
        <p:grpSpPr>
          <a:xfrm>
            <a:off x="1346180" y="224987"/>
            <a:ext cx="601980" cy="601980"/>
            <a:chOff x="1855619" y="1772936"/>
            <a:chExt cx="831086" cy="831086"/>
          </a:xfrm>
        </p:grpSpPr>
        <p:sp>
          <p:nvSpPr>
            <p:cNvPr id="8" name="Oval 7">
              <a:extLst>
                <a:ext uri="{FF2B5EF4-FFF2-40B4-BE49-F238E27FC236}">
                  <a16:creationId xmlns:a16="http://schemas.microsoft.com/office/drawing/2014/main" id="{3FEE391F-D60B-4E22-8F7B-EE5203944C15}"/>
                </a:ext>
              </a:extLst>
            </p:cNvPr>
            <p:cNvSpPr/>
            <p:nvPr/>
          </p:nvSpPr>
          <p:spPr bwMode="auto">
            <a:xfrm>
              <a:off x="1855619" y="1772936"/>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49FAA589-ED24-44F4-B6F2-92B769CE007F}"/>
                </a:ext>
              </a:extLst>
            </p:cNvPr>
            <p:cNvGrpSpPr/>
            <p:nvPr/>
          </p:nvGrpSpPr>
          <p:grpSpPr>
            <a:xfrm>
              <a:off x="2037934" y="1953541"/>
              <a:ext cx="466458" cy="483292"/>
              <a:chOff x="3450882" y="3252047"/>
              <a:chExt cx="414625" cy="429585"/>
            </a:xfrm>
          </p:grpSpPr>
          <p:grpSp>
            <p:nvGrpSpPr>
              <p:cNvPr id="10" name="Graphic 63" descr="people">
                <a:extLst>
                  <a:ext uri="{FF2B5EF4-FFF2-40B4-BE49-F238E27FC236}">
                    <a16:creationId xmlns:a16="http://schemas.microsoft.com/office/drawing/2014/main" id="{E64C0056-6511-4276-840C-B857576F3617}"/>
                  </a:ext>
                </a:extLst>
              </p:cNvPr>
              <p:cNvGrpSpPr/>
              <p:nvPr/>
            </p:nvGrpSpPr>
            <p:grpSpPr>
              <a:xfrm>
                <a:off x="3450882" y="3267097"/>
                <a:ext cx="414625" cy="414535"/>
                <a:chOff x="5365475" y="3010750"/>
                <a:chExt cx="488296" cy="488192"/>
              </a:xfrm>
            </p:grpSpPr>
            <p:sp>
              <p:nvSpPr>
                <p:cNvPr id="14" name="Freeform: Shape 13">
                  <a:extLst>
                    <a:ext uri="{FF2B5EF4-FFF2-40B4-BE49-F238E27FC236}">
                      <a16:creationId xmlns:a16="http://schemas.microsoft.com/office/drawing/2014/main" id="{AF3EB6CB-123C-4BBB-B995-0DE7E3AC39C3}"/>
                    </a:ext>
                  </a:extLst>
                </p:cNvPr>
                <p:cNvSpPr/>
                <p:nvPr/>
              </p:nvSpPr>
              <p:spPr>
                <a:xfrm>
                  <a:off x="5673612" y="3010750"/>
                  <a:ext cx="126834" cy="126834"/>
                </a:xfrm>
                <a:custGeom>
                  <a:avLst/>
                  <a:gdLst>
                    <a:gd name="connsiteX0" fmla="*/ 128703 w 126834"/>
                    <a:gd name="connsiteY0" fmla="*/ 65352 h 126834"/>
                    <a:gd name="connsiteX1" fmla="*/ 65352 w 126834"/>
                    <a:gd name="connsiteY1" fmla="*/ 128703 h 126834"/>
                    <a:gd name="connsiteX2" fmla="*/ 2001 w 126834"/>
                    <a:gd name="connsiteY2" fmla="*/ 65352 h 126834"/>
                    <a:gd name="connsiteX3" fmla="*/ 65352 w 126834"/>
                    <a:gd name="connsiteY3" fmla="*/ 2001 h 126834"/>
                    <a:gd name="connsiteX4" fmla="*/ 128703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8703" y="65352"/>
                      </a:moveTo>
                      <a:cubicBezTo>
                        <a:pt x="128703" y="100321"/>
                        <a:pt x="100321" y="128703"/>
                        <a:pt x="65352" y="128703"/>
                      </a:cubicBezTo>
                      <a:cubicBezTo>
                        <a:pt x="30382" y="128703"/>
                        <a:pt x="2001" y="100321"/>
                        <a:pt x="2001" y="65352"/>
                      </a:cubicBezTo>
                      <a:cubicBezTo>
                        <a:pt x="2001" y="30382"/>
                        <a:pt x="30382" y="2001"/>
                        <a:pt x="65352" y="2001"/>
                      </a:cubicBezTo>
                      <a:cubicBezTo>
                        <a:pt x="100321" y="2001"/>
                        <a:pt x="128703" y="30382"/>
                        <a:pt x="128703" y="65352"/>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63982A20-BFE6-4959-A63C-D25B8238089D}"/>
                    </a:ext>
                  </a:extLst>
                </p:cNvPr>
                <p:cNvSpPr/>
                <p:nvPr/>
              </p:nvSpPr>
              <p:spPr>
                <a:xfrm>
                  <a:off x="5620396" y="3161267"/>
                  <a:ext cx="233375" cy="131907"/>
                </a:xfrm>
                <a:custGeom>
                  <a:avLst/>
                  <a:gdLst>
                    <a:gd name="connsiteX0" fmla="*/ 118060 w 233374"/>
                    <a:gd name="connsiteY0" fmla="*/ 2001 h 131907"/>
                    <a:gd name="connsiteX1" fmla="*/ 234119 w 233374"/>
                    <a:gd name="connsiteY1" fmla="*/ 118059 h 131907"/>
                    <a:gd name="connsiteX2" fmla="*/ 234119 w 233374"/>
                    <a:gd name="connsiteY2" fmla="*/ 132757 h 131907"/>
                    <a:gd name="connsiteX3" fmla="*/ 2001 w 233374"/>
                    <a:gd name="connsiteY3" fmla="*/ 132757 h 131907"/>
                    <a:gd name="connsiteX4" fmla="*/ 2001 w 233374"/>
                    <a:gd name="connsiteY4" fmla="*/ 118059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8" y="2001"/>
                        <a:pt x="234119" y="53695"/>
                        <a:pt x="234119" y="118059"/>
                      </a:cubicBezTo>
                      <a:lnTo>
                        <a:pt x="234119" y="132757"/>
                      </a:lnTo>
                      <a:lnTo>
                        <a:pt x="2001" y="132757"/>
                      </a:lnTo>
                      <a:lnTo>
                        <a:pt x="2001" y="118059"/>
                      </a:lnTo>
                      <a:cubicBezTo>
                        <a:pt x="2001" y="53695"/>
                        <a:pt x="54202" y="2001"/>
                        <a:pt x="118060" y="2001"/>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8040553-0A99-4DBE-A691-0E291B02ADBB}"/>
                    </a:ext>
                  </a:extLst>
                </p:cNvPr>
                <p:cNvSpPr/>
                <p:nvPr/>
              </p:nvSpPr>
              <p:spPr>
                <a:xfrm>
                  <a:off x="5418180" y="32165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F344B7D1-2084-4E1F-9531-F087A18AF657}"/>
                    </a:ext>
                  </a:extLst>
                </p:cNvPr>
                <p:cNvSpPr/>
                <p:nvPr/>
              </p:nvSpPr>
              <p:spPr>
                <a:xfrm>
                  <a:off x="5365475" y="33670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aphic 45" descr="heart, Azure service help">
                <a:extLst>
                  <a:ext uri="{FF2B5EF4-FFF2-40B4-BE49-F238E27FC236}">
                    <a16:creationId xmlns:a16="http://schemas.microsoft.com/office/drawing/2014/main" id="{C31F0B79-911B-41AB-A9FB-A51C255715B4}"/>
                  </a:ext>
                </a:extLst>
              </p:cNvPr>
              <p:cNvGrpSpPr/>
              <p:nvPr/>
            </p:nvGrpSpPr>
            <p:grpSpPr>
              <a:xfrm>
                <a:off x="3489892" y="3252047"/>
                <a:ext cx="175847" cy="159627"/>
                <a:chOff x="11100558" y="3084776"/>
                <a:chExt cx="356655" cy="323758"/>
              </a:xfrm>
            </p:grpSpPr>
            <p:sp>
              <p:nvSpPr>
                <p:cNvPr id="12" name="Freeform: Shape 11">
                  <a:extLst>
                    <a:ext uri="{FF2B5EF4-FFF2-40B4-BE49-F238E27FC236}">
                      <a16:creationId xmlns:a16="http://schemas.microsoft.com/office/drawing/2014/main" id="{1BD3108A-3436-478B-869D-6D3CC222C0CA}"/>
                    </a:ext>
                  </a:extLst>
                </p:cNvPr>
                <p:cNvSpPr/>
                <p:nvPr/>
              </p:nvSpPr>
              <p:spPr>
                <a:xfrm>
                  <a:off x="11100558" y="3084776"/>
                  <a:ext cx="323486" cy="323482"/>
                </a:xfrm>
                <a:custGeom>
                  <a:avLst/>
                  <a:gdLst>
                    <a:gd name="connsiteX0" fmla="*/ 324819 w 323485"/>
                    <a:gd name="connsiteY0" fmla="*/ 179468 h 323482"/>
                    <a:gd name="connsiteX1" fmla="*/ 179468 w 323485"/>
                    <a:gd name="connsiteY1" fmla="*/ 324818 h 323482"/>
                    <a:gd name="connsiteX2" fmla="*/ 30466 w 323485"/>
                    <a:gd name="connsiteY2" fmla="*/ 175815 h 323482"/>
                    <a:gd name="connsiteX3" fmla="*/ 30466 w 323485"/>
                    <a:gd name="connsiteY3" fmla="*/ 33843 h 323482"/>
                    <a:gd name="connsiteX4" fmla="*/ 33840 w 323485"/>
                    <a:gd name="connsiteY4" fmla="*/ 30466 h 323482"/>
                    <a:gd name="connsiteX5" fmla="*/ 175817 w 323485"/>
                    <a:gd name="connsiteY5" fmla="*/ 30466 h 323482"/>
                    <a:gd name="connsiteX6" fmla="*/ 324819 w 323485"/>
                    <a:gd name="connsiteY6" fmla="*/ 179468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324819" y="179468"/>
                      </a:moveTo>
                      <a:lnTo>
                        <a:pt x="179468" y="324818"/>
                      </a:lnTo>
                      <a:lnTo>
                        <a:pt x="30466" y="175815"/>
                      </a:lnTo>
                      <a:cubicBezTo>
                        <a:pt x="-8737" y="136610"/>
                        <a:pt x="-8737" y="73045"/>
                        <a:pt x="30466" y="33843"/>
                      </a:cubicBezTo>
                      <a:lnTo>
                        <a:pt x="33840" y="30466"/>
                      </a:lnTo>
                      <a:cubicBezTo>
                        <a:pt x="73046" y="-8737"/>
                        <a:pt x="136611" y="-8737"/>
                        <a:pt x="175817" y="30466"/>
                      </a:cubicBezTo>
                      <a:lnTo>
                        <a:pt x="324819" y="179468"/>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AC4CC863-3F17-4621-9ECD-3E529396EC8F}"/>
                    </a:ext>
                  </a:extLst>
                </p:cNvPr>
                <p:cNvSpPr/>
                <p:nvPr/>
              </p:nvSpPr>
              <p:spPr>
                <a:xfrm>
                  <a:off x="11133727" y="3085052"/>
                  <a:ext cx="323486" cy="323482"/>
                </a:xfrm>
                <a:custGeom>
                  <a:avLst/>
                  <a:gdLst>
                    <a:gd name="connsiteX0" fmla="*/ 146415 w 323485"/>
                    <a:gd name="connsiteY0" fmla="*/ 324817 h 323482"/>
                    <a:gd name="connsiteX1" fmla="*/ 1064 w 323485"/>
                    <a:gd name="connsiteY1" fmla="*/ 179468 h 323482"/>
                    <a:gd name="connsiteX2" fmla="*/ 150068 w 323485"/>
                    <a:gd name="connsiteY2" fmla="*/ 30468 h 323482"/>
                    <a:gd name="connsiteX3" fmla="*/ 292042 w 323485"/>
                    <a:gd name="connsiteY3" fmla="*/ 30468 h 323482"/>
                    <a:gd name="connsiteX4" fmla="*/ 295416 w 323485"/>
                    <a:gd name="connsiteY4" fmla="*/ 33842 h 323482"/>
                    <a:gd name="connsiteX5" fmla="*/ 295416 w 323485"/>
                    <a:gd name="connsiteY5" fmla="*/ 175815 h 323482"/>
                    <a:gd name="connsiteX6" fmla="*/ 146415 w 323485"/>
                    <a:gd name="connsiteY6" fmla="*/ 324817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146415" y="324817"/>
                      </a:moveTo>
                      <a:lnTo>
                        <a:pt x="1064" y="179468"/>
                      </a:lnTo>
                      <a:lnTo>
                        <a:pt x="150068" y="30468"/>
                      </a:lnTo>
                      <a:cubicBezTo>
                        <a:pt x="189271" y="-8738"/>
                        <a:pt x="252836" y="-8738"/>
                        <a:pt x="292042" y="30468"/>
                      </a:cubicBezTo>
                      <a:lnTo>
                        <a:pt x="295416" y="33842"/>
                      </a:lnTo>
                      <a:cubicBezTo>
                        <a:pt x="334622" y="73048"/>
                        <a:pt x="334622" y="136612"/>
                        <a:pt x="295416" y="175815"/>
                      </a:cubicBezTo>
                      <a:lnTo>
                        <a:pt x="146415" y="324817"/>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8" name="Title 17">
            <a:extLst>
              <a:ext uri="{FF2B5EF4-FFF2-40B4-BE49-F238E27FC236}">
                <a16:creationId xmlns:a16="http://schemas.microsoft.com/office/drawing/2014/main" id="{954FEDF7-297D-47FE-B50E-9C11DF4D00DA}"/>
              </a:ext>
            </a:extLst>
          </p:cNvPr>
          <p:cNvSpPr>
            <a:spLocks noGrp="1"/>
          </p:cNvSpPr>
          <p:nvPr>
            <p:ph type="title"/>
          </p:nvPr>
        </p:nvSpPr>
        <p:spPr>
          <a:xfrm>
            <a:off x="588963" y="279914"/>
            <a:ext cx="11017250" cy="492125"/>
          </a:xfrm>
        </p:spPr>
        <p:txBody>
          <a:bodyPr/>
          <a:lstStyle/>
          <a:p>
            <a:pPr algn="ctr"/>
            <a:r>
              <a:rPr lang="en-US" dirty="0"/>
              <a:t>Patient and Consumer Outreach &amp; Marketing</a:t>
            </a:r>
          </a:p>
        </p:txBody>
      </p:sp>
      <p:sp>
        <p:nvSpPr>
          <p:cNvPr id="42" name="Rectangle 41">
            <a:extLst>
              <a:ext uri="{FF2B5EF4-FFF2-40B4-BE49-F238E27FC236}">
                <a16:creationId xmlns:a16="http://schemas.microsoft.com/office/drawing/2014/main" id="{841EEC76-5919-4DA0-B97E-EE23E0FF87D1}"/>
              </a:ext>
            </a:extLst>
          </p:cNvPr>
          <p:cNvSpPr/>
          <p:nvPr/>
        </p:nvSpPr>
        <p:spPr>
          <a:xfrm>
            <a:off x="1323976" y="960670"/>
            <a:ext cx="9544048" cy="369332"/>
          </a:xfrm>
          <a:prstGeom prst="rect">
            <a:avLst/>
          </a:prstGeom>
        </p:spPr>
        <p:txBody>
          <a:bodyPr wrap="square">
            <a:spAutoFit/>
          </a:bodyPr>
          <a:lstStyle/>
          <a:p>
            <a:pPr algn="ctr" fontAlgn="ctr"/>
            <a:r>
              <a:rPr lang="en-US" sz="1800" dirty="0">
                <a:solidFill>
                  <a:srgbClr val="50E6FF"/>
                </a:solidFill>
              </a:rPr>
              <a:t>Efficient new patient acquisition and creation of personalized consumer nurture journeys</a:t>
            </a:r>
          </a:p>
        </p:txBody>
      </p:sp>
      <p:sp>
        <p:nvSpPr>
          <p:cNvPr id="31" name="Footer Placeholder 1">
            <a:extLst>
              <a:ext uri="{FF2B5EF4-FFF2-40B4-BE49-F238E27FC236}">
                <a16:creationId xmlns:a16="http://schemas.microsoft.com/office/drawing/2014/main" id="{1B9B0E83-6523-4E41-9202-80930764E06B}"/>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
        <p:nvSpPr>
          <p:cNvPr id="139" name="Slide Number Placeholder 6">
            <a:extLst>
              <a:ext uri="{FF2B5EF4-FFF2-40B4-BE49-F238E27FC236}">
                <a16:creationId xmlns:a16="http://schemas.microsoft.com/office/drawing/2014/main" id="{65B3D5D8-DDAE-424E-B0B1-1383FE7302DB}"/>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C4147827-01DC-4C77-B6AF-722176820BF6}"/>
              </a:ext>
            </a:extLst>
          </p:cNvPr>
          <p:cNvSpPr/>
          <p:nvPr/>
        </p:nvSpPr>
        <p:spPr>
          <a:xfrm>
            <a:off x="8818970" y="5993663"/>
            <a:ext cx="2548421" cy="512961"/>
          </a:xfrm>
          <a:prstGeom prst="rect">
            <a:avLst/>
          </a:prstGeom>
        </p:spPr>
        <p:txBody>
          <a:bodyPr wrap="square" lIns="0" tIns="0" rIns="0" bIns="0">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Healthcare Bot</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Power Virtual Agent</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Azure API for FHIR</a:t>
            </a:r>
          </a:p>
        </p:txBody>
      </p:sp>
      <p:sp>
        <p:nvSpPr>
          <p:cNvPr id="5" name="Rectangle 4">
            <a:extLst>
              <a:ext uri="{FF2B5EF4-FFF2-40B4-BE49-F238E27FC236}">
                <a16:creationId xmlns:a16="http://schemas.microsoft.com/office/drawing/2014/main" id="{E40B6056-A234-4646-BD8C-429447BCCF52}"/>
              </a:ext>
            </a:extLst>
          </p:cNvPr>
          <p:cNvSpPr/>
          <p:nvPr/>
        </p:nvSpPr>
        <p:spPr>
          <a:xfrm>
            <a:off x="293687" y="5548547"/>
            <a:ext cx="5676251" cy="1012883"/>
          </a:xfrm>
          <a:prstGeom prst="rect">
            <a:avLst/>
          </a:prstGeom>
          <a:ln w="6350">
            <a:solidFill>
              <a:schemeClr val="bg1"/>
            </a:solidFill>
          </a:ln>
        </p:spPr>
        <p:txBody>
          <a:bodyPr wrap="square" numCol="2" anchor="ctr">
            <a:noAutofit/>
          </a:bodyPr>
          <a:lstStyle/>
          <a:p>
            <a:pPr marL="146050" indent="-146050" fontAlgn="base">
              <a:spcAft>
                <a:spcPts val="100"/>
              </a:spcAft>
              <a:buFont typeface="Arial" panose="020B0604020202020204" pitchFamily="34" charset="0"/>
              <a:buChar char="•"/>
            </a:pPr>
            <a:r>
              <a:rPr lang="en-US" sz="1000">
                <a:solidFill>
                  <a:schemeClr val="bg1"/>
                </a:solidFill>
              </a:rPr>
              <a:t>Patient Segmentation​</a:t>
            </a:r>
          </a:p>
          <a:p>
            <a:pPr marL="146050" indent="-146050" fontAlgn="base">
              <a:spcAft>
                <a:spcPts val="100"/>
              </a:spcAft>
              <a:buFont typeface="Arial" panose="020B0604020202020204" pitchFamily="34" charset="0"/>
              <a:buChar char="•"/>
            </a:pPr>
            <a:r>
              <a:rPr lang="en-US" sz="1000">
                <a:solidFill>
                  <a:schemeClr val="bg1"/>
                </a:solidFill>
              </a:rPr>
              <a:t>Patient Journey Automation​</a:t>
            </a:r>
          </a:p>
          <a:p>
            <a:pPr marL="146050" indent="-146050" fontAlgn="base">
              <a:spcAft>
                <a:spcPts val="100"/>
              </a:spcAft>
              <a:buFont typeface="Arial" panose="020B0604020202020204" pitchFamily="34" charset="0"/>
              <a:buChar char="•"/>
            </a:pPr>
            <a:r>
              <a:rPr lang="en-US" sz="1000">
                <a:solidFill>
                  <a:schemeClr val="bg1"/>
                </a:solidFill>
              </a:rPr>
              <a:t>Patient Personalized Engagement​</a:t>
            </a:r>
          </a:p>
          <a:p>
            <a:pPr marL="146050" indent="-146050" fontAlgn="base">
              <a:spcAft>
                <a:spcPts val="100"/>
              </a:spcAft>
              <a:buFont typeface="Arial" panose="020B0604020202020204" pitchFamily="34" charset="0"/>
              <a:buChar char="•"/>
            </a:pPr>
            <a:r>
              <a:rPr lang="en-US" sz="1000">
                <a:solidFill>
                  <a:schemeClr val="bg1"/>
                </a:solidFill>
              </a:rPr>
              <a:t>New Patient Outreach </a:t>
            </a:r>
          </a:p>
          <a:p>
            <a:pPr marL="146050" indent="-146050" fontAlgn="base">
              <a:spcAft>
                <a:spcPts val="100"/>
              </a:spcAft>
              <a:buFont typeface="Arial" panose="020B0604020202020204" pitchFamily="34" charset="0"/>
              <a:buChar char="•"/>
            </a:pPr>
            <a:r>
              <a:rPr lang="en-US" sz="1000">
                <a:solidFill>
                  <a:schemeClr val="bg1"/>
                </a:solidFill>
              </a:rPr>
              <a:t>Lead Scoring​</a:t>
            </a:r>
          </a:p>
          <a:p>
            <a:pPr marL="146050" indent="-146050" fontAlgn="base">
              <a:spcAft>
                <a:spcPts val="100"/>
              </a:spcAft>
              <a:buFont typeface="Arial" panose="020B0604020202020204" pitchFamily="34" charset="0"/>
              <a:buChar char="•"/>
            </a:pPr>
            <a:r>
              <a:rPr lang="en-US" sz="1000">
                <a:solidFill>
                  <a:schemeClr val="bg1"/>
                </a:solidFill>
              </a:rPr>
              <a:t>New Patient Enrollment​</a:t>
            </a:r>
          </a:p>
          <a:p>
            <a:pPr marL="146050" indent="-146050" fontAlgn="base">
              <a:spcAft>
                <a:spcPts val="100"/>
              </a:spcAft>
              <a:buFont typeface="Arial" panose="020B0604020202020204" pitchFamily="34" charset="0"/>
              <a:buChar char="•"/>
            </a:pPr>
            <a:r>
              <a:rPr lang="en-US" sz="1000">
                <a:solidFill>
                  <a:schemeClr val="bg1"/>
                </a:solidFill>
              </a:rPr>
              <a:t>Event Management​</a:t>
            </a:r>
          </a:p>
          <a:p>
            <a:pPr marL="146050" indent="-146050" fontAlgn="base">
              <a:spcAft>
                <a:spcPts val="100"/>
              </a:spcAft>
              <a:buFont typeface="Arial" panose="020B0604020202020204" pitchFamily="34" charset="0"/>
              <a:buChar char="•"/>
            </a:pPr>
            <a:r>
              <a:rPr lang="en-US" sz="1000">
                <a:solidFill>
                  <a:schemeClr val="bg1"/>
                </a:solidFill>
              </a:rPr>
              <a:t>Patient Outreach Templates</a:t>
            </a:r>
          </a:p>
        </p:txBody>
      </p:sp>
      <p:sp>
        <p:nvSpPr>
          <p:cNvPr id="22" name="TextBox 21">
            <a:extLst>
              <a:ext uri="{FF2B5EF4-FFF2-40B4-BE49-F238E27FC236}">
                <a16:creationId xmlns:a16="http://schemas.microsoft.com/office/drawing/2014/main" id="{AB4DF0D9-B160-45F4-B07E-CD442F2A032E}"/>
              </a:ext>
            </a:extLst>
          </p:cNvPr>
          <p:cNvSpPr txBox="1"/>
          <p:nvPr/>
        </p:nvSpPr>
        <p:spPr>
          <a:xfrm>
            <a:off x="6219051" y="5993663"/>
            <a:ext cx="2278906" cy="333425"/>
          </a:xfrm>
          <a:prstGeom prst="rect">
            <a:avLst/>
          </a:prstGeom>
          <a:noFill/>
        </p:spPr>
        <p:txBody>
          <a:bodyPr wrap="square" lIns="0" tIns="0" rIns="0" bIns="0">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Dynamics 365 Marketing | Event Portal  </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Dynamics 365 Customer Insights</a:t>
            </a:r>
          </a:p>
        </p:txBody>
      </p:sp>
      <p:pic>
        <p:nvPicPr>
          <p:cNvPr id="24" name="Picture 23" descr="A picture containing drawing&#10;&#10;Description automatically generated">
            <a:extLst>
              <a:ext uri="{FF2B5EF4-FFF2-40B4-BE49-F238E27FC236}">
                <a16:creationId xmlns:a16="http://schemas.microsoft.com/office/drawing/2014/main" id="{6D58DEDC-EF89-40C4-B664-F5A2F5AB9A5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1187" t="23149" r="11187" b="23149"/>
          <a:stretch/>
        </p:blipFill>
        <p:spPr>
          <a:xfrm>
            <a:off x="6171425" y="5616419"/>
            <a:ext cx="1146888" cy="348967"/>
          </a:xfrm>
          <a:prstGeom prst="rect">
            <a:avLst/>
          </a:prstGeom>
        </p:spPr>
      </p:pic>
      <p:sp>
        <p:nvSpPr>
          <p:cNvPr id="25" name="Rectangle 24">
            <a:extLst>
              <a:ext uri="{FF2B5EF4-FFF2-40B4-BE49-F238E27FC236}">
                <a16:creationId xmlns:a16="http://schemas.microsoft.com/office/drawing/2014/main" id="{9DEFA1CD-DBA9-486F-9478-69C8160B7ECC}"/>
              </a:ext>
            </a:extLst>
          </p:cNvPr>
          <p:cNvSpPr/>
          <p:nvPr/>
        </p:nvSpPr>
        <p:spPr>
          <a:xfrm>
            <a:off x="6090166" y="5548545"/>
            <a:ext cx="5808146" cy="1012883"/>
          </a:xfrm>
          <a:prstGeom prst="rect">
            <a:avLst/>
          </a:prstGeom>
          <a:ln w="6350">
            <a:solidFill>
              <a:schemeClr val="bg1"/>
            </a:solidFill>
          </a:ln>
        </p:spPr>
        <p:txBody>
          <a:bodyPr wrap="square" numCol="1">
            <a:noAutofit/>
          </a:bodyPr>
          <a:lstStyle/>
          <a:p>
            <a:pPr fontAlgn="base">
              <a:spcAft>
                <a:spcPts val="100"/>
              </a:spcAft>
            </a:pPr>
            <a:endParaRPr lang="en-US" sz="1000">
              <a:solidFill>
                <a:schemeClr val="bg1"/>
              </a:solidFill>
            </a:endParaRPr>
          </a:p>
        </p:txBody>
      </p:sp>
      <p:sp>
        <p:nvSpPr>
          <p:cNvPr id="29" name="Rectangle 28">
            <a:extLst>
              <a:ext uri="{FF2B5EF4-FFF2-40B4-BE49-F238E27FC236}">
                <a16:creationId xmlns:a16="http://schemas.microsoft.com/office/drawing/2014/main" id="{760E3CDC-E466-47C3-A070-F20CFC1FBD7D}"/>
              </a:ext>
            </a:extLst>
          </p:cNvPr>
          <p:cNvSpPr/>
          <p:nvPr/>
        </p:nvSpPr>
        <p:spPr>
          <a:xfrm>
            <a:off x="293688" y="5208821"/>
            <a:ext cx="4324584" cy="314324"/>
          </a:xfrm>
          <a:prstGeom prst="rect">
            <a:avLst/>
          </a:prstGeom>
          <a:ln w="6350">
            <a:noFill/>
          </a:ln>
        </p:spPr>
        <p:txBody>
          <a:bodyPr wrap="square" numCol="1">
            <a:noAutofit/>
          </a:bodyPr>
          <a:lstStyle/>
          <a:p>
            <a:pPr fontAlgn="base">
              <a:spcAft>
                <a:spcPts val="600"/>
              </a:spcAft>
            </a:pPr>
            <a:r>
              <a:rPr lang="en-US" sz="1400">
                <a:solidFill>
                  <a:srgbClr val="50E6FF"/>
                </a:solidFill>
                <a:latin typeface="+mj-lt"/>
              </a:rPr>
              <a:t>Features</a:t>
            </a:r>
            <a:endParaRPr lang="en-US" sz="1100">
              <a:solidFill>
                <a:schemeClr val="bg1"/>
              </a:solidFill>
            </a:endParaRPr>
          </a:p>
        </p:txBody>
      </p:sp>
      <p:sp>
        <p:nvSpPr>
          <p:cNvPr id="38" name="Rectangle 37">
            <a:extLst>
              <a:ext uri="{FF2B5EF4-FFF2-40B4-BE49-F238E27FC236}">
                <a16:creationId xmlns:a16="http://schemas.microsoft.com/office/drawing/2014/main" id="{00291BC1-C3A8-4FA5-BB9E-24227948B4A5}"/>
              </a:ext>
            </a:extLst>
          </p:cNvPr>
          <p:cNvSpPr/>
          <p:nvPr/>
        </p:nvSpPr>
        <p:spPr>
          <a:xfrm>
            <a:off x="6081393" y="5208821"/>
            <a:ext cx="7188519" cy="314324"/>
          </a:xfrm>
          <a:prstGeom prst="rect">
            <a:avLst/>
          </a:prstGeom>
          <a:ln w="6350">
            <a:noFill/>
          </a:ln>
        </p:spPr>
        <p:txBody>
          <a:bodyPr wrap="square" numCol="1">
            <a:noAutofit/>
          </a:bodyPr>
          <a:lstStyle/>
          <a:p>
            <a:pPr fontAlgn="base">
              <a:spcAft>
                <a:spcPts val="600"/>
              </a:spcAft>
            </a:pPr>
            <a:r>
              <a:rPr lang="en-US" sz="1400">
                <a:solidFill>
                  <a:srgbClr val="50E6FF"/>
                </a:solidFill>
                <a:latin typeface="+mj-lt"/>
              </a:rPr>
              <a:t>Microsoft Technologies</a:t>
            </a:r>
          </a:p>
        </p:txBody>
      </p:sp>
      <p:pic>
        <p:nvPicPr>
          <p:cNvPr id="40" name="Picture 39" descr="A picture containing drawing&#10;&#10;Description automatically generated">
            <a:extLst>
              <a:ext uri="{FF2B5EF4-FFF2-40B4-BE49-F238E27FC236}">
                <a16:creationId xmlns:a16="http://schemas.microsoft.com/office/drawing/2014/main" id="{C3FB8698-FEAF-4312-8CE1-10C0FFC3DFA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4751" t="20494" r="14751" b="20494"/>
          <a:stretch/>
        </p:blipFill>
        <p:spPr>
          <a:xfrm>
            <a:off x="8788751" y="5589490"/>
            <a:ext cx="867302" cy="383475"/>
          </a:xfrm>
          <a:prstGeom prst="rect">
            <a:avLst/>
          </a:prstGeom>
        </p:spPr>
      </p:pic>
    </p:spTree>
    <p:extLst>
      <p:ext uri="{BB962C8B-B14F-4D97-AF65-F5344CB8AC3E}">
        <p14:creationId xmlns:p14="http://schemas.microsoft.com/office/powerpoint/2010/main" val="1276303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2.08333E-7 -3.7037E-7 L -2.08333E-7 0.03542 " pathEditMode="relative" rAng="0" ptsTypes="AA">
                                      <p:cBhvr>
                                        <p:cTn id="9" dur="500" spd="-100000" fill="hold"/>
                                        <p:tgtEl>
                                          <p:spTgt spid="18"/>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0"/>
                                  </p:stCondLst>
                                  <p:childTnLst>
                                    <p:animMotion origin="layout" path="M 3.95833E-6 -3.7037E-7 L 3.95833E-6 0.03542 " pathEditMode="relative" rAng="0" ptsTypes="AA">
                                      <p:cBhvr>
                                        <p:cTn id="14" dur="5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42" presetClass="path" presetSubtype="0" decel="100000" fill="hold" grpId="1" nodeType="withEffect">
                                  <p:stCondLst>
                                    <p:cond delay="0"/>
                                  </p:stCondLst>
                                  <p:childTnLst>
                                    <p:animMotion origin="layout" path="M 0 1.85185E-6 L 0 0.03541 " pathEditMode="relative" rAng="0" ptsTypes="AA">
                                      <p:cBhvr>
                                        <p:cTn id="19" dur="500" spd="-100000" fill="hold"/>
                                        <p:tgtEl>
                                          <p:spTgt spid="4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42" grpId="0"/>
      <p:bldP spid="4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D254452-D2BB-4CB9-BD72-A1C9B3D2A7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39441" y="1615368"/>
            <a:ext cx="6258871" cy="3351997"/>
          </a:xfrm>
          <a:prstGeom prst="rect">
            <a:avLst/>
          </a:prstGeom>
        </p:spPr>
      </p:pic>
      <p:pic>
        <p:nvPicPr>
          <p:cNvPr id="26" name="Picture 25">
            <a:extLst>
              <a:ext uri="{FF2B5EF4-FFF2-40B4-BE49-F238E27FC236}">
                <a16:creationId xmlns:a16="http://schemas.microsoft.com/office/drawing/2014/main" id="{62F07535-BA40-4C0A-81A9-ADDA7A77DBF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93689" y="1615368"/>
            <a:ext cx="5230812" cy="3351997"/>
          </a:xfrm>
          <a:prstGeom prst="rect">
            <a:avLst/>
          </a:prstGeom>
        </p:spPr>
      </p:pic>
      <p:grpSp>
        <p:nvGrpSpPr>
          <p:cNvPr id="2" name="@morph1">
            <a:extLst>
              <a:ext uri="{FF2B5EF4-FFF2-40B4-BE49-F238E27FC236}">
                <a16:creationId xmlns:a16="http://schemas.microsoft.com/office/drawing/2014/main" id="{D8204D11-F085-4C59-B45C-3B3D60811E0C}"/>
              </a:ext>
            </a:extLst>
          </p:cNvPr>
          <p:cNvGrpSpPr/>
          <p:nvPr/>
        </p:nvGrpSpPr>
        <p:grpSpPr>
          <a:xfrm>
            <a:off x="2091615" y="224987"/>
            <a:ext cx="601980" cy="601980"/>
            <a:chOff x="1855619" y="1772936"/>
            <a:chExt cx="831086" cy="831086"/>
          </a:xfrm>
        </p:grpSpPr>
        <p:sp>
          <p:nvSpPr>
            <p:cNvPr id="8" name="Oval 7">
              <a:extLst>
                <a:ext uri="{FF2B5EF4-FFF2-40B4-BE49-F238E27FC236}">
                  <a16:creationId xmlns:a16="http://schemas.microsoft.com/office/drawing/2014/main" id="{3FEE391F-D60B-4E22-8F7B-EE5203944C15}"/>
                </a:ext>
              </a:extLst>
            </p:cNvPr>
            <p:cNvSpPr/>
            <p:nvPr/>
          </p:nvSpPr>
          <p:spPr bwMode="auto">
            <a:xfrm>
              <a:off x="1855619" y="1772936"/>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49FAA589-ED24-44F4-B6F2-92B769CE007F}"/>
                </a:ext>
              </a:extLst>
            </p:cNvPr>
            <p:cNvGrpSpPr/>
            <p:nvPr/>
          </p:nvGrpSpPr>
          <p:grpSpPr>
            <a:xfrm>
              <a:off x="2037934" y="1953541"/>
              <a:ext cx="466458" cy="483292"/>
              <a:chOff x="3450882" y="3252047"/>
              <a:chExt cx="414625" cy="429585"/>
            </a:xfrm>
          </p:grpSpPr>
          <p:grpSp>
            <p:nvGrpSpPr>
              <p:cNvPr id="10" name="Graphic 63" descr="people">
                <a:extLst>
                  <a:ext uri="{FF2B5EF4-FFF2-40B4-BE49-F238E27FC236}">
                    <a16:creationId xmlns:a16="http://schemas.microsoft.com/office/drawing/2014/main" id="{E64C0056-6511-4276-840C-B857576F3617}"/>
                  </a:ext>
                </a:extLst>
              </p:cNvPr>
              <p:cNvGrpSpPr/>
              <p:nvPr/>
            </p:nvGrpSpPr>
            <p:grpSpPr>
              <a:xfrm>
                <a:off x="3450882" y="3267097"/>
                <a:ext cx="414625" cy="414535"/>
                <a:chOff x="5365475" y="3010750"/>
                <a:chExt cx="488296" cy="488192"/>
              </a:xfrm>
            </p:grpSpPr>
            <p:sp>
              <p:nvSpPr>
                <p:cNvPr id="14" name="Freeform: Shape 13">
                  <a:extLst>
                    <a:ext uri="{FF2B5EF4-FFF2-40B4-BE49-F238E27FC236}">
                      <a16:creationId xmlns:a16="http://schemas.microsoft.com/office/drawing/2014/main" id="{AF3EB6CB-123C-4BBB-B995-0DE7E3AC39C3}"/>
                    </a:ext>
                  </a:extLst>
                </p:cNvPr>
                <p:cNvSpPr/>
                <p:nvPr/>
              </p:nvSpPr>
              <p:spPr>
                <a:xfrm>
                  <a:off x="5673612" y="3010750"/>
                  <a:ext cx="126834" cy="126834"/>
                </a:xfrm>
                <a:custGeom>
                  <a:avLst/>
                  <a:gdLst>
                    <a:gd name="connsiteX0" fmla="*/ 128703 w 126834"/>
                    <a:gd name="connsiteY0" fmla="*/ 65352 h 126834"/>
                    <a:gd name="connsiteX1" fmla="*/ 65352 w 126834"/>
                    <a:gd name="connsiteY1" fmla="*/ 128703 h 126834"/>
                    <a:gd name="connsiteX2" fmla="*/ 2001 w 126834"/>
                    <a:gd name="connsiteY2" fmla="*/ 65352 h 126834"/>
                    <a:gd name="connsiteX3" fmla="*/ 65352 w 126834"/>
                    <a:gd name="connsiteY3" fmla="*/ 2001 h 126834"/>
                    <a:gd name="connsiteX4" fmla="*/ 128703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8703" y="65352"/>
                      </a:moveTo>
                      <a:cubicBezTo>
                        <a:pt x="128703" y="100321"/>
                        <a:pt x="100321" y="128703"/>
                        <a:pt x="65352" y="128703"/>
                      </a:cubicBezTo>
                      <a:cubicBezTo>
                        <a:pt x="30382" y="128703"/>
                        <a:pt x="2001" y="100321"/>
                        <a:pt x="2001" y="65352"/>
                      </a:cubicBezTo>
                      <a:cubicBezTo>
                        <a:pt x="2001" y="30382"/>
                        <a:pt x="30382" y="2001"/>
                        <a:pt x="65352" y="2001"/>
                      </a:cubicBezTo>
                      <a:cubicBezTo>
                        <a:pt x="100321" y="2001"/>
                        <a:pt x="128703" y="30382"/>
                        <a:pt x="128703" y="65352"/>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63982A20-BFE6-4959-A63C-D25B8238089D}"/>
                    </a:ext>
                  </a:extLst>
                </p:cNvPr>
                <p:cNvSpPr/>
                <p:nvPr/>
              </p:nvSpPr>
              <p:spPr>
                <a:xfrm>
                  <a:off x="5620396" y="3161267"/>
                  <a:ext cx="233375" cy="131907"/>
                </a:xfrm>
                <a:custGeom>
                  <a:avLst/>
                  <a:gdLst>
                    <a:gd name="connsiteX0" fmla="*/ 118060 w 233374"/>
                    <a:gd name="connsiteY0" fmla="*/ 2001 h 131907"/>
                    <a:gd name="connsiteX1" fmla="*/ 234119 w 233374"/>
                    <a:gd name="connsiteY1" fmla="*/ 118059 h 131907"/>
                    <a:gd name="connsiteX2" fmla="*/ 234119 w 233374"/>
                    <a:gd name="connsiteY2" fmla="*/ 132757 h 131907"/>
                    <a:gd name="connsiteX3" fmla="*/ 2001 w 233374"/>
                    <a:gd name="connsiteY3" fmla="*/ 132757 h 131907"/>
                    <a:gd name="connsiteX4" fmla="*/ 2001 w 233374"/>
                    <a:gd name="connsiteY4" fmla="*/ 118059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8" y="2001"/>
                        <a:pt x="234119" y="53695"/>
                        <a:pt x="234119" y="118059"/>
                      </a:cubicBezTo>
                      <a:lnTo>
                        <a:pt x="234119" y="132757"/>
                      </a:lnTo>
                      <a:lnTo>
                        <a:pt x="2001" y="132757"/>
                      </a:lnTo>
                      <a:lnTo>
                        <a:pt x="2001" y="118059"/>
                      </a:lnTo>
                      <a:cubicBezTo>
                        <a:pt x="2001" y="53695"/>
                        <a:pt x="54202" y="2001"/>
                        <a:pt x="118060" y="2001"/>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8040553-0A99-4DBE-A691-0E291B02ADBB}"/>
                    </a:ext>
                  </a:extLst>
                </p:cNvPr>
                <p:cNvSpPr/>
                <p:nvPr/>
              </p:nvSpPr>
              <p:spPr>
                <a:xfrm>
                  <a:off x="5418180" y="32165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F344B7D1-2084-4E1F-9531-F087A18AF657}"/>
                    </a:ext>
                  </a:extLst>
                </p:cNvPr>
                <p:cNvSpPr/>
                <p:nvPr/>
              </p:nvSpPr>
              <p:spPr>
                <a:xfrm>
                  <a:off x="5365475" y="33670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aphic 45" descr="heart, Azure service help">
                <a:extLst>
                  <a:ext uri="{FF2B5EF4-FFF2-40B4-BE49-F238E27FC236}">
                    <a16:creationId xmlns:a16="http://schemas.microsoft.com/office/drawing/2014/main" id="{C31F0B79-911B-41AB-A9FB-A51C255715B4}"/>
                  </a:ext>
                </a:extLst>
              </p:cNvPr>
              <p:cNvGrpSpPr/>
              <p:nvPr/>
            </p:nvGrpSpPr>
            <p:grpSpPr>
              <a:xfrm>
                <a:off x="3489892" y="3252047"/>
                <a:ext cx="175847" cy="159627"/>
                <a:chOff x="11100558" y="3084776"/>
                <a:chExt cx="356655" cy="323758"/>
              </a:xfrm>
            </p:grpSpPr>
            <p:sp>
              <p:nvSpPr>
                <p:cNvPr id="12" name="Freeform: Shape 11">
                  <a:extLst>
                    <a:ext uri="{FF2B5EF4-FFF2-40B4-BE49-F238E27FC236}">
                      <a16:creationId xmlns:a16="http://schemas.microsoft.com/office/drawing/2014/main" id="{1BD3108A-3436-478B-869D-6D3CC222C0CA}"/>
                    </a:ext>
                  </a:extLst>
                </p:cNvPr>
                <p:cNvSpPr/>
                <p:nvPr/>
              </p:nvSpPr>
              <p:spPr>
                <a:xfrm>
                  <a:off x="11100558" y="3084776"/>
                  <a:ext cx="323486" cy="323482"/>
                </a:xfrm>
                <a:custGeom>
                  <a:avLst/>
                  <a:gdLst>
                    <a:gd name="connsiteX0" fmla="*/ 324819 w 323485"/>
                    <a:gd name="connsiteY0" fmla="*/ 179468 h 323482"/>
                    <a:gd name="connsiteX1" fmla="*/ 179468 w 323485"/>
                    <a:gd name="connsiteY1" fmla="*/ 324818 h 323482"/>
                    <a:gd name="connsiteX2" fmla="*/ 30466 w 323485"/>
                    <a:gd name="connsiteY2" fmla="*/ 175815 h 323482"/>
                    <a:gd name="connsiteX3" fmla="*/ 30466 w 323485"/>
                    <a:gd name="connsiteY3" fmla="*/ 33843 h 323482"/>
                    <a:gd name="connsiteX4" fmla="*/ 33840 w 323485"/>
                    <a:gd name="connsiteY4" fmla="*/ 30466 h 323482"/>
                    <a:gd name="connsiteX5" fmla="*/ 175817 w 323485"/>
                    <a:gd name="connsiteY5" fmla="*/ 30466 h 323482"/>
                    <a:gd name="connsiteX6" fmla="*/ 324819 w 323485"/>
                    <a:gd name="connsiteY6" fmla="*/ 179468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324819" y="179468"/>
                      </a:moveTo>
                      <a:lnTo>
                        <a:pt x="179468" y="324818"/>
                      </a:lnTo>
                      <a:lnTo>
                        <a:pt x="30466" y="175815"/>
                      </a:lnTo>
                      <a:cubicBezTo>
                        <a:pt x="-8737" y="136610"/>
                        <a:pt x="-8737" y="73045"/>
                        <a:pt x="30466" y="33843"/>
                      </a:cubicBezTo>
                      <a:lnTo>
                        <a:pt x="33840" y="30466"/>
                      </a:lnTo>
                      <a:cubicBezTo>
                        <a:pt x="73046" y="-8737"/>
                        <a:pt x="136611" y="-8737"/>
                        <a:pt x="175817" y="30466"/>
                      </a:cubicBezTo>
                      <a:lnTo>
                        <a:pt x="324819" y="179468"/>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AC4CC863-3F17-4621-9ECD-3E529396EC8F}"/>
                    </a:ext>
                  </a:extLst>
                </p:cNvPr>
                <p:cNvSpPr/>
                <p:nvPr/>
              </p:nvSpPr>
              <p:spPr>
                <a:xfrm>
                  <a:off x="11133727" y="3085052"/>
                  <a:ext cx="323486" cy="323482"/>
                </a:xfrm>
                <a:custGeom>
                  <a:avLst/>
                  <a:gdLst>
                    <a:gd name="connsiteX0" fmla="*/ 146415 w 323485"/>
                    <a:gd name="connsiteY0" fmla="*/ 324817 h 323482"/>
                    <a:gd name="connsiteX1" fmla="*/ 1064 w 323485"/>
                    <a:gd name="connsiteY1" fmla="*/ 179468 h 323482"/>
                    <a:gd name="connsiteX2" fmla="*/ 150068 w 323485"/>
                    <a:gd name="connsiteY2" fmla="*/ 30468 h 323482"/>
                    <a:gd name="connsiteX3" fmla="*/ 292042 w 323485"/>
                    <a:gd name="connsiteY3" fmla="*/ 30468 h 323482"/>
                    <a:gd name="connsiteX4" fmla="*/ 295416 w 323485"/>
                    <a:gd name="connsiteY4" fmla="*/ 33842 h 323482"/>
                    <a:gd name="connsiteX5" fmla="*/ 295416 w 323485"/>
                    <a:gd name="connsiteY5" fmla="*/ 175815 h 323482"/>
                    <a:gd name="connsiteX6" fmla="*/ 146415 w 323485"/>
                    <a:gd name="connsiteY6" fmla="*/ 324817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146415" y="324817"/>
                      </a:moveTo>
                      <a:lnTo>
                        <a:pt x="1064" y="179468"/>
                      </a:lnTo>
                      <a:lnTo>
                        <a:pt x="150068" y="30468"/>
                      </a:lnTo>
                      <a:cubicBezTo>
                        <a:pt x="189271" y="-8738"/>
                        <a:pt x="252836" y="-8738"/>
                        <a:pt x="292042" y="30468"/>
                      </a:cubicBezTo>
                      <a:lnTo>
                        <a:pt x="295416" y="33842"/>
                      </a:lnTo>
                      <a:cubicBezTo>
                        <a:pt x="334622" y="73048"/>
                        <a:pt x="334622" y="136612"/>
                        <a:pt x="295416" y="175815"/>
                      </a:cubicBezTo>
                      <a:lnTo>
                        <a:pt x="146415" y="324817"/>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8" name="Title 17">
            <a:extLst>
              <a:ext uri="{FF2B5EF4-FFF2-40B4-BE49-F238E27FC236}">
                <a16:creationId xmlns:a16="http://schemas.microsoft.com/office/drawing/2014/main" id="{954FEDF7-297D-47FE-B50E-9C11DF4D00DA}"/>
              </a:ext>
            </a:extLst>
          </p:cNvPr>
          <p:cNvSpPr>
            <a:spLocks noGrp="1"/>
          </p:cNvSpPr>
          <p:nvPr>
            <p:ph type="title"/>
          </p:nvPr>
        </p:nvSpPr>
        <p:spPr>
          <a:xfrm>
            <a:off x="588963" y="279914"/>
            <a:ext cx="11017250" cy="492125"/>
          </a:xfrm>
        </p:spPr>
        <p:txBody>
          <a:bodyPr/>
          <a:lstStyle/>
          <a:p>
            <a:pPr algn="ctr"/>
            <a:r>
              <a:rPr lang="en-US" dirty="0"/>
              <a:t>Physician Relationship Management</a:t>
            </a:r>
          </a:p>
        </p:txBody>
      </p:sp>
      <p:sp>
        <p:nvSpPr>
          <p:cNvPr id="42" name="Rectangle 41">
            <a:extLst>
              <a:ext uri="{FF2B5EF4-FFF2-40B4-BE49-F238E27FC236}">
                <a16:creationId xmlns:a16="http://schemas.microsoft.com/office/drawing/2014/main" id="{841EEC76-5919-4DA0-B97E-EE23E0FF87D1}"/>
              </a:ext>
            </a:extLst>
          </p:cNvPr>
          <p:cNvSpPr/>
          <p:nvPr/>
        </p:nvSpPr>
        <p:spPr>
          <a:xfrm>
            <a:off x="1879602" y="960670"/>
            <a:ext cx="8432798" cy="369332"/>
          </a:xfrm>
          <a:prstGeom prst="rect">
            <a:avLst/>
          </a:prstGeom>
        </p:spPr>
        <p:txBody>
          <a:bodyPr wrap="square">
            <a:spAutoFit/>
          </a:bodyPr>
          <a:lstStyle/>
          <a:p>
            <a:pPr algn="ctr" fontAlgn="ctr"/>
            <a:r>
              <a:rPr lang="en-US" sz="1800" dirty="0">
                <a:solidFill>
                  <a:srgbClr val="50E6FF"/>
                </a:solidFill>
              </a:rPr>
              <a:t>Provider referral management for increased client retention and care satisfaction </a:t>
            </a:r>
          </a:p>
        </p:txBody>
      </p:sp>
      <p:sp>
        <p:nvSpPr>
          <p:cNvPr id="31" name="Footer Placeholder 1">
            <a:extLst>
              <a:ext uri="{FF2B5EF4-FFF2-40B4-BE49-F238E27FC236}">
                <a16:creationId xmlns:a16="http://schemas.microsoft.com/office/drawing/2014/main" id="{1B9B0E83-6523-4E41-9202-80930764E06B}"/>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
        <p:nvSpPr>
          <p:cNvPr id="139" name="Slide Number Placeholder 6">
            <a:extLst>
              <a:ext uri="{FF2B5EF4-FFF2-40B4-BE49-F238E27FC236}">
                <a16:creationId xmlns:a16="http://schemas.microsoft.com/office/drawing/2014/main" id="{65B3D5D8-DDAE-424E-B0B1-1383FE7302DB}"/>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C4147827-01DC-4C77-B6AF-722176820BF6}"/>
              </a:ext>
            </a:extLst>
          </p:cNvPr>
          <p:cNvSpPr/>
          <p:nvPr/>
        </p:nvSpPr>
        <p:spPr>
          <a:xfrm>
            <a:off x="8198761" y="5989123"/>
            <a:ext cx="2011708" cy="512961"/>
          </a:xfrm>
          <a:prstGeom prst="rect">
            <a:avLst/>
          </a:prstGeom>
        </p:spPr>
        <p:txBody>
          <a:bodyPr wrap="square" lIns="0" tIns="0" rIns="0" bIns="0">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Healthcare Bot</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Power Virtual Agent</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Azure API for FHIR</a:t>
            </a:r>
          </a:p>
        </p:txBody>
      </p:sp>
      <p:sp>
        <p:nvSpPr>
          <p:cNvPr id="5" name="Rectangle 4">
            <a:extLst>
              <a:ext uri="{FF2B5EF4-FFF2-40B4-BE49-F238E27FC236}">
                <a16:creationId xmlns:a16="http://schemas.microsoft.com/office/drawing/2014/main" id="{E40B6056-A234-4646-BD8C-429447BCCF52}"/>
              </a:ext>
            </a:extLst>
          </p:cNvPr>
          <p:cNvSpPr/>
          <p:nvPr/>
        </p:nvSpPr>
        <p:spPr>
          <a:xfrm>
            <a:off x="293688" y="5546446"/>
            <a:ext cx="4324584" cy="1014984"/>
          </a:xfrm>
          <a:prstGeom prst="rect">
            <a:avLst/>
          </a:prstGeom>
          <a:ln w="6350">
            <a:solidFill>
              <a:schemeClr val="bg1"/>
            </a:solidFill>
          </a:ln>
        </p:spPr>
        <p:txBody>
          <a:bodyPr wrap="square" numCol="1" anchor="ctr">
            <a:noAutofit/>
          </a:bodyPr>
          <a:lstStyle/>
          <a:p>
            <a:pPr marL="146050" indent="-146050" fontAlgn="base">
              <a:spcAft>
                <a:spcPts val="100"/>
              </a:spcAft>
              <a:buFont typeface="Arial" panose="020B0604020202020204" pitchFamily="34" charset="0"/>
              <a:buChar char="•"/>
            </a:pPr>
            <a:r>
              <a:rPr lang="en-US" sz="1000">
                <a:solidFill>
                  <a:schemeClr val="bg1"/>
                </a:solidFill>
              </a:rPr>
              <a:t>Referral &amp; Preference Management​</a:t>
            </a:r>
          </a:p>
          <a:p>
            <a:pPr marL="146050" indent="-146050" fontAlgn="base">
              <a:spcAft>
                <a:spcPts val="100"/>
              </a:spcAft>
              <a:buFont typeface="Arial" panose="020B0604020202020204" pitchFamily="34" charset="0"/>
              <a:buChar char="•"/>
            </a:pPr>
            <a:r>
              <a:rPr lang="en-US" sz="1000">
                <a:solidFill>
                  <a:schemeClr val="bg1"/>
                </a:solidFill>
              </a:rPr>
              <a:t>Provider Search (Location / Capability)​</a:t>
            </a:r>
          </a:p>
          <a:p>
            <a:pPr marL="146050" indent="-146050" fontAlgn="base">
              <a:spcAft>
                <a:spcPts val="100"/>
              </a:spcAft>
              <a:buFont typeface="Arial" panose="020B0604020202020204" pitchFamily="34" charset="0"/>
              <a:buChar char="•"/>
            </a:pPr>
            <a:r>
              <a:rPr lang="en-US" sz="1000">
                <a:solidFill>
                  <a:schemeClr val="bg1"/>
                </a:solidFill>
              </a:rPr>
              <a:t>Physician Liaisons App​</a:t>
            </a:r>
          </a:p>
          <a:p>
            <a:pPr marL="146050" indent="-146050" fontAlgn="base">
              <a:spcAft>
                <a:spcPts val="100"/>
              </a:spcAft>
              <a:buFont typeface="Arial" panose="020B0604020202020204" pitchFamily="34" charset="0"/>
              <a:buChar char="•"/>
            </a:pPr>
            <a:r>
              <a:rPr lang="en-US" sz="1000">
                <a:solidFill>
                  <a:schemeClr val="bg1"/>
                </a:solidFill>
              </a:rPr>
              <a:t>Referral Analytics (Perception)​</a:t>
            </a:r>
          </a:p>
          <a:p>
            <a:pPr marL="146050" indent="-146050" fontAlgn="base">
              <a:spcAft>
                <a:spcPts val="100"/>
              </a:spcAft>
              <a:buFont typeface="Arial" panose="020B0604020202020204" pitchFamily="34" charset="0"/>
              <a:buChar char="•"/>
            </a:pPr>
            <a:r>
              <a:rPr lang="en-US" sz="1000">
                <a:solidFill>
                  <a:schemeClr val="bg1"/>
                </a:solidFill>
              </a:rPr>
              <a:t>Client Analytics (increase client retention)</a:t>
            </a:r>
          </a:p>
        </p:txBody>
      </p:sp>
      <p:sp>
        <p:nvSpPr>
          <p:cNvPr id="19" name="Rectangle 18">
            <a:extLst>
              <a:ext uri="{FF2B5EF4-FFF2-40B4-BE49-F238E27FC236}">
                <a16:creationId xmlns:a16="http://schemas.microsoft.com/office/drawing/2014/main" id="{1062CD01-E90A-4312-93B1-C118D9569D76}"/>
              </a:ext>
            </a:extLst>
          </p:cNvPr>
          <p:cNvSpPr/>
          <p:nvPr/>
        </p:nvSpPr>
        <p:spPr>
          <a:xfrm>
            <a:off x="10277338" y="5989123"/>
            <a:ext cx="1086013" cy="153888"/>
          </a:xfrm>
          <a:prstGeom prst="rect">
            <a:avLst/>
          </a:prstGeom>
        </p:spPr>
        <p:txBody>
          <a:bodyPr wrap="square" lIns="0" tIns="0" rIns="0" bIns="0">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Teams</a:t>
            </a:r>
          </a:p>
        </p:txBody>
      </p:sp>
      <p:sp>
        <p:nvSpPr>
          <p:cNvPr id="22" name="TextBox 21">
            <a:extLst>
              <a:ext uri="{FF2B5EF4-FFF2-40B4-BE49-F238E27FC236}">
                <a16:creationId xmlns:a16="http://schemas.microsoft.com/office/drawing/2014/main" id="{AB4DF0D9-B160-45F4-B07E-CD442F2A032E}"/>
              </a:ext>
            </a:extLst>
          </p:cNvPr>
          <p:cNvSpPr txBox="1"/>
          <p:nvPr/>
        </p:nvSpPr>
        <p:spPr>
          <a:xfrm>
            <a:off x="4847451" y="5989123"/>
            <a:ext cx="1394599" cy="153888"/>
          </a:xfrm>
          <a:prstGeom prst="rect">
            <a:avLst/>
          </a:prstGeom>
          <a:noFill/>
        </p:spPr>
        <p:txBody>
          <a:bodyPr wrap="square" lIns="0" tIns="0" rIns="0" bIns="0">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Dynamics 365 Sales</a:t>
            </a:r>
          </a:p>
        </p:txBody>
      </p:sp>
      <p:pic>
        <p:nvPicPr>
          <p:cNvPr id="24" name="Picture 23" descr="A picture containing drawing&#10;&#10;Description automatically generated">
            <a:extLst>
              <a:ext uri="{FF2B5EF4-FFF2-40B4-BE49-F238E27FC236}">
                <a16:creationId xmlns:a16="http://schemas.microsoft.com/office/drawing/2014/main" id="{6D58DEDC-EF89-40C4-B664-F5A2F5AB9A5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1187" t="23149" r="11187" b="23149"/>
          <a:stretch/>
        </p:blipFill>
        <p:spPr>
          <a:xfrm>
            <a:off x="4799825" y="5611879"/>
            <a:ext cx="1146888" cy="348967"/>
          </a:xfrm>
          <a:prstGeom prst="rect">
            <a:avLst/>
          </a:prstGeom>
        </p:spPr>
      </p:pic>
      <p:sp>
        <p:nvSpPr>
          <p:cNvPr id="25" name="Rectangle 24">
            <a:extLst>
              <a:ext uri="{FF2B5EF4-FFF2-40B4-BE49-F238E27FC236}">
                <a16:creationId xmlns:a16="http://schemas.microsoft.com/office/drawing/2014/main" id="{9DEFA1CD-DBA9-486F-9478-69C8160B7ECC}"/>
              </a:ext>
            </a:extLst>
          </p:cNvPr>
          <p:cNvSpPr/>
          <p:nvPr/>
        </p:nvSpPr>
        <p:spPr>
          <a:xfrm>
            <a:off x="4718566" y="5546446"/>
            <a:ext cx="7179746" cy="1014984"/>
          </a:xfrm>
          <a:prstGeom prst="rect">
            <a:avLst/>
          </a:prstGeom>
          <a:ln w="6350">
            <a:solidFill>
              <a:schemeClr val="bg1"/>
            </a:solidFill>
          </a:ln>
        </p:spPr>
        <p:txBody>
          <a:bodyPr wrap="square" numCol="1">
            <a:noAutofit/>
          </a:bodyPr>
          <a:lstStyle/>
          <a:p>
            <a:pPr fontAlgn="base">
              <a:spcAft>
                <a:spcPts val="100"/>
              </a:spcAft>
            </a:pPr>
            <a:endParaRPr lang="en-US" sz="1000">
              <a:solidFill>
                <a:schemeClr val="bg1"/>
              </a:solidFill>
            </a:endParaRPr>
          </a:p>
        </p:txBody>
      </p:sp>
      <p:sp>
        <p:nvSpPr>
          <p:cNvPr id="29" name="Rectangle 28">
            <a:extLst>
              <a:ext uri="{FF2B5EF4-FFF2-40B4-BE49-F238E27FC236}">
                <a16:creationId xmlns:a16="http://schemas.microsoft.com/office/drawing/2014/main" id="{760E3CDC-E466-47C3-A070-F20CFC1FBD7D}"/>
              </a:ext>
            </a:extLst>
          </p:cNvPr>
          <p:cNvSpPr/>
          <p:nvPr/>
        </p:nvSpPr>
        <p:spPr>
          <a:xfrm>
            <a:off x="293688" y="5208821"/>
            <a:ext cx="4324584" cy="314324"/>
          </a:xfrm>
          <a:prstGeom prst="rect">
            <a:avLst/>
          </a:prstGeom>
          <a:ln w="6350">
            <a:noFill/>
          </a:ln>
        </p:spPr>
        <p:txBody>
          <a:bodyPr wrap="square" numCol="1">
            <a:noAutofit/>
          </a:bodyPr>
          <a:lstStyle/>
          <a:p>
            <a:pPr fontAlgn="base">
              <a:spcAft>
                <a:spcPts val="600"/>
              </a:spcAft>
            </a:pPr>
            <a:r>
              <a:rPr lang="en-US" sz="1400">
                <a:solidFill>
                  <a:srgbClr val="50E6FF"/>
                </a:solidFill>
                <a:latin typeface="+mj-lt"/>
              </a:rPr>
              <a:t>Features</a:t>
            </a:r>
            <a:endParaRPr lang="en-US" sz="1100">
              <a:solidFill>
                <a:schemeClr val="bg1"/>
              </a:solidFill>
            </a:endParaRPr>
          </a:p>
        </p:txBody>
      </p:sp>
      <p:sp>
        <p:nvSpPr>
          <p:cNvPr id="38" name="Rectangle 37">
            <a:extLst>
              <a:ext uri="{FF2B5EF4-FFF2-40B4-BE49-F238E27FC236}">
                <a16:creationId xmlns:a16="http://schemas.microsoft.com/office/drawing/2014/main" id="{00291BC1-C3A8-4FA5-BB9E-24227948B4A5}"/>
              </a:ext>
            </a:extLst>
          </p:cNvPr>
          <p:cNvSpPr/>
          <p:nvPr/>
        </p:nvSpPr>
        <p:spPr>
          <a:xfrm>
            <a:off x="4709793" y="5208821"/>
            <a:ext cx="7188519" cy="314324"/>
          </a:xfrm>
          <a:prstGeom prst="rect">
            <a:avLst/>
          </a:prstGeom>
          <a:ln w="6350">
            <a:noFill/>
          </a:ln>
        </p:spPr>
        <p:txBody>
          <a:bodyPr wrap="square" numCol="1">
            <a:noAutofit/>
          </a:bodyPr>
          <a:lstStyle/>
          <a:p>
            <a:pPr fontAlgn="base">
              <a:spcAft>
                <a:spcPts val="600"/>
              </a:spcAft>
            </a:pPr>
            <a:r>
              <a:rPr lang="en-US" sz="1400">
                <a:solidFill>
                  <a:srgbClr val="50E6FF"/>
                </a:solidFill>
                <a:latin typeface="+mj-lt"/>
              </a:rPr>
              <a:t>Microsoft Technologies</a:t>
            </a:r>
          </a:p>
        </p:txBody>
      </p:sp>
      <p:pic>
        <p:nvPicPr>
          <p:cNvPr id="40" name="Picture 39" descr="A picture containing drawing&#10;&#10;Description automatically generated">
            <a:extLst>
              <a:ext uri="{FF2B5EF4-FFF2-40B4-BE49-F238E27FC236}">
                <a16:creationId xmlns:a16="http://schemas.microsoft.com/office/drawing/2014/main" id="{C3FB8698-FEAF-4312-8CE1-10C0FFC3DFA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4751" t="20494" r="14751" b="20494"/>
          <a:stretch/>
        </p:blipFill>
        <p:spPr>
          <a:xfrm>
            <a:off x="8168542" y="5584950"/>
            <a:ext cx="867302" cy="383475"/>
          </a:xfrm>
          <a:prstGeom prst="rect">
            <a:avLst/>
          </a:prstGeom>
        </p:spPr>
      </p:pic>
      <p:pic>
        <p:nvPicPr>
          <p:cNvPr id="59" name="Picture 58" descr="A picture containing drawing&#10;&#10;Description automatically generated">
            <a:extLst>
              <a:ext uri="{FF2B5EF4-FFF2-40B4-BE49-F238E27FC236}">
                <a16:creationId xmlns:a16="http://schemas.microsoft.com/office/drawing/2014/main" id="{7C104C3F-8973-493E-8458-225D51180A52}"/>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10501" t="24919" r="10501" b="24919"/>
          <a:stretch/>
        </p:blipFill>
        <p:spPr>
          <a:xfrm>
            <a:off x="10252249" y="5615596"/>
            <a:ext cx="1385339" cy="323308"/>
          </a:xfrm>
          <a:prstGeom prst="rect">
            <a:avLst/>
          </a:prstGeom>
        </p:spPr>
      </p:pic>
      <p:sp>
        <p:nvSpPr>
          <p:cNvPr id="4" name="Rectangle 3">
            <a:extLst>
              <a:ext uri="{FF2B5EF4-FFF2-40B4-BE49-F238E27FC236}">
                <a16:creationId xmlns:a16="http://schemas.microsoft.com/office/drawing/2014/main" id="{69FC94FF-AC29-4DCC-8CF3-FE2DB0194C26}"/>
              </a:ext>
            </a:extLst>
          </p:cNvPr>
          <p:cNvSpPr/>
          <p:nvPr/>
        </p:nvSpPr>
        <p:spPr>
          <a:xfrm>
            <a:off x="6307393" y="5991524"/>
            <a:ext cx="1523948" cy="333425"/>
          </a:xfrm>
          <a:prstGeom prst="rect">
            <a:avLst/>
          </a:prstGeom>
        </p:spPr>
        <p:txBody>
          <a:bodyPr wrap="square" lIns="0" tIns="0" rIns="0" bIns="0">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Power Automate</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Power Apps</a:t>
            </a:r>
          </a:p>
        </p:txBody>
      </p:sp>
      <p:pic>
        <p:nvPicPr>
          <p:cNvPr id="6" name="Picture 5" descr="A picture containing drawing&#10;&#10;Description automatically generated">
            <a:extLst>
              <a:ext uri="{FF2B5EF4-FFF2-40B4-BE49-F238E27FC236}">
                <a16:creationId xmlns:a16="http://schemas.microsoft.com/office/drawing/2014/main" id="{0C4C3C02-AF5E-4AA9-8551-8D47C531D665}"/>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a:stretch/>
        </p:blipFill>
        <p:spPr>
          <a:xfrm>
            <a:off x="6260355" y="5615198"/>
            <a:ext cx="1211636" cy="337462"/>
          </a:xfrm>
          <a:prstGeom prst="rect">
            <a:avLst/>
          </a:prstGeom>
        </p:spPr>
      </p:pic>
    </p:spTree>
    <p:extLst>
      <p:ext uri="{BB962C8B-B14F-4D97-AF65-F5344CB8AC3E}">
        <p14:creationId xmlns:p14="http://schemas.microsoft.com/office/powerpoint/2010/main" val="2212089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2.08333E-7 -3.7037E-7 L -2.08333E-7 0.03542 " pathEditMode="relative" rAng="0" ptsTypes="AA">
                                      <p:cBhvr>
                                        <p:cTn id="9" dur="500" spd="-100000" fill="hold"/>
                                        <p:tgtEl>
                                          <p:spTgt spid="18"/>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0"/>
                                  </p:stCondLst>
                                  <p:childTnLst>
                                    <p:animMotion origin="layout" path="M -3.95833E-6 -3.7037E-7 L -3.95833E-6 0.03542 " pathEditMode="relative" rAng="0" ptsTypes="AA">
                                      <p:cBhvr>
                                        <p:cTn id="14" dur="5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42" presetClass="path" presetSubtype="0" decel="100000" fill="hold" grpId="1" nodeType="withEffect">
                                  <p:stCondLst>
                                    <p:cond delay="0"/>
                                  </p:stCondLst>
                                  <p:childTnLst>
                                    <p:animMotion origin="layout" path="M 0 1.85185E-6 L 0 0.03541 " pathEditMode="relative" rAng="0" ptsTypes="AA">
                                      <p:cBhvr>
                                        <p:cTn id="19" dur="500" spd="-100000" fill="hold"/>
                                        <p:tgtEl>
                                          <p:spTgt spid="4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42" grpId="0"/>
      <p:bldP spid="4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41F8F2-2E70-46C6-9424-8F2A0F873D4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689" y="1364455"/>
            <a:ext cx="5662457" cy="3185132"/>
          </a:xfrm>
          <a:prstGeom prst="rect">
            <a:avLst/>
          </a:prstGeom>
        </p:spPr>
      </p:pic>
      <p:sp>
        <p:nvSpPr>
          <p:cNvPr id="18" name="Title 17">
            <a:extLst>
              <a:ext uri="{FF2B5EF4-FFF2-40B4-BE49-F238E27FC236}">
                <a16:creationId xmlns:a16="http://schemas.microsoft.com/office/drawing/2014/main" id="{954FEDF7-297D-47FE-B50E-9C11DF4D00DA}"/>
              </a:ext>
            </a:extLst>
          </p:cNvPr>
          <p:cNvSpPr>
            <a:spLocks noGrp="1"/>
          </p:cNvSpPr>
          <p:nvPr>
            <p:ph type="title"/>
          </p:nvPr>
        </p:nvSpPr>
        <p:spPr>
          <a:xfrm>
            <a:off x="588963" y="279914"/>
            <a:ext cx="11017250" cy="492125"/>
          </a:xfrm>
        </p:spPr>
        <p:txBody>
          <a:bodyPr/>
          <a:lstStyle/>
          <a:p>
            <a:pPr algn="ctr"/>
            <a:r>
              <a:rPr lang="en-US"/>
              <a:t>Virtual visits</a:t>
            </a:r>
          </a:p>
        </p:txBody>
      </p:sp>
      <p:sp>
        <p:nvSpPr>
          <p:cNvPr id="42" name="Rectangle 41">
            <a:extLst>
              <a:ext uri="{FF2B5EF4-FFF2-40B4-BE49-F238E27FC236}">
                <a16:creationId xmlns:a16="http://schemas.microsoft.com/office/drawing/2014/main" id="{841EEC76-5919-4DA0-B97E-EE23E0FF87D1}"/>
              </a:ext>
            </a:extLst>
          </p:cNvPr>
          <p:cNvSpPr/>
          <p:nvPr/>
        </p:nvSpPr>
        <p:spPr>
          <a:xfrm>
            <a:off x="293688" y="772039"/>
            <a:ext cx="11604626" cy="369332"/>
          </a:xfrm>
          <a:prstGeom prst="rect">
            <a:avLst/>
          </a:prstGeom>
        </p:spPr>
        <p:txBody>
          <a:bodyPr wrap="square">
            <a:spAutoFit/>
          </a:bodyPr>
          <a:lstStyle/>
          <a:p>
            <a:pPr algn="ctr" fontAlgn="ctr"/>
            <a:r>
              <a:rPr lang="en-US" sz="1800">
                <a:solidFill>
                  <a:srgbClr val="50E6FF"/>
                </a:solidFill>
              </a:rPr>
              <a:t>More effective, real-time conversations and intelligent meetings</a:t>
            </a:r>
          </a:p>
        </p:txBody>
      </p:sp>
      <p:sp>
        <p:nvSpPr>
          <p:cNvPr id="31" name="Footer Placeholder 1">
            <a:extLst>
              <a:ext uri="{FF2B5EF4-FFF2-40B4-BE49-F238E27FC236}">
                <a16:creationId xmlns:a16="http://schemas.microsoft.com/office/drawing/2014/main" id="{1B9B0E83-6523-4E41-9202-80930764E06B}"/>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
        <p:nvSpPr>
          <p:cNvPr id="139" name="Slide Number Placeholder 6">
            <a:extLst>
              <a:ext uri="{FF2B5EF4-FFF2-40B4-BE49-F238E27FC236}">
                <a16:creationId xmlns:a16="http://schemas.microsoft.com/office/drawing/2014/main" id="{65B3D5D8-DDAE-424E-B0B1-1383FE7302DB}"/>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E40B6056-A234-4646-BD8C-429447BCCF52}"/>
              </a:ext>
            </a:extLst>
          </p:cNvPr>
          <p:cNvSpPr/>
          <p:nvPr/>
        </p:nvSpPr>
        <p:spPr>
          <a:xfrm>
            <a:off x="293687" y="5546446"/>
            <a:ext cx="7564437" cy="1014984"/>
          </a:xfrm>
          <a:prstGeom prst="rect">
            <a:avLst/>
          </a:prstGeom>
          <a:ln w="6350">
            <a:solidFill>
              <a:schemeClr val="bg1"/>
            </a:solidFill>
          </a:ln>
        </p:spPr>
        <p:txBody>
          <a:bodyPr wrap="square" numCol="2" anchor="ctr">
            <a:noAutofit/>
          </a:bodyPr>
          <a:lstStyle/>
          <a:p>
            <a:pPr marL="146050" indent="-146050" fontAlgn="base">
              <a:spcAft>
                <a:spcPts val="100"/>
              </a:spcAft>
              <a:buFont typeface="Arial" panose="020B0604020202020204" pitchFamily="34" charset="0"/>
              <a:buChar char="•"/>
            </a:pPr>
            <a:r>
              <a:rPr lang="en-US" sz="1000">
                <a:solidFill>
                  <a:schemeClr val="bg1"/>
                </a:solidFill>
              </a:rPr>
              <a:t>Join online meetings with HD video, VoIP, and dial-in audio conferencing options</a:t>
            </a:r>
          </a:p>
          <a:p>
            <a:pPr marL="146050" indent="-146050" fontAlgn="base">
              <a:spcAft>
                <a:spcPts val="100"/>
              </a:spcAft>
              <a:buFont typeface="Arial" panose="020B0604020202020204" pitchFamily="34" charset="0"/>
              <a:buChar char="•"/>
            </a:pPr>
            <a:r>
              <a:rPr lang="en-US" sz="1000">
                <a:solidFill>
                  <a:schemeClr val="bg1"/>
                </a:solidFill>
              </a:rPr>
              <a:t>Mobile, desktop, browser and certified devices </a:t>
            </a:r>
          </a:p>
          <a:p>
            <a:pPr marL="146050" indent="-146050" fontAlgn="base">
              <a:spcAft>
                <a:spcPts val="100"/>
              </a:spcAft>
              <a:buFont typeface="Arial" panose="020B0604020202020204" pitchFamily="34" charset="0"/>
              <a:buChar char="•"/>
            </a:pPr>
            <a:r>
              <a:rPr lang="en-US" sz="1000">
                <a:solidFill>
                  <a:schemeClr val="bg1"/>
                </a:solidFill>
              </a:rPr>
              <a:t>One-touch join with Microsoft Teams Rooms</a:t>
            </a:r>
          </a:p>
          <a:p>
            <a:pPr marL="146050" indent="-146050" fontAlgn="base">
              <a:spcAft>
                <a:spcPts val="100"/>
              </a:spcAft>
              <a:buFont typeface="Arial" panose="020B0604020202020204" pitchFamily="34" charset="0"/>
              <a:buChar char="•"/>
            </a:pPr>
            <a:r>
              <a:rPr lang="en-US" sz="1000">
                <a:solidFill>
                  <a:schemeClr val="bg1"/>
                </a:solidFill>
              </a:rPr>
              <a:t>Support for Surface Hub and existing rooms</a:t>
            </a:r>
          </a:p>
          <a:p>
            <a:pPr marL="146050" indent="-146050" fontAlgn="base">
              <a:spcAft>
                <a:spcPts val="100"/>
              </a:spcAft>
              <a:buFont typeface="Arial" panose="020B0604020202020204" pitchFamily="34" charset="0"/>
              <a:buChar char="•"/>
            </a:pPr>
            <a:r>
              <a:rPr lang="en-US" sz="1000">
                <a:solidFill>
                  <a:schemeClr val="bg1"/>
                </a:solidFill>
              </a:rPr>
              <a:t>Guest Meeting Join Support for External Attendees (including plugin-less meeting join)</a:t>
            </a:r>
          </a:p>
          <a:p>
            <a:pPr marL="146050" indent="-146050" fontAlgn="base">
              <a:spcAft>
                <a:spcPts val="100"/>
              </a:spcAft>
              <a:buFont typeface="Arial" panose="020B0604020202020204" pitchFamily="34" charset="0"/>
              <a:buChar char="•"/>
            </a:pPr>
            <a:r>
              <a:rPr lang="en-US" sz="1000">
                <a:solidFill>
                  <a:schemeClr val="bg1"/>
                </a:solidFill>
              </a:rPr>
              <a:t>Related files and chat history at your fingertips</a:t>
            </a:r>
          </a:p>
          <a:p>
            <a:pPr marL="146050" indent="-146050" fontAlgn="base">
              <a:spcAft>
                <a:spcPts val="100"/>
              </a:spcAft>
              <a:buFont typeface="Arial" panose="020B0604020202020204" pitchFamily="34" charset="0"/>
              <a:buChar char="•"/>
            </a:pPr>
            <a:r>
              <a:rPr lang="en-US" sz="1000">
                <a:solidFill>
                  <a:schemeClr val="bg1"/>
                </a:solidFill>
              </a:rPr>
              <a:t>Cloud recording of meetings</a:t>
            </a:r>
          </a:p>
        </p:txBody>
      </p:sp>
      <p:sp>
        <p:nvSpPr>
          <p:cNvPr id="19" name="Rectangle 18">
            <a:extLst>
              <a:ext uri="{FF2B5EF4-FFF2-40B4-BE49-F238E27FC236}">
                <a16:creationId xmlns:a16="http://schemas.microsoft.com/office/drawing/2014/main" id="{1062CD01-E90A-4312-93B1-C118D9569D76}"/>
              </a:ext>
            </a:extLst>
          </p:cNvPr>
          <p:cNvSpPr/>
          <p:nvPr/>
        </p:nvSpPr>
        <p:spPr>
          <a:xfrm>
            <a:off x="8139928" y="5989123"/>
            <a:ext cx="2624139" cy="512961"/>
          </a:xfrm>
          <a:prstGeom prst="rect">
            <a:avLst/>
          </a:prstGeom>
        </p:spPr>
        <p:txBody>
          <a:bodyPr wrap="square" lIns="0" tIns="0" rIns="0" bIns="0">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Teams</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Bookings</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Bookings API in Microsoft Graph</a:t>
            </a:r>
          </a:p>
        </p:txBody>
      </p:sp>
      <p:sp>
        <p:nvSpPr>
          <p:cNvPr id="25" name="Rectangle 24">
            <a:extLst>
              <a:ext uri="{FF2B5EF4-FFF2-40B4-BE49-F238E27FC236}">
                <a16:creationId xmlns:a16="http://schemas.microsoft.com/office/drawing/2014/main" id="{9DEFA1CD-DBA9-486F-9478-69C8160B7ECC}"/>
              </a:ext>
            </a:extLst>
          </p:cNvPr>
          <p:cNvSpPr/>
          <p:nvPr/>
        </p:nvSpPr>
        <p:spPr>
          <a:xfrm>
            <a:off x="7962900" y="5546446"/>
            <a:ext cx="3935412" cy="1014984"/>
          </a:xfrm>
          <a:prstGeom prst="rect">
            <a:avLst/>
          </a:prstGeom>
          <a:ln w="6350">
            <a:solidFill>
              <a:schemeClr val="bg1"/>
            </a:solidFill>
          </a:ln>
        </p:spPr>
        <p:txBody>
          <a:bodyPr wrap="square" numCol="1">
            <a:noAutofit/>
          </a:bodyPr>
          <a:lstStyle/>
          <a:p>
            <a:pPr fontAlgn="base">
              <a:spcAft>
                <a:spcPts val="100"/>
              </a:spcAft>
            </a:pPr>
            <a:endParaRPr lang="en-US" sz="1000">
              <a:solidFill>
                <a:schemeClr val="bg1"/>
              </a:solidFill>
            </a:endParaRPr>
          </a:p>
        </p:txBody>
      </p:sp>
      <p:sp>
        <p:nvSpPr>
          <p:cNvPr id="29" name="Rectangle 28">
            <a:extLst>
              <a:ext uri="{FF2B5EF4-FFF2-40B4-BE49-F238E27FC236}">
                <a16:creationId xmlns:a16="http://schemas.microsoft.com/office/drawing/2014/main" id="{760E3CDC-E466-47C3-A070-F20CFC1FBD7D}"/>
              </a:ext>
            </a:extLst>
          </p:cNvPr>
          <p:cNvSpPr/>
          <p:nvPr/>
        </p:nvSpPr>
        <p:spPr>
          <a:xfrm>
            <a:off x="293688" y="5208821"/>
            <a:ext cx="4324584" cy="314324"/>
          </a:xfrm>
          <a:prstGeom prst="rect">
            <a:avLst/>
          </a:prstGeom>
          <a:ln w="6350">
            <a:noFill/>
          </a:ln>
        </p:spPr>
        <p:txBody>
          <a:bodyPr wrap="square" numCol="1">
            <a:noAutofit/>
          </a:bodyPr>
          <a:lstStyle/>
          <a:p>
            <a:pPr fontAlgn="base">
              <a:spcAft>
                <a:spcPts val="600"/>
              </a:spcAft>
            </a:pPr>
            <a:r>
              <a:rPr lang="en-US" sz="1400">
                <a:solidFill>
                  <a:srgbClr val="50E6FF"/>
                </a:solidFill>
                <a:latin typeface="+mj-lt"/>
              </a:rPr>
              <a:t>Features</a:t>
            </a:r>
            <a:endParaRPr lang="en-US" sz="1100">
              <a:solidFill>
                <a:schemeClr val="bg1"/>
              </a:solidFill>
            </a:endParaRPr>
          </a:p>
        </p:txBody>
      </p:sp>
      <p:sp>
        <p:nvSpPr>
          <p:cNvPr id="38" name="Rectangle 37">
            <a:extLst>
              <a:ext uri="{FF2B5EF4-FFF2-40B4-BE49-F238E27FC236}">
                <a16:creationId xmlns:a16="http://schemas.microsoft.com/office/drawing/2014/main" id="{00291BC1-C3A8-4FA5-BB9E-24227948B4A5}"/>
              </a:ext>
            </a:extLst>
          </p:cNvPr>
          <p:cNvSpPr/>
          <p:nvPr/>
        </p:nvSpPr>
        <p:spPr>
          <a:xfrm>
            <a:off x="7958091" y="5208821"/>
            <a:ext cx="3940221" cy="314324"/>
          </a:xfrm>
          <a:prstGeom prst="rect">
            <a:avLst/>
          </a:prstGeom>
          <a:ln w="6350">
            <a:noFill/>
          </a:ln>
        </p:spPr>
        <p:txBody>
          <a:bodyPr wrap="square" numCol="1">
            <a:noAutofit/>
          </a:bodyPr>
          <a:lstStyle/>
          <a:p>
            <a:pPr fontAlgn="base">
              <a:spcAft>
                <a:spcPts val="600"/>
              </a:spcAft>
            </a:pPr>
            <a:r>
              <a:rPr lang="en-US" sz="1400">
                <a:solidFill>
                  <a:srgbClr val="50E6FF"/>
                </a:solidFill>
                <a:latin typeface="+mj-lt"/>
              </a:rPr>
              <a:t>Microsoft Technologies</a:t>
            </a:r>
          </a:p>
        </p:txBody>
      </p:sp>
      <p:pic>
        <p:nvPicPr>
          <p:cNvPr id="59" name="Picture 58" descr="A picture containing drawing&#10;&#10;Description automatically generated">
            <a:extLst>
              <a:ext uri="{FF2B5EF4-FFF2-40B4-BE49-F238E27FC236}">
                <a16:creationId xmlns:a16="http://schemas.microsoft.com/office/drawing/2014/main" id="{7C104C3F-8973-493E-8458-225D51180A5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0501" t="24919" r="10501" b="24919"/>
          <a:stretch/>
        </p:blipFill>
        <p:spPr>
          <a:xfrm>
            <a:off x="8114839" y="5615596"/>
            <a:ext cx="1385339" cy="323308"/>
          </a:xfrm>
          <a:prstGeom prst="rect">
            <a:avLst/>
          </a:prstGeom>
        </p:spPr>
      </p:pic>
      <p:pic>
        <p:nvPicPr>
          <p:cNvPr id="20" name="Picture 19">
            <a:extLst>
              <a:ext uri="{FF2B5EF4-FFF2-40B4-BE49-F238E27FC236}">
                <a16:creationId xmlns:a16="http://schemas.microsoft.com/office/drawing/2014/main" id="{73BFFB9D-5DE6-4F4E-BEC5-ABE91C91460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238875" y="1364456"/>
            <a:ext cx="5659437" cy="3185132"/>
          </a:xfrm>
          <a:prstGeom prst="rect">
            <a:avLst/>
          </a:prstGeom>
        </p:spPr>
      </p:pic>
    </p:spTree>
    <p:extLst>
      <p:ext uri="{BB962C8B-B14F-4D97-AF65-F5344CB8AC3E}">
        <p14:creationId xmlns:p14="http://schemas.microsoft.com/office/powerpoint/2010/main" val="1109290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2.08333E-7 -3.7037E-7 L -2.08333E-7 0.03542 " pathEditMode="relative" rAng="0" ptsTypes="AA">
                                      <p:cBhvr>
                                        <p:cTn id="9" dur="500" spd="-100000" fill="hold"/>
                                        <p:tgtEl>
                                          <p:spTgt spid="1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grpId="1" nodeType="withEffect">
                                  <p:stCondLst>
                                    <p:cond delay="0"/>
                                  </p:stCondLst>
                                  <p:childTnLst>
                                    <p:animMotion origin="layout" path="M 0 -1.85185E-6 L 0 0.03542 " pathEditMode="relative" rAng="0" ptsTypes="AA">
                                      <p:cBhvr>
                                        <p:cTn id="14" dur="500" spd="-100000" fill="hold"/>
                                        <p:tgtEl>
                                          <p:spTgt spid="4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42" grpId="0"/>
      <p:bldP spid="42"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1161-856E-4DF7-918C-EBD37AB759C4}"/>
              </a:ext>
            </a:extLst>
          </p:cNvPr>
          <p:cNvSpPr>
            <a:spLocks noGrp="1"/>
          </p:cNvSpPr>
          <p:nvPr>
            <p:ph type="title"/>
          </p:nvPr>
        </p:nvSpPr>
        <p:spPr>
          <a:xfrm>
            <a:off x="588263" y="457200"/>
            <a:ext cx="11018520" cy="492443"/>
          </a:xfrm>
        </p:spPr>
        <p:txBody>
          <a:bodyPr/>
          <a:lstStyle/>
          <a:p>
            <a:pPr algn="ctr"/>
            <a:r>
              <a:rPr lang="en-US"/>
              <a:t>Microsoft Cloud for Healthcare | </a:t>
            </a:r>
            <a:r>
              <a:rPr lang="en-US">
                <a:solidFill>
                  <a:srgbClr val="50E6FF"/>
                </a:solidFill>
              </a:rPr>
              <a:t>Partner walking deck</a:t>
            </a:r>
          </a:p>
        </p:txBody>
      </p:sp>
      <p:sp>
        <p:nvSpPr>
          <p:cNvPr id="4" name="Slide Number Placeholder 3" hidden="1">
            <a:extLst>
              <a:ext uri="{FF2B5EF4-FFF2-40B4-BE49-F238E27FC236}">
                <a16:creationId xmlns:a16="http://schemas.microsoft.com/office/drawing/2014/main" id="{10370BC0-4BCF-4688-934F-2CDE31F9431C}"/>
              </a:ext>
            </a:extLst>
          </p:cNvPr>
          <p:cNvSpPr>
            <a:spLocks noGrp="1"/>
          </p:cNvSpPr>
          <p:nvPr>
            <p:ph type="sldNum" sz="quarter" idx="4294967295"/>
          </p:nvPr>
        </p:nvSpPr>
        <p:spPr>
          <a:xfrm>
            <a:off x="11731625" y="6565900"/>
            <a:ext cx="460375" cy="246063"/>
          </a:xfrm>
          <a:prstGeom prst="rect">
            <a:avLst/>
          </a:prstGeom>
        </p:spPr>
        <p:txBody>
          <a:bodyPr/>
          <a:lstStyle/>
          <a:p>
            <a:pPr lvl="0"/>
            <a:fld id="{EAA0DCFB-5E65-472C-A423-BA3AA87976EA}" type="slidenum">
              <a:rPr lang="en-IN" noProof="0" smtClean="0"/>
              <a:pPr lvl="0"/>
              <a:t>2</a:t>
            </a:fld>
            <a:endParaRPr lang="en-IN" noProof="0"/>
          </a:p>
        </p:txBody>
      </p:sp>
      <p:sp>
        <p:nvSpPr>
          <p:cNvPr id="3" name="Rectangle 2">
            <a:extLst>
              <a:ext uri="{FF2B5EF4-FFF2-40B4-BE49-F238E27FC236}">
                <a16:creationId xmlns:a16="http://schemas.microsoft.com/office/drawing/2014/main" id="{F03865C3-9366-4CFA-8617-BA2988829C64}"/>
              </a:ext>
            </a:extLst>
          </p:cNvPr>
          <p:cNvSpPr/>
          <p:nvPr/>
        </p:nvSpPr>
        <p:spPr>
          <a:xfrm>
            <a:off x="3930652" y="1729269"/>
            <a:ext cx="952505" cy="430887"/>
          </a:xfrm>
          <a:prstGeom prst="rect">
            <a:avLst/>
          </a:prstGeom>
        </p:spPr>
        <p:txBody>
          <a:bodyPr wrap="none">
            <a:spAutoFit/>
          </a:bodyPr>
          <a:lstStyle/>
          <a:p>
            <a:pPr algn="ctr"/>
            <a:r>
              <a:rPr lang="en-US" sz="2200">
                <a:solidFill>
                  <a:srgbClr val="50E6FF"/>
                </a:solidFill>
                <a:latin typeface="+mj-lt"/>
                <a:cs typeface="Segoe UI" panose="020B0502040204020203" pitchFamily="34" charset="0"/>
              </a:rPr>
              <a:t>WHY?</a:t>
            </a:r>
            <a:endParaRPr lang="en-US">
              <a:solidFill>
                <a:srgbClr val="50E6FF"/>
              </a:solidFill>
              <a:latin typeface="+mj-lt"/>
            </a:endParaRPr>
          </a:p>
        </p:txBody>
      </p:sp>
      <p:sp>
        <p:nvSpPr>
          <p:cNvPr id="8" name="Rectangle 7">
            <a:extLst>
              <a:ext uri="{FF2B5EF4-FFF2-40B4-BE49-F238E27FC236}">
                <a16:creationId xmlns:a16="http://schemas.microsoft.com/office/drawing/2014/main" id="{59EDDA00-536C-4385-8ED4-975E96770A2E}"/>
              </a:ext>
            </a:extLst>
          </p:cNvPr>
          <p:cNvSpPr/>
          <p:nvPr/>
        </p:nvSpPr>
        <p:spPr>
          <a:xfrm>
            <a:off x="5751147" y="3277057"/>
            <a:ext cx="1113638" cy="430887"/>
          </a:xfrm>
          <a:prstGeom prst="rect">
            <a:avLst/>
          </a:prstGeom>
        </p:spPr>
        <p:txBody>
          <a:bodyPr wrap="none">
            <a:spAutoFit/>
          </a:bodyPr>
          <a:lstStyle/>
          <a:p>
            <a:r>
              <a:rPr lang="en-US" sz="2200">
                <a:solidFill>
                  <a:srgbClr val="50E6FF"/>
                </a:solidFill>
                <a:latin typeface="+mj-lt"/>
                <a:cs typeface="Segoe UI" panose="020B0502040204020203" pitchFamily="34" charset="0"/>
              </a:rPr>
              <a:t>WHAT?</a:t>
            </a:r>
            <a:endParaRPr lang="en-US">
              <a:solidFill>
                <a:srgbClr val="50E6FF"/>
              </a:solidFill>
              <a:latin typeface="+mj-lt"/>
            </a:endParaRPr>
          </a:p>
        </p:txBody>
      </p:sp>
      <p:sp>
        <p:nvSpPr>
          <p:cNvPr id="9" name="Rectangle 8">
            <a:extLst>
              <a:ext uri="{FF2B5EF4-FFF2-40B4-BE49-F238E27FC236}">
                <a16:creationId xmlns:a16="http://schemas.microsoft.com/office/drawing/2014/main" id="{0DA4D1DE-0693-49B5-8F16-D8DD04DE1E70}"/>
              </a:ext>
            </a:extLst>
          </p:cNvPr>
          <p:cNvSpPr/>
          <p:nvPr/>
        </p:nvSpPr>
        <p:spPr>
          <a:xfrm>
            <a:off x="3930652" y="4824845"/>
            <a:ext cx="1002197" cy="430887"/>
          </a:xfrm>
          <a:prstGeom prst="rect">
            <a:avLst/>
          </a:prstGeom>
        </p:spPr>
        <p:txBody>
          <a:bodyPr wrap="none">
            <a:spAutoFit/>
          </a:bodyPr>
          <a:lstStyle/>
          <a:p>
            <a:r>
              <a:rPr lang="en-US" sz="2200">
                <a:solidFill>
                  <a:srgbClr val="50E6FF"/>
                </a:solidFill>
                <a:latin typeface="+mj-lt"/>
                <a:cs typeface="Segoe UI" panose="020B0502040204020203" pitchFamily="34" charset="0"/>
              </a:rPr>
              <a:t>HOW?</a:t>
            </a:r>
            <a:endParaRPr lang="en-US">
              <a:solidFill>
                <a:srgbClr val="50E6FF"/>
              </a:solidFill>
              <a:latin typeface="+mj-lt"/>
            </a:endParaRPr>
          </a:p>
        </p:txBody>
      </p:sp>
      <p:sp>
        <p:nvSpPr>
          <p:cNvPr id="10" name="Rectangle 9">
            <a:extLst>
              <a:ext uri="{FF2B5EF4-FFF2-40B4-BE49-F238E27FC236}">
                <a16:creationId xmlns:a16="http://schemas.microsoft.com/office/drawing/2014/main" id="{05BA8B5D-41CC-4595-9D1A-C1056762A169}"/>
              </a:ext>
            </a:extLst>
          </p:cNvPr>
          <p:cNvSpPr/>
          <p:nvPr/>
        </p:nvSpPr>
        <p:spPr>
          <a:xfrm>
            <a:off x="2128777" y="3277057"/>
            <a:ext cx="1002198" cy="430887"/>
          </a:xfrm>
          <a:prstGeom prst="rect">
            <a:avLst/>
          </a:prstGeom>
        </p:spPr>
        <p:txBody>
          <a:bodyPr wrap="none">
            <a:spAutoFit/>
          </a:bodyPr>
          <a:lstStyle/>
          <a:p>
            <a:pPr algn="r"/>
            <a:r>
              <a:rPr lang="en-US" sz="2200">
                <a:solidFill>
                  <a:srgbClr val="50E6FF"/>
                </a:solidFill>
                <a:latin typeface="+mj-lt"/>
                <a:cs typeface="Segoe UI" panose="020B0502040204020203" pitchFamily="34" charset="0"/>
              </a:rPr>
              <a:t>WHO?</a:t>
            </a:r>
            <a:endParaRPr lang="en-US">
              <a:solidFill>
                <a:srgbClr val="50E6FF"/>
              </a:solidFill>
              <a:latin typeface="+mj-lt"/>
            </a:endParaRPr>
          </a:p>
        </p:txBody>
      </p:sp>
      <p:sp>
        <p:nvSpPr>
          <p:cNvPr id="5" name="Rectangle 4">
            <a:extLst>
              <a:ext uri="{FF2B5EF4-FFF2-40B4-BE49-F238E27FC236}">
                <a16:creationId xmlns:a16="http://schemas.microsoft.com/office/drawing/2014/main" id="{6C7F6153-1DDD-4A1E-99EB-7677F74F56DC}"/>
              </a:ext>
            </a:extLst>
          </p:cNvPr>
          <p:cNvSpPr/>
          <p:nvPr/>
        </p:nvSpPr>
        <p:spPr>
          <a:xfrm>
            <a:off x="4933957" y="1513825"/>
            <a:ext cx="4475456" cy="646331"/>
          </a:xfrm>
          <a:prstGeom prst="rect">
            <a:avLst/>
          </a:prstGeom>
        </p:spPr>
        <p:txBody>
          <a:bodyPr wrap="none">
            <a:spAutoFit/>
          </a:bodyPr>
          <a:lstStyle/>
          <a:p>
            <a:r>
              <a:rPr lang="en-US" sz="1800">
                <a:ln w="3175">
                  <a:noFill/>
                </a:ln>
                <a:solidFill>
                  <a:schemeClr val="bg1"/>
                </a:solidFill>
                <a:cs typeface="Segoe UI" panose="020B0502040204020203" pitchFamily="34" charset="0"/>
              </a:rPr>
              <a:t>Why the Microsoft Cloud for Healthcare?</a:t>
            </a:r>
          </a:p>
          <a:p>
            <a:r>
              <a:rPr lang="en-US" sz="1800">
                <a:ln w="3175">
                  <a:noFill/>
                </a:ln>
                <a:solidFill>
                  <a:schemeClr val="bg1"/>
                </a:solidFill>
                <a:cs typeface="Segoe UI" panose="020B0502040204020203" pitchFamily="34" charset="0"/>
              </a:rPr>
              <a:t>Healthcare in transition</a:t>
            </a:r>
            <a:endParaRPr lang="en-US">
              <a:solidFill>
                <a:schemeClr val="bg1"/>
              </a:solidFill>
              <a:cs typeface="Segoe UI" panose="020B0502040204020203" pitchFamily="34" charset="0"/>
            </a:endParaRPr>
          </a:p>
        </p:txBody>
      </p:sp>
      <p:sp>
        <p:nvSpPr>
          <p:cNvPr id="12" name="Rectangle 11">
            <a:extLst>
              <a:ext uri="{FF2B5EF4-FFF2-40B4-BE49-F238E27FC236}">
                <a16:creationId xmlns:a16="http://schemas.microsoft.com/office/drawing/2014/main" id="{870FD2DA-B643-4793-BA66-F70B9B6170DA}"/>
              </a:ext>
            </a:extLst>
          </p:cNvPr>
          <p:cNvSpPr/>
          <p:nvPr/>
        </p:nvSpPr>
        <p:spPr>
          <a:xfrm>
            <a:off x="5751148" y="3707944"/>
            <a:ext cx="5745956" cy="646331"/>
          </a:xfrm>
          <a:prstGeom prst="rect">
            <a:avLst/>
          </a:prstGeom>
        </p:spPr>
        <p:txBody>
          <a:bodyPr wrap="square">
            <a:spAutoFit/>
          </a:bodyPr>
          <a:lstStyle/>
          <a:p>
            <a:r>
              <a:rPr lang="en-US" sz="1800">
                <a:ln w="3175">
                  <a:noFill/>
                </a:ln>
                <a:solidFill>
                  <a:srgbClr val="FFFFFF"/>
                </a:solidFill>
                <a:latin typeface="Segoe UI" panose="020B0502040204020203" pitchFamily="34" charset="0"/>
                <a:cs typeface="Segoe UI" panose="020B0502040204020203" pitchFamily="34" charset="0"/>
              </a:rPr>
              <a:t>Introducing the Microsoft Cloud for Healthcare</a:t>
            </a:r>
          </a:p>
          <a:p>
            <a:r>
              <a:rPr lang="en-US" sz="1800">
                <a:ln w="3175">
                  <a:noFill/>
                </a:ln>
                <a:solidFill>
                  <a:srgbClr val="FFFFFF"/>
                </a:solidFill>
                <a:latin typeface="Segoe UI" panose="020B0502040204020203" pitchFamily="34" charset="0"/>
                <a:cs typeface="Segoe UI" panose="020B0502040204020203" pitchFamily="34" charset="0"/>
              </a:rPr>
              <a:t>Healthcare outcomes</a:t>
            </a:r>
          </a:p>
        </p:txBody>
      </p:sp>
      <p:sp>
        <p:nvSpPr>
          <p:cNvPr id="14" name="Rectangle 13">
            <a:extLst>
              <a:ext uri="{FF2B5EF4-FFF2-40B4-BE49-F238E27FC236}">
                <a16:creationId xmlns:a16="http://schemas.microsoft.com/office/drawing/2014/main" id="{C18AC32B-AD7A-4530-813E-C4A166A67EED}"/>
              </a:ext>
            </a:extLst>
          </p:cNvPr>
          <p:cNvSpPr/>
          <p:nvPr/>
        </p:nvSpPr>
        <p:spPr>
          <a:xfrm>
            <a:off x="3930652" y="5255732"/>
            <a:ext cx="5745956" cy="646331"/>
          </a:xfrm>
          <a:prstGeom prst="rect">
            <a:avLst/>
          </a:prstGeom>
        </p:spPr>
        <p:txBody>
          <a:bodyPr wrap="square">
            <a:spAutoFit/>
          </a:bodyPr>
          <a:lstStyle/>
          <a:p>
            <a:r>
              <a:rPr lang="en-US" sz="1800">
                <a:ln w="3175">
                  <a:noFill/>
                </a:ln>
                <a:solidFill>
                  <a:schemeClr val="bg1"/>
                </a:solidFill>
                <a:cs typeface="Segoe UI" panose="020B0502040204020203" pitchFamily="34" charset="0"/>
              </a:rPr>
              <a:t>How the Microsoft Cloud for Healthcare comes to life</a:t>
            </a:r>
          </a:p>
          <a:p>
            <a:r>
              <a:rPr lang="en-US" sz="1800">
                <a:ln w="3175">
                  <a:noFill/>
                </a:ln>
                <a:solidFill>
                  <a:schemeClr val="bg1"/>
                </a:solidFill>
                <a:cs typeface="Segoe UI" panose="020B0502040204020203" pitchFamily="34" charset="0"/>
              </a:rPr>
              <a:t>Capabilities and features overview</a:t>
            </a:r>
          </a:p>
        </p:txBody>
      </p:sp>
      <p:sp>
        <p:nvSpPr>
          <p:cNvPr id="15" name="Rectangle 14">
            <a:extLst>
              <a:ext uri="{FF2B5EF4-FFF2-40B4-BE49-F238E27FC236}">
                <a16:creationId xmlns:a16="http://schemas.microsoft.com/office/drawing/2014/main" id="{4E62D563-8ABA-46CD-942C-F548F5239F6F}"/>
              </a:ext>
            </a:extLst>
          </p:cNvPr>
          <p:cNvSpPr/>
          <p:nvPr/>
        </p:nvSpPr>
        <p:spPr>
          <a:xfrm>
            <a:off x="694897" y="3707944"/>
            <a:ext cx="2436077" cy="1754326"/>
          </a:xfrm>
          <a:prstGeom prst="rect">
            <a:avLst/>
          </a:prstGeom>
        </p:spPr>
        <p:txBody>
          <a:bodyPr wrap="square">
            <a:spAutoFit/>
          </a:bodyPr>
          <a:lstStyle/>
          <a:p>
            <a:pPr algn="r"/>
            <a:r>
              <a:rPr lang="en-US" sz="1800">
                <a:ln w="3175">
                  <a:noFill/>
                </a:ln>
                <a:solidFill>
                  <a:schemeClr val="bg1"/>
                </a:solidFill>
                <a:cs typeface="Segoe UI" panose="020B0502040204020203" pitchFamily="34" charset="0"/>
              </a:rPr>
              <a:t>Partner opportunity</a:t>
            </a:r>
            <a:br>
              <a:rPr lang="en-US" sz="1800">
                <a:ln w="3175">
                  <a:noFill/>
                </a:ln>
                <a:solidFill>
                  <a:schemeClr val="bg1"/>
                </a:solidFill>
                <a:cs typeface="Segoe UI" panose="020B0502040204020203" pitchFamily="34" charset="0"/>
              </a:rPr>
            </a:br>
            <a:r>
              <a:rPr lang="en-US" sz="1800">
                <a:ln w="3175">
                  <a:noFill/>
                </a:ln>
                <a:solidFill>
                  <a:schemeClr val="bg1"/>
                </a:solidFill>
                <a:cs typeface="Segoe UI" panose="020B0502040204020203" pitchFamily="34" charset="0"/>
              </a:rPr>
              <a:t>Systems Integrator</a:t>
            </a:r>
          </a:p>
          <a:p>
            <a:pPr algn="r"/>
            <a:r>
              <a:rPr lang="en-US" sz="1800">
                <a:ln w="3175">
                  <a:noFill/>
                </a:ln>
                <a:solidFill>
                  <a:schemeClr val="bg1"/>
                </a:solidFill>
                <a:cs typeface="Segoe UI" panose="020B0502040204020203" pitchFamily="34" charset="0"/>
              </a:rPr>
              <a:t>ISV</a:t>
            </a:r>
          </a:p>
          <a:p>
            <a:pPr algn="r"/>
            <a:r>
              <a:rPr lang="en-US" sz="1800">
                <a:ln w="3175">
                  <a:noFill/>
                </a:ln>
                <a:solidFill>
                  <a:schemeClr val="bg1"/>
                </a:solidFill>
                <a:cs typeface="Segoe UI" panose="020B0502040204020203" pitchFamily="34" charset="0"/>
              </a:rPr>
              <a:t>Partner benefits</a:t>
            </a:r>
          </a:p>
          <a:p>
            <a:pPr algn="r"/>
            <a:r>
              <a:rPr lang="en-US" sz="1800">
                <a:ln w="3175">
                  <a:noFill/>
                </a:ln>
                <a:solidFill>
                  <a:schemeClr val="bg1"/>
                </a:solidFill>
                <a:cs typeface="Segoe UI" panose="020B0502040204020203" pitchFamily="34" charset="0"/>
              </a:rPr>
              <a:t>Partner ecosystem</a:t>
            </a:r>
          </a:p>
          <a:p>
            <a:pPr algn="r"/>
            <a:endParaRPr lang="en-US" sz="1800">
              <a:ln w="3175">
                <a:noFill/>
              </a:ln>
              <a:solidFill>
                <a:schemeClr val="bg1"/>
              </a:solidFill>
              <a:cs typeface="Segoe UI" panose="020B0502040204020203" pitchFamily="34" charset="0"/>
            </a:endParaRPr>
          </a:p>
        </p:txBody>
      </p:sp>
      <p:grpSp>
        <p:nvGrpSpPr>
          <p:cNvPr id="208" name="Group 207">
            <a:extLst>
              <a:ext uri="{FF2B5EF4-FFF2-40B4-BE49-F238E27FC236}">
                <a16:creationId xmlns:a16="http://schemas.microsoft.com/office/drawing/2014/main" id="{EE1DEA22-8E73-4E6D-A46A-DFE2A1E6D657}"/>
              </a:ext>
            </a:extLst>
          </p:cNvPr>
          <p:cNvGrpSpPr/>
          <p:nvPr/>
        </p:nvGrpSpPr>
        <p:grpSpPr>
          <a:xfrm>
            <a:off x="3175370" y="2274456"/>
            <a:ext cx="2436077" cy="2436089"/>
            <a:chOff x="4877962" y="2210956"/>
            <a:chExt cx="2436077" cy="2436089"/>
          </a:xfrm>
        </p:grpSpPr>
        <p:grpSp>
          <p:nvGrpSpPr>
            <p:cNvPr id="186" name="Group 185">
              <a:extLst>
                <a:ext uri="{FF2B5EF4-FFF2-40B4-BE49-F238E27FC236}">
                  <a16:creationId xmlns:a16="http://schemas.microsoft.com/office/drawing/2014/main" id="{E36F79A7-20FE-4423-AB8E-82B4C9A69D78}"/>
                </a:ext>
              </a:extLst>
            </p:cNvPr>
            <p:cNvGrpSpPr/>
            <p:nvPr/>
          </p:nvGrpSpPr>
          <p:grpSpPr>
            <a:xfrm>
              <a:off x="5293048" y="2640506"/>
              <a:ext cx="1576988" cy="1576987"/>
              <a:chOff x="10188101" y="1901339"/>
              <a:chExt cx="3055320" cy="3055320"/>
            </a:xfrm>
          </p:grpSpPr>
          <p:sp>
            <p:nvSpPr>
              <p:cNvPr id="196" name="Freeform: Shape 195">
                <a:extLst>
                  <a:ext uri="{FF2B5EF4-FFF2-40B4-BE49-F238E27FC236}">
                    <a16:creationId xmlns:a16="http://schemas.microsoft.com/office/drawing/2014/main" id="{CD5479DA-DEC8-4753-97A5-0F9DB581BBC0}"/>
                  </a:ext>
                </a:extLst>
              </p:cNvPr>
              <p:cNvSpPr/>
              <p:nvPr/>
            </p:nvSpPr>
            <p:spPr>
              <a:xfrm>
                <a:off x="11458028" y="1901339"/>
                <a:ext cx="257767" cy="1527694"/>
              </a:xfrm>
              <a:custGeom>
                <a:avLst/>
                <a:gdLst>
                  <a:gd name="connsiteX0" fmla="*/ 257768 w 257767"/>
                  <a:gd name="connsiteY0" fmla="*/ 0 h 1527694"/>
                  <a:gd name="connsiteX1" fmla="*/ 0 w 257767"/>
                  <a:gd name="connsiteY1" fmla="*/ 1269927 h 1527694"/>
                  <a:gd name="connsiteX2" fmla="*/ 0 w 257767"/>
                  <a:gd name="connsiteY2" fmla="*/ 1269927 h 1527694"/>
                  <a:gd name="connsiteX3" fmla="*/ 257768 w 257767"/>
                  <a:gd name="connsiteY3" fmla="*/ 1527695 h 1527694"/>
                  <a:gd name="connsiteX4" fmla="*/ 257768 w 257767"/>
                  <a:gd name="connsiteY4" fmla="*/ 1217647 h 1527694"/>
                  <a:gd name="connsiteX5" fmla="*/ 257768 w 257767"/>
                  <a:gd name="connsiteY5" fmla="*/ 1217647 h 1527694"/>
                  <a:gd name="connsiteX6" fmla="*/ 257768 w 257767"/>
                  <a:gd name="connsiteY6" fmla="*/ 1217647 h 1527694"/>
                  <a:gd name="connsiteX7" fmla="*/ 257768 w 257767"/>
                  <a:gd name="connsiteY7" fmla="*/ 1217647 h 1527694"/>
                  <a:gd name="connsiteX8" fmla="*/ 257768 w 257767"/>
                  <a:gd name="connsiteY8" fmla="*/ 0 h 152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767" h="1527694">
                    <a:moveTo>
                      <a:pt x="257768" y="0"/>
                    </a:moveTo>
                    <a:lnTo>
                      <a:pt x="0" y="1269927"/>
                    </a:lnTo>
                    <a:lnTo>
                      <a:pt x="0" y="1269927"/>
                    </a:lnTo>
                    <a:lnTo>
                      <a:pt x="257768" y="1527695"/>
                    </a:lnTo>
                    <a:lnTo>
                      <a:pt x="257768" y="1217647"/>
                    </a:lnTo>
                    <a:lnTo>
                      <a:pt x="257768" y="1217647"/>
                    </a:lnTo>
                    <a:lnTo>
                      <a:pt x="257768" y="1217647"/>
                    </a:lnTo>
                    <a:lnTo>
                      <a:pt x="257768" y="1217647"/>
                    </a:lnTo>
                    <a:lnTo>
                      <a:pt x="257768" y="0"/>
                    </a:lnTo>
                    <a:close/>
                  </a:path>
                </a:pathLst>
              </a:custGeom>
              <a:solidFill>
                <a:schemeClr val="bg1"/>
              </a:solidFill>
              <a:ln w="6843"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132F07B6-E6E0-4D7F-8389-1F0419985622}"/>
                  </a:ext>
                </a:extLst>
              </p:cNvPr>
              <p:cNvSpPr/>
              <p:nvPr/>
            </p:nvSpPr>
            <p:spPr>
              <a:xfrm>
                <a:off x="11715796" y="1901339"/>
                <a:ext cx="257698" cy="1527694"/>
              </a:xfrm>
              <a:custGeom>
                <a:avLst/>
                <a:gdLst>
                  <a:gd name="connsiteX0" fmla="*/ 0 w 257698"/>
                  <a:gd name="connsiteY0" fmla="*/ 0 h 1527694"/>
                  <a:gd name="connsiteX1" fmla="*/ 257699 w 257698"/>
                  <a:gd name="connsiteY1" fmla="*/ 1269927 h 1527694"/>
                  <a:gd name="connsiteX2" fmla="*/ 257699 w 257698"/>
                  <a:gd name="connsiteY2" fmla="*/ 1269927 h 1527694"/>
                  <a:gd name="connsiteX3" fmla="*/ 0 w 257698"/>
                  <a:gd name="connsiteY3" fmla="*/ 1527695 h 1527694"/>
                  <a:gd name="connsiteX4" fmla="*/ 0 w 257698"/>
                  <a:gd name="connsiteY4" fmla="*/ 1217647 h 1527694"/>
                  <a:gd name="connsiteX5" fmla="*/ 0 w 257698"/>
                  <a:gd name="connsiteY5" fmla="*/ 1217647 h 1527694"/>
                  <a:gd name="connsiteX6" fmla="*/ 0 w 257698"/>
                  <a:gd name="connsiteY6" fmla="*/ 1217647 h 1527694"/>
                  <a:gd name="connsiteX7" fmla="*/ 0 w 257698"/>
                  <a:gd name="connsiteY7" fmla="*/ 1217647 h 1527694"/>
                  <a:gd name="connsiteX8" fmla="*/ 0 w 257698"/>
                  <a:gd name="connsiteY8" fmla="*/ 0 h 152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698" h="1527694">
                    <a:moveTo>
                      <a:pt x="0" y="0"/>
                    </a:moveTo>
                    <a:lnTo>
                      <a:pt x="257699" y="1269927"/>
                    </a:lnTo>
                    <a:lnTo>
                      <a:pt x="257699" y="1269927"/>
                    </a:lnTo>
                    <a:lnTo>
                      <a:pt x="0" y="1527695"/>
                    </a:lnTo>
                    <a:lnTo>
                      <a:pt x="0" y="1217647"/>
                    </a:lnTo>
                    <a:lnTo>
                      <a:pt x="0" y="1217647"/>
                    </a:lnTo>
                    <a:lnTo>
                      <a:pt x="0" y="1217647"/>
                    </a:lnTo>
                    <a:lnTo>
                      <a:pt x="0" y="1217647"/>
                    </a:lnTo>
                    <a:lnTo>
                      <a:pt x="0" y="0"/>
                    </a:lnTo>
                    <a:close/>
                  </a:path>
                </a:pathLst>
              </a:custGeom>
              <a:solidFill>
                <a:schemeClr val="bg1">
                  <a:alpha val="10000"/>
                </a:schemeClr>
              </a:solidFill>
              <a:ln w="68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8" name="Freeform: Shape 197">
                <a:extLst>
                  <a:ext uri="{FF2B5EF4-FFF2-40B4-BE49-F238E27FC236}">
                    <a16:creationId xmlns:a16="http://schemas.microsoft.com/office/drawing/2014/main" id="{A49F3D2C-9A0E-4367-B5BD-A315CBC83940}"/>
                  </a:ext>
                </a:extLst>
              </p:cNvPr>
              <p:cNvSpPr/>
              <p:nvPr/>
            </p:nvSpPr>
            <p:spPr>
              <a:xfrm>
                <a:off x="11715796" y="3429034"/>
                <a:ext cx="257698" cy="1527625"/>
              </a:xfrm>
              <a:custGeom>
                <a:avLst/>
                <a:gdLst>
                  <a:gd name="connsiteX0" fmla="*/ 0 w 257698"/>
                  <a:gd name="connsiteY0" fmla="*/ 1527626 h 1527625"/>
                  <a:gd name="connsiteX1" fmla="*/ 257699 w 257698"/>
                  <a:gd name="connsiteY1" fmla="*/ 257699 h 1527625"/>
                  <a:gd name="connsiteX2" fmla="*/ 257699 w 257698"/>
                  <a:gd name="connsiteY2" fmla="*/ 257699 h 1527625"/>
                  <a:gd name="connsiteX3" fmla="*/ 0 w 257698"/>
                  <a:gd name="connsiteY3" fmla="*/ 0 h 1527625"/>
                  <a:gd name="connsiteX4" fmla="*/ 0 w 257698"/>
                  <a:gd name="connsiteY4" fmla="*/ 309979 h 1527625"/>
                  <a:gd name="connsiteX5" fmla="*/ 0 w 257698"/>
                  <a:gd name="connsiteY5" fmla="*/ 309979 h 1527625"/>
                  <a:gd name="connsiteX6" fmla="*/ 0 w 257698"/>
                  <a:gd name="connsiteY6" fmla="*/ 309979 h 1527625"/>
                  <a:gd name="connsiteX7" fmla="*/ 0 w 257698"/>
                  <a:gd name="connsiteY7" fmla="*/ 309979 h 1527625"/>
                  <a:gd name="connsiteX8" fmla="*/ 0 w 257698"/>
                  <a:gd name="connsiteY8" fmla="*/ 1527626 h 152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698" h="1527625">
                    <a:moveTo>
                      <a:pt x="0" y="1527626"/>
                    </a:moveTo>
                    <a:lnTo>
                      <a:pt x="257699" y="257699"/>
                    </a:lnTo>
                    <a:lnTo>
                      <a:pt x="257699" y="257699"/>
                    </a:lnTo>
                    <a:lnTo>
                      <a:pt x="0" y="0"/>
                    </a:lnTo>
                    <a:lnTo>
                      <a:pt x="0" y="309979"/>
                    </a:lnTo>
                    <a:lnTo>
                      <a:pt x="0" y="309979"/>
                    </a:lnTo>
                    <a:lnTo>
                      <a:pt x="0" y="309979"/>
                    </a:lnTo>
                    <a:lnTo>
                      <a:pt x="0" y="309979"/>
                    </a:lnTo>
                    <a:lnTo>
                      <a:pt x="0" y="1527626"/>
                    </a:lnTo>
                    <a:close/>
                  </a:path>
                </a:pathLst>
              </a:custGeom>
              <a:solidFill>
                <a:schemeClr val="bg1"/>
              </a:solidFill>
              <a:ln w="6843"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E0C438C2-F710-4CB0-8530-6B25516B01DC}"/>
                  </a:ext>
                </a:extLst>
              </p:cNvPr>
              <p:cNvSpPr/>
              <p:nvPr/>
            </p:nvSpPr>
            <p:spPr>
              <a:xfrm>
                <a:off x="11458028" y="3429034"/>
                <a:ext cx="257767" cy="1527625"/>
              </a:xfrm>
              <a:custGeom>
                <a:avLst/>
                <a:gdLst>
                  <a:gd name="connsiteX0" fmla="*/ 257768 w 257767"/>
                  <a:gd name="connsiteY0" fmla="*/ 1527626 h 1527625"/>
                  <a:gd name="connsiteX1" fmla="*/ 0 w 257767"/>
                  <a:gd name="connsiteY1" fmla="*/ 257699 h 1527625"/>
                  <a:gd name="connsiteX2" fmla="*/ 0 w 257767"/>
                  <a:gd name="connsiteY2" fmla="*/ 257699 h 1527625"/>
                  <a:gd name="connsiteX3" fmla="*/ 257768 w 257767"/>
                  <a:gd name="connsiteY3" fmla="*/ 0 h 1527625"/>
                  <a:gd name="connsiteX4" fmla="*/ 257768 w 257767"/>
                  <a:gd name="connsiteY4" fmla="*/ 309979 h 1527625"/>
                  <a:gd name="connsiteX5" fmla="*/ 257768 w 257767"/>
                  <a:gd name="connsiteY5" fmla="*/ 309979 h 1527625"/>
                  <a:gd name="connsiteX6" fmla="*/ 257768 w 257767"/>
                  <a:gd name="connsiteY6" fmla="*/ 309979 h 1527625"/>
                  <a:gd name="connsiteX7" fmla="*/ 257768 w 257767"/>
                  <a:gd name="connsiteY7" fmla="*/ 309979 h 1527625"/>
                  <a:gd name="connsiteX8" fmla="*/ 257768 w 257767"/>
                  <a:gd name="connsiteY8" fmla="*/ 1527626 h 152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767" h="1527625">
                    <a:moveTo>
                      <a:pt x="257768" y="1527626"/>
                    </a:moveTo>
                    <a:lnTo>
                      <a:pt x="0" y="257699"/>
                    </a:lnTo>
                    <a:lnTo>
                      <a:pt x="0" y="257699"/>
                    </a:lnTo>
                    <a:lnTo>
                      <a:pt x="257768" y="0"/>
                    </a:lnTo>
                    <a:lnTo>
                      <a:pt x="257768" y="309979"/>
                    </a:lnTo>
                    <a:lnTo>
                      <a:pt x="257768" y="309979"/>
                    </a:lnTo>
                    <a:lnTo>
                      <a:pt x="257768" y="309979"/>
                    </a:lnTo>
                    <a:lnTo>
                      <a:pt x="257768" y="309979"/>
                    </a:lnTo>
                    <a:lnTo>
                      <a:pt x="257768" y="1527626"/>
                    </a:lnTo>
                    <a:close/>
                  </a:path>
                </a:pathLst>
              </a:custGeom>
              <a:solidFill>
                <a:schemeClr val="bg1">
                  <a:alpha val="10000"/>
                </a:schemeClr>
              </a:solidFill>
              <a:ln w="68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0" name="Freeform: Shape 199">
                <a:extLst>
                  <a:ext uri="{FF2B5EF4-FFF2-40B4-BE49-F238E27FC236}">
                    <a16:creationId xmlns:a16="http://schemas.microsoft.com/office/drawing/2014/main" id="{6F781497-B00D-4083-9B29-84352F56C49B}"/>
                  </a:ext>
                </a:extLst>
              </p:cNvPr>
              <p:cNvSpPr/>
              <p:nvPr/>
            </p:nvSpPr>
            <p:spPr>
              <a:xfrm>
                <a:off x="11715796" y="3171266"/>
                <a:ext cx="1527625" cy="257767"/>
              </a:xfrm>
              <a:custGeom>
                <a:avLst/>
                <a:gdLst>
                  <a:gd name="connsiteX0" fmla="*/ 1527626 w 1527625"/>
                  <a:gd name="connsiteY0" fmla="*/ 257768 h 257767"/>
                  <a:gd name="connsiteX1" fmla="*/ 257699 w 1527625"/>
                  <a:gd name="connsiteY1" fmla="*/ 0 h 257767"/>
                  <a:gd name="connsiteX2" fmla="*/ 257699 w 1527625"/>
                  <a:gd name="connsiteY2" fmla="*/ 0 h 257767"/>
                  <a:gd name="connsiteX3" fmla="*/ 0 w 1527625"/>
                  <a:gd name="connsiteY3" fmla="*/ 257768 h 257767"/>
                  <a:gd name="connsiteX4" fmla="*/ 309979 w 1527625"/>
                  <a:gd name="connsiteY4" fmla="*/ 257768 h 257767"/>
                  <a:gd name="connsiteX5" fmla="*/ 309979 w 1527625"/>
                  <a:gd name="connsiteY5" fmla="*/ 257768 h 257767"/>
                  <a:gd name="connsiteX6" fmla="*/ 309979 w 1527625"/>
                  <a:gd name="connsiteY6" fmla="*/ 257768 h 257767"/>
                  <a:gd name="connsiteX7" fmla="*/ 309979 w 1527625"/>
                  <a:gd name="connsiteY7" fmla="*/ 257768 h 257767"/>
                  <a:gd name="connsiteX8" fmla="*/ 1527626 w 1527625"/>
                  <a:gd name="connsiteY8" fmla="*/ 257768 h 25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625" h="257767">
                    <a:moveTo>
                      <a:pt x="1527626" y="257768"/>
                    </a:moveTo>
                    <a:lnTo>
                      <a:pt x="257699" y="0"/>
                    </a:lnTo>
                    <a:lnTo>
                      <a:pt x="257699" y="0"/>
                    </a:lnTo>
                    <a:lnTo>
                      <a:pt x="0" y="257768"/>
                    </a:lnTo>
                    <a:lnTo>
                      <a:pt x="309979" y="257768"/>
                    </a:lnTo>
                    <a:lnTo>
                      <a:pt x="309979" y="257768"/>
                    </a:lnTo>
                    <a:lnTo>
                      <a:pt x="309979" y="257768"/>
                    </a:lnTo>
                    <a:lnTo>
                      <a:pt x="309979" y="257768"/>
                    </a:lnTo>
                    <a:lnTo>
                      <a:pt x="1527626" y="257768"/>
                    </a:lnTo>
                    <a:close/>
                  </a:path>
                </a:pathLst>
              </a:custGeom>
              <a:solidFill>
                <a:schemeClr val="bg1"/>
              </a:solidFill>
              <a:ln w="6843"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2E9F379-13F6-43BF-B028-EF6984C47715}"/>
                  </a:ext>
                </a:extLst>
              </p:cNvPr>
              <p:cNvSpPr/>
              <p:nvPr/>
            </p:nvSpPr>
            <p:spPr>
              <a:xfrm>
                <a:off x="11715796" y="3429034"/>
                <a:ext cx="1527625" cy="257698"/>
              </a:xfrm>
              <a:custGeom>
                <a:avLst/>
                <a:gdLst>
                  <a:gd name="connsiteX0" fmla="*/ 1527626 w 1527625"/>
                  <a:gd name="connsiteY0" fmla="*/ 0 h 257698"/>
                  <a:gd name="connsiteX1" fmla="*/ 257699 w 1527625"/>
                  <a:gd name="connsiteY1" fmla="*/ 257699 h 257698"/>
                  <a:gd name="connsiteX2" fmla="*/ 257699 w 1527625"/>
                  <a:gd name="connsiteY2" fmla="*/ 257699 h 257698"/>
                  <a:gd name="connsiteX3" fmla="*/ 0 w 1527625"/>
                  <a:gd name="connsiteY3" fmla="*/ 0 h 257698"/>
                  <a:gd name="connsiteX4" fmla="*/ 309979 w 1527625"/>
                  <a:gd name="connsiteY4" fmla="*/ 0 h 257698"/>
                  <a:gd name="connsiteX5" fmla="*/ 309979 w 1527625"/>
                  <a:gd name="connsiteY5" fmla="*/ 0 h 257698"/>
                  <a:gd name="connsiteX6" fmla="*/ 309979 w 1527625"/>
                  <a:gd name="connsiteY6" fmla="*/ 0 h 257698"/>
                  <a:gd name="connsiteX7" fmla="*/ 309979 w 1527625"/>
                  <a:gd name="connsiteY7" fmla="*/ 0 h 257698"/>
                  <a:gd name="connsiteX8" fmla="*/ 1527626 w 1527625"/>
                  <a:gd name="connsiteY8" fmla="*/ 0 h 25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625" h="257698">
                    <a:moveTo>
                      <a:pt x="1527626" y="0"/>
                    </a:moveTo>
                    <a:lnTo>
                      <a:pt x="257699" y="257699"/>
                    </a:lnTo>
                    <a:lnTo>
                      <a:pt x="257699" y="257699"/>
                    </a:lnTo>
                    <a:lnTo>
                      <a:pt x="0" y="0"/>
                    </a:lnTo>
                    <a:lnTo>
                      <a:pt x="309979" y="0"/>
                    </a:lnTo>
                    <a:lnTo>
                      <a:pt x="309979" y="0"/>
                    </a:lnTo>
                    <a:lnTo>
                      <a:pt x="309979" y="0"/>
                    </a:lnTo>
                    <a:lnTo>
                      <a:pt x="309979" y="0"/>
                    </a:lnTo>
                    <a:lnTo>
                      <a:pt x="1527626" y="0"/>
                    </a:lnTo>
                    <a:close/>
                  </a:path>
                </a:pathLst>
              </a:custGeom>
              <a:solidFill>
                <a:schemeClr val="bg1">
                  <a:alpha val="10000"/>
                </a:schemeClr>
              </a:solidFill>
              <a:ln w="68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2" name="Freeform: Shape 201">
                <a:extLst>
                  <a:ext uri="{FF2B5EF4-FFF2-40B4-BE49-F238E27FC236}">
                    <a16:creationId xmlns:a16="http://schemas.microsoft.com/office/drawing/2014/main" id="{A6A27A1D-314F-4F45-9CBA-7A3036A1CFDE}"/>
                  </a:ext>
                </a:extLst>
              </p:cNvPr>
              <p:cNvSpPr/>
              <p:nvPr/>
            </p:nvSpPr>
            <p:spPr>
              <a:xfrm>
                <a:off x="10188101" y="3429034"/>
                <a:ext cx="1527694" cy="257698"/>
              </a:xfrm>
              <a:custGeom>
                <a:avLst/>
                <a:gdLst>
                  <a:gd name="connsiteX0" fmla="*/ 0 w 1527694"/>
                  <a:gd name="connsiteY0" fmla="*/ 0 h 257698"/>
                  <a:gd name="connsiteX1" fmla="*/ 1269927 w 1527694"/>
                  <a:gd name="connsiteY1" fmla="*/ 257699 h 257698"/>
                  <a:gd name="connsiteX2" fmla="*/ 1269927 w 1527694"/>
                  <a:gd name="connsiteY2" fmla="*/ 257699 h 257698"/>
                  <a:gd name="connsiteX3" fmla="*/ 1527695 w 1527694"/>
                  <a:gd name="connsiteY3" fmla="*/ 0 h 257698"/>
                  <a:gd name="connsiteX4" fmla="*/ 1217647 w 1527694"/>
                  <a:gd name="connsiteY4" fmla="*/ 0 h 257698"/>
                  <a:gd name="connsiteX5" fmla="*/ 1217647 w 1527694"/>
                  <a:gd name="connsiteY5" fmla="*/ 0 h 257698"/>
                  <a:gd name="connsiteX6" fmla="*/ 1217647 w 1527694"/>
                  <a:gd name="connsiteY6" fmla="*/ 0 h 257698"/>
                  <a:gd name="connsiteX7" fmla="*/ 1217647 w 1527694"/>
                  <a:gd name="connsiteY7" fmla="*/ 0 h 257698"/>
                  <a:gd name="connsiteX8" fmla="*/ 0 w 1527694"/>
                  <a:gd name="connsiteY8" fmla="*/ 0 h 25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694" h="257698">
                    <a:moveTo>
                      <a:pt x="0" y="0"/>
                    </a:moveTo>
                    <a:lnTo>
                      <a:pt x="1269927" y="257699"/>
                    </a:lnTo>
                    <a:lnTo>
                      <a:pt x="1269927" y="257699"/>
                    </a:lnTo>
                    <a:lnTo>
                      <a:pt x="1527695" y="0"/>
                    </a:lnTo>
                    <a:lnTo>
                      <a:pt x="1217647" y="0"/>
                    </a:lnTo>
                    <a:lnTo>
                      <a:pt x="1217647" y="0"/>
                    </a:lnTo>
                    <a:lnTo>
                      <a:pt x="1217647" y="0"/>
                    </a:lnTo>
                    <a:lnTo>
                      <a:pt x="1217647" y="0"/>
                    </a:lnTo>
                    <a:lnTo>
                      <a:pt x="0" y="0"/>
                    </a:lnTo>
                    <a:close/>
                  </a:path>
                </a:pathLst>
              </a:custGeom>
              <a:solidFill>
                <a:schemeClr val="bg1"/>
              </a:solidFill>
              <a:ln w="6843"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FE47150D-EE45-4BAB-96BC-62FA8362FE5A}"/>
                  </a:ext>
                </a:extLst>
              </p:cNvPr>
              <p:cNvSpPr/>
              <p:nvPr/>
            </p:nvSpPr>
            <p:spPr>
              <a:xfrm>
                <a:off x="10188101" y="3171266"/>
                <a:ext cx="1527694" cy="257767"/>
              </a:xfrm>
              <a:custGeom>
                <a:avLst/>
                <a:gdLst>
                  <a:gd name="connsiteX0" fmla="*/ 0 w 1527694"/>
                  <a:gd name="connsiteY0" fmla="*/ 257768 h 257767"/>
                  <a:gd name="connsiteX1" fmla="*/ 1269927 w 1527694"/>
                  <a:gd name="connsiteY1" fmla="*/ 0 h 257767"/>
                  <a:gd name="connsiteX2" fmla="*/ 1269927 w 1527694"/>
                  <a:gd name="connsiteY2" fmla="*/ 0 h 257767"/>
                  <a:gd name="connsiteX3" fmla="*/ 1527695 w 1527694"/>
                  <a:gd name="connsiteY3" fmla="*/ 257768 h 257767"/>
                  <a:gd name="connsiteX4" fmla="*/ 1217647 w 1527694"/>
                  <a:gd name="connsiteY4" fmla="*/ 257768 h 257767"/>
                  <a:gd name="connsiteX5" fmla="*/ 1217647 w 1527694"/>
                  <a:gd name="connsiteY5" fmla="*/ 257768 h 257767"/>
                  <a:gd name="connsiteX6" fmla="*/ 1217647 w 1527694"/>
                  <a:gd name="connsiteY6" fmla="*/ 257768 h 257767"/>
                  <a:gd name="connsiteX7" fmla="*/ 1217647 w 1527694"/>
                  <a:gd name="connsiteY7" fmla="*/ 257768 h 257767"/>
                  <a:gd name="connsiteX8" fmla="*/ 0 w 1527694"/>
                  <a:gd name="connsiteY8" fmla="*/ 257768 h 25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694" h="257767">
                    <a:moveTo>
                      <a:pt x="0" y="257768"/>
                    </a:moveTo>
                    <a:lnTo>
                      <a:pt x="1269927" y="0"/>
                    </a:lnTo>
                    <a:lnTo>
                      <a:pt x="1269927" y="0"/>
                    </a:lnTo>
                    <a:lnTo>
                      <a:pt x="1527695" y="257768"/>
                    </a:lnTo>
                    <a:lnTo>
                      <a:pt x="1217647" y="257768"/>
                    </a:lnTo>
                    <a:lnTo>
                      <a:pt x="1217647" y="257768"/>
                    </a:lnTo>
                    <a:lnTo>
                      <a:pt x="1217647" y="257768"/>
                    </a:lnTo>
                    <a:lnTo>
                      <a:pt x="1217647" y="257768"/>
                    </a:lnTo>
                    <a:lnTo>
                      <a:pt x="0" y="257768"/>
                    </a:lnTo>
                    <a:close/>
                  </a:path>
                </a:pathLst>
              </a:custGeom>
              <a:solidFill>
                <a:schemeClr val="bg1">
                  <a:alpha val="10000"/>
                </a:schemeClr>
              </a:solidFill>
              <a:ln w="68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6" name="Graphic 5">
              <a:extLst>
                <a:ext uri="{FF2B5EF4-FFF2-40B4-BE49-F238E27FC236}">
                  <a16:creationId xmlns:a16="http://schemas.microsoft.com/office/drawing/2014/main" id="{B11373CF-9009-470E-A293-F070B3498BAA}"/>
                </a:ext>
              </a:extLst>
            </p:cNvPr>
            <p:cNvGrpSpPr/>
            <p:nvPr/>
          </p:nvGrpSpPr>
          <p:grpSpPr>
            <a:xfrm>
              <a:off x="5674501" y="3007495"/>
              <a:ext cx="843045" cy="843045"/>
              <a:chOff x="4320573" y="3078815"/>
              <a:chExt cx="1633349" cy="1633349"/>
            </a:xfrm>
            <a:solidFill>
              <a:schemeClr val="tx1"/>
            </a:solidFill>
          </p:grpSpPr>
          <p:grpSp>
            <p:nvGrpSpPr>
              <p:cNvPr id="18" name="Graphic 5">
                <a:extLst>
                  <a:ext uri="{FF2B5EF4-FFF2-40B4-BE49-F238E27FC236}">
                    <a16:creationId xmlns:a16="http://schemas.microsoft.com/office/drawing/2014/main" id="{B11373CF-9009-470E-A293-F070B3498BAA}"/>
                  </a:ext>
                </a:extLst>
              </p:cNvPr>
              <p:cNvGrpSpPr/>
              <p:nvPr/>
            </p:nvGrpSpPr>
            <p:grpSpPr>
              <a:xfrm>
                <a:off x="5137248" y="3078815"/>
                <a:ext cx="816674" cy="816675"/>
                <a:chOff x="5137248" y="3078815"/>
                <a:chExt cx="816674" cy="816675"/>
              </a:xfrm>
              <a:grpFill/>
            </p:grpSpPr>
            <p:sp>
              <p:nvSpPr>
                <p:cNvPr id="19" name="Freeform: Shape 18">
                  <a:extLst>
                    <a:ext uri="{FF2B5EF4-FFF2-40B4-BE49-F238E27FC236}">
                      <a16:creationId xmlns:a16="http://schemas.microsoft.com/office/drawing/2014/main" id="{06F44985-7C3E-4F30-894C-DAB5226388C9}"/>
                    </a:ext>
                  </a:extLst>
                </p:cNvPr>
                <p:cNvSpPr/>
                <p:nvPr/>
              </p:nvSpPr>
              <p:spPr>
                <a:xfrm>
                  <a:off x="5137248" y="3078815"/>
                  <a:ext cx="816674" cy="816675"/>
                </a:xfrm>
                <a:custGeom>
                  <a:avLst/>
                  <a:gdLst>
                    <a:gd name="connsiteX0" fmla="*/ 816675 w 816674"/>
                    <a:gd name="connsiteY0" fmla="*/ 0 h 816675"/>
                    <a:gd name="connsiteX1" fmla="*/ 0 w 816674"/>
                    <a:gd name="connsiteY1" fmla="*/ 541093 h 816675"/>
                    <a:gd name="connsiteX2" fmla="*/ 0 w 816674"/>
                    <a:gd name="connsiteY2" fmla="*/ 541093 h 816675"/>
                    <a:gd name="connsiteX3" fmla="*/ 0 w 816674"/>
                    <a:gd name="connsiteY3" fmla="*/ 816675 h 816675"/>
                    <a:gd name="connsiteX4" fmla="*/ 165678 w 816674"/>
                    <a:gd name="connsiteY4" fmla="*/ 650928 h 816675"/>
                    <a:gd name="connsiteX5" fmla="*/ 165678 w 816674"/>
                    <a:gd name="connsiteY5" fmla="*/ 650928 h 816675"/>
                    <a:gd name="connsiteX6" fmla="*/ 165678 w 816674"/>
                    <a:gd name="connsiteY6" fmla="*/ 650928 h 816675"/>
                    <a:gd name="connsiteX7" fmla="*/ 165678 w 816674"/>
                    <a:gd name="connsiteY7" fmla="*/ 650928 h 816675"/>
                    <a:gd name="connsiteX8" fmla="*/ 816675 w 816674"/>
                    <a:gd name="connsiteY8" fmla="*/ 0 h 81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674" h="816675">
                      <a:moveTo>
                        <a:pt x="816675" y="0"/>
                      </a:moveTo>
                      <a:lnTo>
                        <a:pt x="0" y="541093"/>
                      </a:lnTo>
                      <a:lnTo>
                        <a:pt x="0" y="541093"/>
                      </a:lnTo>
                      <a:lnTo>
                        <a:pt x="0" y="816675"/>
                      </a:lnTo>
                      <a:lnTo>
                        <a:pt x="165678" y="650928"/>
                      </a:lnTo>
                      <a:lnTo>
                        <a:pt x="165678" y="650928"/>
                      </a:lnTo>
                      <a:lnTo>
                        <a:pt x="165678" y="650928"/>
                      </a:lnTo>
                      <a:lnTo>
                        <a:pt x="165678" y="650928"/>
                      </a:lnTo>
                      <a:lnTo>
                        <a:pt x="816675" y="0"/>
                      </a:lnTo>
                      <a:close/>
                    </a:path>
                  </a:pathLst>
                </a:custGeom>
                <a:grpFill/>
                <a:ln w="684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E11398E-A58A-46A1-AC61-708DE26A19E8}"/>
                    </a:ext>
                  </a:extLst>
                </p:cNvPr>
                <p:cNvSpPr/>
                <p:nvPr/>
              </p:nvSpPr>
              <p:spPr>
                <a:xfrm>
                  <a:off x="5137248" y="3078815"/>
                  <a:ext cx="816674" cy="816675"/>
                </a:xfrm>
                <a:custGeom>
                  <a:avLst/>
                  <a:gdLst>
                    <a:gd name="connsiteX0" fmla="*/ 816675 w 816674"/>
                    <a:gd name="connsiteY0" fmla="*/ 0 h 816675"/>
                    <a:gd name="connsiteX1" fmla="*/ 275514 w 816674"/>
                    <a:gd name="connsiteY1" fmla="*/ 816675 h 816675"/>
                    <a:gd name="connsiteX2" fmla="*/ 275514 w 816674"/>
                    <a:gd name="connsiteY2" fmla="*/ 816675 h 816675"/>
                    <a:gd name="connsiteX3" fmla="*/ 0 w 816674"/>
                    <a:gd name="connsiteY3" fmla="*/ 816675 h 816675"/>
                    <a:gd name="connsiteX4" fmla="*/ 165678 w 816674"/>
                    <a:gd name="connsiteY4" fmla="*/ 650928 h 816675"/>
                    <a:gd name="connsiteX5" fmla="*/ 165678 w 816674"/>
                    <a:gd name="connsiteY5" fmla="*/ 650928 h 816675"/>
                    <a:gd name="connsiteX6" fmla="*/ 165678 w 816674"/>
                    <a:gd name="connsiteY6" fmla="*/ 650928 h 816675"/>
                    <a:gd name="connsiteX7" fmla="*/ 165678 w 816674"/>
                    <a:gd name="connsiteY7" fmla="*/ 650928 h 816675"/>
                    <a:gd name="connsiteX8" fmla="*/ 816675 w 816674"/>
                    <a:gd name="connsiteY8" fmla="*/ 0 h 81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674" h="816675">
                      <a:moveTo>
                        <a:pt x="816675" y="0"/>
                      </a:moveTo>
                      <a:lnTo>
                        <a:pt x="275514" y="816675"/>
                      </a:lnTo>
                      <a:lnTo>
                        <a:pt x="275514" y="816675"/>
                      </a:lnTo>
                      <a:lnTo>
                        <a:pt x="0" y="816675"/>
                      </a:lnTo>
                      <a:lnTo>
                        <a:pt x="165678" y="650928"/>
                      </a:lnTo>
                      <a:lnTo>
                        <a:pt x="165678" y="650928"/>
                      </a:lnTo>
                      <a:lnTo>
                        <a:pt x="165678" y="650928"/>
                      </a:lnTo>
                      <a:lnTo>
                        <a:pt x="165678" y="650928"/>
                      </a:lnTo>
                      <a:lnTo>
                        <a:pt x="816675" y="0"/>
                      </a:lnTo>
                      <a:close/>
                    </a:path>
                  </a:pathLst>
                </a:custGeom>
                <a:grpFill/>
                <a:ln w="6843" cap="flat">
                  <a:noFill/>
                  <a:prstDash val="solid"/>
                  <a:miter/>
                </a:ln>
              </p:spPr>
              <p:txBody>
                <a:bodyPr rtlCol="0" anchor="ctr"/>
                <a:lstStyle/>
                <a:p>
                  <a:endParaRPr lang="en-US"/>
                </a:p>
              </p:txBody>
            </p:sp>
          </p:grpSp>
          <p:grpSp>
            <p:nvGrpSpPr>
              <p:cNvPr id="21" name="Graphic 5">
                <a:extLst>
                  <a:ext uri="{FF2B5EF4-FFF2-40B4-BE49-F238E27FC236}">
                    <a16:creationId xmlns:a16="http://schemas.microsoft.com/office/drawing/2014/main" id="{B11373CF-9009-470E-A293-F070B3498BAA}"/>
                  </a:ext>
                </a:extLst>
              </p:cNvPr>
              <p:cNvGrpSpPr/>
              <p:nvPr/>
            </p:nvGrpSpPr>
            <p:grpSpPr>
              <a:xfrm>
                <a:off x="4320573" y="3895490"/>
                <a:ext cx="816675" cy="816674"/>
                <a:chOff x="4320573" y="3895490"/>
                <a:chExt cx="816675" cy="816674"/>
              </a:xfrm>
              <a:grpFill/>
            </p:grpSpPr>
            <p:sp>
              <p:nvSpPr>
                <p:cNvPr id="22" name="Freeform: Shape 21">
                  <a:extLst>
                    <a:ext uri="{FF2B5EF4-FFF2-40B4-BE49-F238E27FC236}">
                      <a16:creationId xmlns:a16="http://schemas.microsoft.com/office/drawing/2014/main" id="{15EABED0-92BA-4F94-BFE0-F5549C0B4F8D}"/>
                    </a:ext>
                  </a:extLst>
                </p:cNvPr>
                <p:cNvSpPr/>
                <p:nvPr/>
              </p:nvSpPr>
              <p:spPr>
                <a:xfrm>
                  <a:off x="4320573" y="3895490"/>
                  <a:ext cx="816675" cy="816674"/>
                </a:xfrm>
                <a:custGeom>
                  <a:avLst/>
                  <a:gdLst>
                    <a:gd name="connsiteX0" fmla="*/ 0 w 816675"/>
                    <a:gd name="connsiteY0" fmla="*/ 816675 h 816674"/>
                    <a:gd name="connsiteX1" fmla="*/ 816675 w 816675"/>
                    <a:gd name="connsiteY1" fmla="*/ 275514 h 816674"/>
                    <a:gd name="connsiteX2" fmla="*/ 816675 w 816675"/>
                    <a:gd name="connsiteY2" fmla="*/ 275514 h 816674"/>
                    <a:gd name="connsiteX3" fmla="*/ 816675 w 816675"/>
                    <a:gd name="connsiteY3" fmla="*/ 0 h 816674"/>
                    <a:gd name="connsiteX4" fmla="*/ 650928 w 816675"/>
                    <a:gd name="connsiteY4" fmla="*/ 165678 h 816674"/>
                    <a:gd name="connsiteX5" fmla="*/ 650928 w 816675"/>
                    <a:gd name="connsiteY5" fmla="*/ 165678 h 816674"/>
                    <a:gd name="connsiteX6" fmla="*/ 650928 w 816675"/>
                    <a:gd name="connsiteY6" fmla="*/ 165678 h 816674"/>
                    <a:gd name="connsiteX7" fmla="*/ 650928 w 816675"/>
                    <a:gd name="connsiteY7" fmla="*/ 165678 h 816674"/>
                    <a:gd name="connsiteX8" fmla="*/ 0 w 816675"/>
                    <a:gd name="connsiteY8" fmla="*/ 816675 h 81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675" h="816674">
                      <a:moveTo>
                        <a:pt x="0" y="816675"/>
                      </a:moveTo>
                      <a:lnTo>
                        <a:pt x="816675" y="275514"/>
                      </a:lnTo>
                      <a:lnTo>
                        <a:pt x="816675" y="275514"/>
                      </a:lnTo>
                      <a:lnTo>
                        <a:pt x="816675" y="0"/>
                      </a:lnTo>
                      <a:lnTo>
                        <a:pt x="650928" y="165678"/>
                      </a:lnTo>
                      <a:lnTo>
                        <a:pt x="650928" y="165678"/>
                      </a:lnTo>
                      <a:lnTo>
                        <a:pt x="650928" y="165678"/>
                      </a:lnTo>
                      <a:lnTo>
                        <a:pt x="650928" y="165678"/>
                      </a:lnTo>
                      <a:lnTo>
                        <a:pt x="0" y="816675"/>
                      </a:lnTo>
                      <a:close/>
                    </a:path>
                  </a:pathLst>
                </a:custGeom>
                <a:grpFill/>
                <a:ln w="684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78322B5-E886-42BE-A0BB-71F38FA0A084}"/>
                    </a:ext>
                  </a:extLst>
                </p:cNvPr>
                <p:cNvSpPr/>
                <p:nvPr/>
              </p:nvSpPr>
              <p:spPr>
                <a:xfrm>
                  <a:off x="4320573" y="3895490"/>
                  <a:ext cx="816675" cy="816674"/>
                </a:xfrm>
                <a:custGeom>
                  <a:avLst/>
                  <a:gdLst>
                    <a:gd name="connsiteX0" fmla="*/ 0 w 816675"/>
                    <a:gd name="connsiteY0" fmla="*/ 816675 h 816674"/>
                    <a:gd name="connsiteX1" fmla="*/ 541093 w 816675"/>
                    <a:gd name="connsiteY1" fmla="*/ 0 h 816674"/>
                    <a:gd name="connsiteX2" fmla="*/ 541093 w 816675"/>
                    <a:gd name="connsiteY2" fmla="*/ 0 h 816674"/>
                    <a:gd name="connsiteX3" fmla="*/ 816675 w 816675"/>
                    <a:gd name="connsiteY3" fmla="*/ 0 h 816674"/>
                    <a:gd name="connsiteX4" fmla="*/ 650928 w 816675"/>
                    <a:gd name="connsiteY4" fmla="*/ 165678 h 816674"/>
                    <a:gd name="connsiteX5" fmla="*/ 650928 w 816675"/>
                    <a:gd name="connsiteY5" fmla="*/ 165678 h 816674"/>
                    <a:gd name="connsiteX6" fmla="*/ 650928 w 816675"/>
                    <a:gd name="connsiteY6" fmla="*/ 165678 h 816674"/>
                    <a:gd name="connsiteX7" fmla="*/ 650928 w 816675"/>
                    <a:gd name="connsiteY7" fmla="*/ 165678 h 816674"/>
                    <a:gd name="connsiteX8" fmla="*/ 0 w 816675"/>
                    <a:gd name="connsiteY8" fmla="*/ 816675 h 81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675" h="816674">
                      <a:moveTo>
                        <a:pt x="0" y="816675"/>
                      </a:moveTo>
                      <a:lnTo>
                        <a:pt x="541093" y="0"/>
                      </a:lnTo>
                      <a:lnTo>
                        <a:pt x="541093" y="0"/>
                      </a:lnTo>
                      <a:lnTo>
                        <a:pt x="816675" y="0"/>
                      </a:lnTo>
                      <a:lnTo>
                        <a:pt x="650928" y="165678"/>
                      </a:lnTo>
                      <a:lnTo>
                        <a:pt x="650928" y="165678"/>
                      </a:lnTo>
                      <a:lnTo>
                        <a:pt x="650928" y="165678"/>
                      </a:lnTo>
                      <a:lnTo>
                        <a:pt x="650928" y="165678"/>
                      </a:lnTo>
                      <a:lnTo>
                        <a:pt x="0" y="816675"/>
                      </a:lnTo>
                      <a:close/>
                    </a:path>
                  </a:pathLst>
                </a:custGeom>
                <a:grpFill/>
                <a:ln w="6843" cap="flat">
                  <a:noFill/>
                  <a:prstDash val="solid"/>
                  <a:miter/>
                </a:ln>
              </p:spPr>
              <p:txBody>
                <a:bodyPr rtlCol="0" anchor="ctr"/>
                <a:lstStyle/>
                <a:p>
                  <a:endParaRPr lang="en-US"/>
                </a:p>
              </p:txBody>
            </p:sp>
          </p:grpSp>
          <p:grpSp>
            <p:nvGrpSpPr>
              <p:cNvPr id="24" name="Graphic 5">
                <a:extLst>
                  <a:ext uri="{FF2B5EF4-FFF2-40B4-BE49-F238E27FC236}">
                    <a16:creationId xmlns:a16="http://schemas.microsoft.com/office/drawing/2014/main" id="{B11373CF-9009-470E-A293-F070B3498BAA}"/>
                  </a:ext>
                </a:extLst>
              </p:cNvPr>
              <p:cNvGrpSpPr/>
              <p:nvPr/>
            </p:nvGrpSpPr>
            <p:grpSpPr>
              <a:xfrm>
                <a:off x="5137248" y="3895490"/>
                <a:ext cx="816674" cy="816674"/>
                <a:chOff x="5137248" y="3895490"/>
                <a:chExt cx="816674" cy="816674"/>
              </a:xfrm>
              <a:grpFill/>
            </p:grpSpPr>
            <p:sp>
              <p:nvSpPr>
                <p:cNvPr id="25" name="Freeform: Shape 24">
                  <a:extLst>
                    <a:ext uri="{FF2B5EF4-FFF2-40B4-BE49-F238E27FC236}">
                      <a16:creationId xmlns:a16="http://schemas.microsoft.com/office/drawing/2014/main" id="{247FBF55-8826-4528-BCD8-DEE93CE2A5F0}"/>
                    </a:ext>
                  </a:extLst>
                </p:cNvPr>
                <p:cNvSpPr/>
                <p:nvPr/>
              </p:nvSpPr>
              <p:spPr>
                <a:xfrm>
                  <a:off x="5137248" y="3895490"/>
                  <a:ext cx="816674" cy="816674"/>
                </a:xfrm>
                <a:custGeom>
                  <a:avLst/>
                  <a:gdLst>
                    <a:gd name="connsiteX0" fmla="*/ 816675 w 816674"/>
                    <a:gd name="connsiteY0" fmla="*/ 816675 h 816674"/>
                    <a:gd name="connsiteX1" fmla="*/ 275514 w 816674"/>
                    <a:gd name="connsiteY1" fmla="*/ 0 h 816674"/>
                    <a:gd name="connsiteX2" fmla="*/ 275514 w 816674"/>
                    <a:gd name="connsiteY2" fmla="*/ 0 h 816674"/>
                    <a:gd name="connsiteX3" fmla="*/ 0 w 816674"/>
                    <a:gd name="connsiteY3" fmla="*/ 0 h 816674"/>
                    <a:gd name="connsiteX4" fmla="*/ 165678 w 816674"/>
                    <a:gd name="connsiteY4" fmla="*/ 165678 h 816674"/>
                    <a:gd name="connsiteX5" fmla="*/ 165678 w 816674"/>
                    <a:gd name="connsiteY5" fmla="*/ 165678 h 816674"/>
                    <a:gd name="connsiteX6" fmla="*/ 165678 w 816674"/>
                    <a:gd name="connsiteY6" fmla="*/ 165678 h 816674"/>
                    <a:gd name="connsiteX7" fmla="*/ 165678 w 816674"/>
                    <a:gd name="connsiteY7" fmla="*/ 165678 h 816674"/>
                    <a:gd name="connsiteX8" fmla="*/ 816675 w 816674"/>
                    <a:gd name="connsiteY8" fmla="*/ 816675 h 81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674" h="816674">
                      <a:moveTo>
                        <a:pt x="816675" y="816675"/>
                      </a:moveTo>
                      <a:lnTo>
                        <a:pt x="275514" y="0"/>
                      </a:lnTo>
                      <a:lnTo>
                        <a:pt x="275514" y="0"/>
                      </a:lnTo>
                      <a:lnTo>
                        <a:pt x="0" y="0"/>
                      </a:lnTo>
                      <a:lnTo>
                        <a:pt x="165678" y="165678"/>
                      </a:lnTo>
                      <a:lnTo>
                        <a:pt x="165678" y="165678"/>
                      </a:lnTo>
                      <a:lnTo>
                        <a:pt x="165678" y="165678"/>
                      </a:lnTo>
                      <a:lnTo>
                        <a:pt x="165678" y="165678"/>
                      </a:lnTo>
                      <a:lnTo>
                        <a:pt x="816675" y="816675"/>
                      </a:lnTo>
                      <a:close/>
                    </a:path>
                  </a:pathLst>
                </a:custGeom>
                <a:grpFill/>
                <a:ln w="684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CA063B2-6753-49A7-9043-9E80816314E7}"/>
                    </a:ext>
                  </a:extLst>
                </p:cNvPr>
                <p:cNvSpPr/>
                <p:nvPr/>
              </p:nvSpPr>
              <p:spPr>
                <a:xfrm>
                  <a:off x="5137248" y="3895490"/>
                  <a:ext cx="816674" cy="816674"/>
                </a:xfrm>
                <a:custGeom>
                  <a:avLst/>
                  <a:gdLst>
                    <a:gd name="connsiteX0" fmla="*/ 816675 w 816674"/>
                    <a:gd name="connsiteY0" fmla="*/ 816675 h 816674"/>
                    <a:gd name="connsiteX1" fmla="*/ 0 w 816674"/>
                    <a:gd name="connsiteY1" fmla="*/ 275514 h 816674"/>
                    <a:gd name="connsiteX2" fmla="*/ 0 w 816674"/>
                    <a:gd name="connsiteY2" fmla="*/ 275514 h 816674"/>
                    <a:gd name="connsiteX3" fmla="*/ 0 w 816674"/>
                    <a:gd name="connsiteY3" fmla="*/ 0 h 816674"/>
                    <a:gd name="connsiteX4" fmla="*/ 165678 w 816674"/>
                    <a:gd name="connsiteY4" fmla="*/ 165678 h 816674"/>
                    <a:gd name="connsiteX5" fmla="*/ 165678 w 816674"/>
                    <a:gd name="connsiteY5" fmla="*/ 165678 h 816674"/>
                    <a:gd name="connsiteX6" fmla="*/ 165678 w 816674"/>
                    <a:gd name="connsiteY6" fmla="*/ 165678 h 816674"/>
                    <a:gd name="connsiteX7" fmla="*/ 165678 w 816674"/>
                    <a:gd name="connsiteY7" fmla="*/ 165678 h 816674"/>
                    <a:gd name="connsiteX8" fmla="*/ 816675 w 816674"/>
                    <a:gd name="connsiteY8" fmla="*/ 816675 h 81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674" h="816674">
                      <a:moveTo>
                        <a:pt x="816675" y="816675"/>
                      </a:moveTo>
                      <a:lnTo>
                        <a:pt x="0" y="275514"/>
                      </a:lnTo>
                      <a:lnTo>
                        <a:pt x="0" y="275514"/>
                      </a:lnTo>
                      <a:lnTo>
                        <a:pt x="0" y="0"/>
                      </a:lnTo>
                      <a:lnTo>
                        <a:pt x="165678" y="165678"/>
                      </a:lnTo>
                      <a:lnTo>
                        <a:pt x="165678" y="165678"/>
                      </a:lnTo>
                      <a:lnTo>
                        <a:pt x="165678" y="165678"/>
                      </a:lnTo>
                      <a:lnTo>
                        <a:pt x="165678" y="165678"/>
                      </a:lnTo>
                      <a:lnTo>
                        <a:pt x="816675" y="816675"/>
                      </a:lnTo>
                      <a:close/>
                    </a:path>
                  </a:pathLst>
                </a:custGeom>
                <a:grpFill/>
                <a:ln w="6843" cap="flat">
                  <a:noFill/>
                  <a:prstDash val="solid"/>
                  <a:miter/>
                </a:ln>
              </p:spPr>
              <p:txBody>
                <a:bodyPr rtlCol="0" anchor="ctr"/>
                <a:lstStyle/>
                <a:p>
                  <a:endParaRPr lang="en-US"/>
                </a:p>
              </p:txBody>
            </p:sp>
          </p:grpSp>
          <p:grpSp>
            <p:nvGrpSpPr>
              <p:cNvPr id="27" name="Graphic 5">
                <a:extLst>
                  <a:ext uri="{FF2B5EF4-FFF2-40B4-BE49-F238E27FC236}">
                    <a16:creationId xmlns:a16="http://schemas.microsoft.com/office/drawing/2014/main" id="{B11373CF-9009-470E-A293-F070B3498BAA}"/>
                  </a:ext>
                </a:extLst>
              </p:cNvPr>
              <p:cNvGrpSpPr/>
              <p:nvPr/>
            </p:nvGrpSpPr>
            <p:grpSpPr>
              <a:xfrm>
                <a:off x="4320573" y="3078815"/>
                <a:ext cx="816675" cy="816675"/>
                <a:chOff x="4320573" y="3078815"/>
                <a:chExt cx="816675" cy="816675"/>
              </a:xfrm>
              <a:grpFill/>
            </p:grpSpPr>
            <p:sp>
              <p:nvSpPr>
                <p:cNvPr id="28" name="Freeform: Shape 27">
                  <a:extLst>
                    <a:ext uri="{FF2B5EF4-FFF2-40B4-BE49-F238E27FC236}">
                      <a16:creationId xmlns:a16="http://schemas.microsoft.com/office/drawing/2014/main" id="{5BFAC99D-E825-4AE3-9EE8-A23C9376B5D8}"/>
                    </a:ext>
                  </a:extLst>
                </p:cNvPr>
                <p:cNvSpPr/>
                <p:nvPr/>
              </p:nvSpPr>
              <p:spPr>
                <a:xfrm>
                  <a:off x="4320573" y="3078815"/>
                  <a:ext cx="816675" cy="816675"/>
                </a:xfrm>
                <a:custGeom>
                  <a:avLst/>
                  <a:gdLst>
                    <a:gd name="connsiteX0" fmla="*/ 0 w 816675"/>
                    <a:gd name="connsiteY0" fmla="*/ 0 h 816675"/>
                    <a:gd name="connsiteX1" fmla="*/ 541093 w 816675"/>
                    <a:gd name="connsiteY1" fmla="*/ 816675 h 816675"/>
                    <a:gd name="connsiteX2" fmla="*/ 541093 w 816675"/>
                    <a:gd name="connsiteY2" fmla="*/ 816675 h 816675"/>
                    <a:gd name="connsiteX3" fmla="*/ 816675 w 816675"/>
                    <a:gd name="connsiteY3" fmla="*/ 816675 h 816675"/>
                    <a:gd name="connsiteX4" fmla="*/ 650928 w 816675"/>
                    <a:gd name="connsiteY4" fmla="*/ 650928 h 816675"/>
                    <a:gd name="connsiteX5" fmla="*/ 650928 w 816675"/>
                    <a:gd name="connsiteY5" fmla="*/ 650928 h 816675"/>
                    <a:gd name="connsiteX6" fmla="*/ 650928 w 816675"/>
                    <a:gd name="connsiteY6" fmla="*/ 650928 h 816675"/>
                    <a:gd name="connsiteX7" fmla="*/ 650928 w 816675"/>
                    <a:gd name="connsiteY7" fmla="*/ 650928 h 816675"/>
                    <a:gd name="connsiteX8" fmla="*/ 0 w 816675"/>
                    <a:gd name="connsiteY8" fmla="*/ 0 h 81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675" h="816675">
                      <a:moveTo>
                        <a:pt x="0" y="0"/>
                      </a:moveTo>
                      <a:lnTo>
                        <a:pt x="541093" y="816675"/>
                      </a:lnTo>
                      <a:lnTo>
                        <a:pt x="541093" y="816675"/>
                      </a:lnTo>
                      <a:lnTo>
                        <a:pt x="816675" y="816675"/>
                      </a:lnTo>
                      <a:lnTo>
                        <a:pt x="650928" y="650928"/>
                      </a:lnTo>
                      <a:lnTo>
                        <a:pt x="650928" y="650928"/>
                      </a:lnTo>
                      <a:lnTo>
                        <a:pt x="650928" y="650928"/>
                      </a:lnTo>
                      <a:lnTo>
                        <a:pt x="650928" y="650928"/>
                      </a:lnTo>
                      <a:lnTo>
                        <a:pt x="0" y="0"/>
                      </a:lnTo>
                      <a:close/>
                    </a:path>
                  </a:pathLst>
                </a:custGeom>
                <a:grpFill/>
                <a:ln w="6843"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A767D8D-354D-448B-A92E-3F0E7F71DAEC}"/>
                    </a:ext>
                  </a:extLst>
                </p:cNvPr>
                <p:cNvSpPr/>
                <p:nvPr/>
              </p:nvSpPr>
              <p:spPr>
                <a:xfrm>
                  <a:off x="4320573" y="3078815"/>
                  <a:ext cx="816675" cy="816675"/>
                </a:xfrm>
                <a:custGeom>
                  <a:avLst/>
                  <a:gdLst>
                    <a:gd name="connsiteX0" fmla="*/ 0 w 816675"/>
                    <a:gd name="connsiteY0" fmla="*/ 0 h 816675"/>
                    <a:gd name="connsiteX1" fmla="*/ 816675 w 816675"/>
                    <a:gd name="connsiteY1" fmla="*/ 541093 h 816675"/>
                    <a:gd name="connsiteX2" fmla="*/ 816675 w 816675"/>
                    <a:gd name="connsiteY2" fmla="*/ 541093 h 816675"/>
                    <a:gd name="connsiteX3" fmla="*/ 816675 w 816675"/>
                    <a:gd name="connsiteY3" fmla="*/ 816675 h 816675"/>
                    <a:gd name="connsiteX4" fmla="*/ 650928 w 816675"/>
                    <a:gd name="connsiteY4" fmla="*/ 650928 h 816675"/>
                    <a:gd name="connsiteX5" fmla="*/ 650928 w 816675"/>
                    <a:gd name="connsiteY5" fmla="*/ 650928 h 816675"/>
                    <a:gd name="connsiteX6" fmla="*/ 650928 w 816675"/>
                    <a:gd name="connsiteY6" fmla="*/ 650928 h 816675"/>
                    <a:gd name="connsiteX7" fmla="*/ 650928 w 816675"/>
                    <a:gd name="connsiteY7" fmla="*/ 650928 h 816675"/>
                    <a:gd name="connsiteX8" fmla="*/ 0 w 816675"/>
                    <a:gd name="connsiteY8" fmla="*/ 0 h 81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675" h="816675">
                      <a:moveTo>
                        <a:pt x="0" y="0"/>
                      </a:moveTo>
                      <a:lnTo>
                        <a:pt x="816675" y="541093"/>
                      </a:lnTo>
                      <a:lnTo>
                        <a:pt x="816675" y="541093"/>
                      </a:lnTo>
                      <a:lnTo>
                        <a:pt x="816675" y="816675"/>
                      </a:lnTo>
                      <a:lnTo>
                        <a:pt x="650928" y="650928"/>
                      </a:lnTo>
                      <a:lnTo>
                        <a:pt x="650928" y="650928"/>
                      </a:lnTo>
                      <a:lnTo>
                        <a:pt x="650928" y="650928"/>
                      </a:lnTo>
                      <a:lnTo>
                        <a:pt x="650928" y="650928"/>
                      </a:lnTo>
                      <a:lnTo>
                        <a:pt x="0" y="0"/>
                      </a:lnTo>
                      <a:close/>
                    </a:path>
                  </a:pathLst>
                </a:custGeom>
                <a:grpFill/>
                <a:ln w="6843" cap="flat">
                  <a:noFill/>
                  <a:prstDash val="solid"/>
                  <a:miter/>
                </a:ln>
              </p:spPr>
              <p:txBody>
                <a:bodyPr rtlCol="0" anchor="ctr"/>
                <a:lstStyle/>
                <a:p>
                  <a:endParaRPr lang="en-US"/>
                </a:p>
              </p:txBody>
            </p:sp>
          </p:grpSp>
        </p:grpSp>
        <p:sp>
          <p:nvSpPr>
            <p:cNvPr id="31" name="Circle: Hollow 30">
              <a:extLst>
                <a:ext uri="{FF2B5EF4-FFF2-40B4-BE49-F238E27FC236}">
                  <a16:creationId xmlns:a16="http://schemas.microsoft.com/office/drawing/2014/main" id="{6ED0E4DF-7F5C-43DD-A391-07B7F7B3A530}"/>
                </a:ext>
              </a:extLst>
            </p:cNvPr>
            <p:cNvSpPr/>
            <p:nvPr/>
          </p:nvSpPr>
          <p:spPr>
            <a:xfrm>
              <a:off x="4877962" y="2210956"/>
              <a:ext cx="2436077" cy="2436089"/>
            </a:xfrm>
            <a:prstGeom prst="donut">
              <a:avLst>
                <a:gd name="adj" fmla="val 10303"/>
              </a:avLst>
            </a:prstGeom>
            <a:solidFill>
              <a:schemeClr val="accent1"/>
            </a:solidFill>
            <a:ln w="6843" cap="flat">
              <a:noFill/>
              <a:prstDash val="solid"/>
              <a:miter/>
            </a:ln>
          </p:spPr>
          <p:txBody>
            <a:bodyPr rtlCol="0" anchor="ctr"/>
            <a:lstStyle/>
            <a:p>
              <a:endParaRPr lang="en-US"/>
            </a:p>
          </p:txBody>
        </p:sp>
        <p:grpSp>
          <p:nvGrpSpPr>
            <p:cNvPr id="32" name="Graphic 5">
              <a:extLst>
                <a:ext uri="{FF2B5EF4-FFF2-40B4-BE49-F238E27FC236}">
                  <a16:creationId xmlns:a16="http://schemas.microsoft.com/office/drawing/2014/main" id="{B11373CF-9009-470E-A293-F070B3498BAA}"/>
                </a:ext>
              </a:extLst>
            </p:cNvPr>
            <p:cNvGrpSpPr/>
            <p:nvPr/>
          </p:nvGrpSpPr>
          <p:grpSpPr>
            <a:xfrm>
              <a:off x="5155582" y="2488576"/>
              <a:ext cx="1880849" cy="1880849"/>
              <a:chOff x="3315197" y="2073439"/>
              <a:chExt cx="3644033" cy="3644033"/>
            </a:xfrm>
            <a:solidFill>
              <a:srgbClr val="50E6FF"/>
            </a:solidFill>
          </p:grpSpPr>
          <p:sp>
            <p:nvSpPr>
              <p:cNvPr id="33" name="Freeform: Shape 32">
                <a:extLst>
                  <a:ext uri="{FF2B5EF4-FFF2-40B4-BE49-F238E27FC236}">
                    <a16:creationId xmlns:a16="http://schemas.microsoft.com/office/drawing/2014/main" id="{1C7C2BA7-8AC5-4F10-97B5-6813E4ADA727}"/>
                  </a:ext>
                </a:extLst>
              </p:cNvPr>
              <p:cNvSpPr/>
              <p:nvPr/>
            </p:nvSpPr>
            <p:spPr>
              <a:xfrm>
                <a:off x="5212893" y="2073439"/>
                <a:ext cx="1746337" cy="1746337"/>
              </a:xfrm>
              <a:custGeom>
                <a:avLst/>
                <a:gdLst>
                  <a:gd name="connsiteX0" fmla="*/ 939392 w 1746337"/>
                  <a:gd name="connsiteY0" fmla="*/ 806946 h 1746337"/>
                  <a:gd name="connsiteX1" fmla="*/ 1356124 w 1746337"/>
                  <a:gd name="connsiteY1" fmla="*/ 1718382 h 1746337"/>
                  <a:gd name="connsiteX2" fmla="*/ 1746338 w 1746337"/>
                  <a:gd name="connsiteY2" fmla="*/ 1746338 h 1746337"/>
                  <a:gd name="connsiteX3" fmla="*/ 0 w 1746337"/>
                  <a:gd name="connsiteY3" fmla="*/ 0 h 1746337"/>
                  <a:gd name="connsiteX4" fmla="*/ 27956 w 1746337"/>
                  <a:gd name="connsiteY4" fmla="*/ 390214 h 1746337"/>
                  <a:gd name="connsiteX5" fmla="*/ 939392 w 1746337"/>
                  <a:gd name="connsiteY5" fmla="*/ 806946 h 1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337" h="1746337">
                    <a:moveTo>
                      <a:pt x="939392" y="806946"/>
                    </a:moveTo>
                    <a:cubicBezTo>
                      <a:pt x="1185991" y="1053476"/>
                      <a:pt x="1331799" y="1373938"/>
                      <a:pt x="1356124" y="1718382"/>
                    </a:cubicBezTo>
                    <a:lnTo>
                      <a:pt x="1746338" y="1746338"/>
                    </a:lnTo>
                    <a:cubicBezTo>
                      <a:pt x="1707693" y="799408"/>
                      <a:pt x="946929" y="38713"/>
                      <a:pt x="0" y="0"/>
                    </a:cubicBezTo>
                    <a:lnTo>
                      <a:pt x="27956" y="390214"/>
                    </a:lnTo>
                    <a:cubicBezTo>
                      <a:pt x="372400" y="414539"/>
                      <a:pt x="692862" y="560346"/>
                      <a:pt x="939392" y="806946"/>
                    </a:cubicBezTo>
                    <a:close/>
                  </a:path>
                </a:pathLst>
              </a:custGeom>
              <a:grpFill/>
              <a:ln w="684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6927AD8-E4C6-48E6-8B35-B4595CD2F731}"/>
                  </a:ext>
                </a:extLst>
              </p:cNvPr>
              <p:cNvSpPr/>
              <p:nvPr/>
            </p:nvSpPr>
            <p:spPr>
              <a:xfrm>
                <a:off x="5212893" y="3971135"/>
                <a:ext cx="1746337" cy="1746337"/>
              </a:xfrm>
              <a:custGeom>
                <a:avLst/>
                <a:gdLst>
                  <a:gd name="connsiteX0" fmla="*/ 939392 w 1746337"/>
                  <a:gd name="connsiteY0" fmla="*/ 939392 h 1746337"/>
                  <a:gd name="connsiteX1" fmla="*/ 27956 w 1746337"/>
                  <a:gd name="connsiteY1" fmla="*/ 1356124 h 1746337"/>
                  <a:gd name="connsiteX2" fmla="*/ 0 w 1746337"/>
                  <a:gd name="connsiteY2" fmla="*/ 1746338 h 1746337"/>
                  <a:gd name="connsiteX3" fmla="*/ 1746338 w 1746337"/>
                  <a:gd name="connsiteY3" fmla="*/ 0 h 1746337"/>
                  <a:gd name="connsiteX4" fmla="*/ 1356124 w 1746337"/>
                  <a:gd name="connsiteY4" fmla="*/ 27956 h 1746337"/>
                  <a:gd name="connsiteX5" fmla="*/ 939392 w 1746337"/>
                  <a:gd name="connsiteY5" fmla="*/ 939392 h 1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337" h="1746337">
                    <a:moveTo>
                      <a:pt x="939392" y="939392"/>
                    </a:moveTo>
                    <a:cubicBezTo>
                      <a:pt x="692862" y="1185991"/>
                      <a:pt x="372400" y="1331799"/>
                      <a:pt x="27956" y="1356124"/>
                    </a:cubicBezTo>
                    <a:lnTo>
                      <a:pt x="0" y="1746338"/>
                    </a:lnTo>
                    <a:cubicBezTo>
                      <a:pt x="946929" y="1707625"/>
                      <a:pt x="1707625" y="946929"/>
                      <a:pt x="1746338" y="0"/>
                    </a:cubicBezTo>
                    <a:lnTo>
                      <a:pt x="1356124" y="27956"/>
                    </a:lnTo>
                    <a:cubicBezTo>
                      <a:pt x="1331868" y="372400"/>
                      <a:pt x="1186060" y="692862"/>
                      <a:pt x="939392" y="939392"/>
                    </a:cubicBezTo>
                    <a:close/>
                  </a:path>
                </a:pathLst>
              </a:custGeom>
              <a:grpFill/>
              <a:ln w="6843"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706F1A6-53BC-427C-92F4-E2523103432D}"/>
                  </a:ext>
                </a:extLst>
              </p:cNvPr>
              <p:cNvSpPr/>
              <p:nvPr/>
            </p:nvSpPr>
            <p:spPr>
              <a:xfrm>
                <a:off x="3315197" y="3971135"/>
                <a:ext cx="1746337" cy="1746337"/>
              </a:xfrm>
              <a:custGeom>
                <a:avLst/>
                <a:gdLst>
                  <a:gd name="connsiteX0" fmla="*/ 806946 w 1746337"/>
                  <a:gd name="connsiteY0" fmla="*/ 939392 h 1746337"/>
                  <a:gd name="connsiteX1" fmla="*/ 390214 w 1746337"/>
                  <a:gd name="connsiteY1" fmla="*/ 27956 h 1746337"/>
                  <a:gd name="connsiteX2" fmla="*/ 0 w 1746337"/>
                  <a:gd name="connsiteY2" fmla="*/ 0 h 1746337"/>
                  <a:gd name="connsiteX3" fmla="*/ 1746338 w 1746337"/>
                  <a:gd name="connsiteY3" fmla="*/ 1746338 h 1746337"/>
                  <a:gd name="connsiteX4" fmla="*/ 1718382 w 1746337"/>
                  <a:gd name="connsiteY4" fmla="*/ 1356124 h 1746337"/>
                  <a:gd name="connsiteX5" fmla="*/ 806946 w 1746337"/>
                  <a:gd name="connsiteY5" fmla="*/ 939392 h 1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337" h="1746337">
                    <a:moveTo>
                      <a:pt x="806946" y="939392"/>
                    </a:moveTo>
                    <a:cubicBezTo>
                      <a:pt x="560346" y="692862"/>
                      <a:pt x="414539" y="372400"/>
                      <a:pt x="390214" y="27956"/>
                    </a:cubicBezTo>
                    <a:lnTo>
                      <a:pt x="0" y="0"/>
                    </a:lnTo>
                    <a:cubicBezTo>
                      <a:pt x="38713" y="946929"/>
                      <a:pt x="799408" y="1707625"/>
                      <a:pt x="1746338" y="1746338"/>
                    </a:cubicBezTo>
                    <a:lnTo>
                      <a:pt x="1718382" y="1356124"/>
                    </a:lnTo>
                    <a:cubicBezTo>
                      <a:pt x="1373938" y="1331868"/>
                      <a:pt x="1053476" y="1186060"/>
                      <a:pt x="806946" y="939392"/>
                    </a:cubicBezTo>
                    <a:close/>
                  </a:path>
                </a:pathLst>
              </a:custGeom>
              <a:grpFill/>
              <a:ln w="684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8F8526B-3617-4162-A89A-613264E2CE9F}"/>
                  </a:ext>
                </a:extLst>
              </p:cNvPr>
              <p:cNvSpPr/>
              <p:nvPr/>
            </p:nvSpPr>
            <p:spPr>
              <a:xfrm>
                <a:off x="3315197" y="2073439"/>
                <a:ext cx="1746337" cy="1746337"/>
              </a:xfrm>
              <a:custGeom>
                <a:avLst/>
                <a:gdLst>
                  <a:gd name="connsiteX0" fmla="*/ 0 w 1746337"/>
                  <a:gd name="connsiteY0" fmla="*/ 1746338 h 1746337"/>
                  <a:gd name="connsiteX1" fmla="*/ 390214 w 1746337"/>
                  <a:gd name="connsiteY1" fmla="*/ 1718382 h 1746337"/>
                  <a:gd name="connsiteX2" fmla="*/ 806946 w 1746337"/>
                  <a:gd name="connsiteY2" fmla="*/ 806946 h 1746337"/>
                  <a:gd name="connsiteX3" fmla="*/ 1718382 w 1746337"/>
                  <a:gd name="connsiteY3" fmla="*/ 390214 h 1746337"/>
                  <a:gd name="connsiteX4" fmla="*/ 1746338 w 1746337"/>
                  <a:gd name="connsiteY4" fmla="*/ 0 h 1746337"/>
                  <a:gd name="connsiteX5" fmla="*/ 0 w 1746337"/>
                  <a:gd name="connsiteY5" fmla="*/ 1746338 h 1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6337" h="1746337">
                    <a:moveTo>
                      <a:pt x="0" y="1746338"/>
                    </a:moveTo>
                    <a:lnTo>
                      <a:pt x="390214" y="1718382"/>
                    </a:lnTo>
                    <a:cubicBezTo>
                      <a:pt x="414539" y="1373938"/>
                      <a:pt x="560346" y="1053476"/>
                      <a:pt x="806946" y="806946"/>
                    </a:cubicBezTo>
                    <a:cubicBezTo>
                      <a:pt x="1053476" y="560346"/>
                      <a:pt x="1373938" y="414539"/>
                      <a:pt x="1718382" y="390214"/>
                    </a:cubicBezTo>
                    <a:lnTo>
                      <a:pt x="1746338" y="0"/>
                    </a:lnTo>
                    <a:cubicBezTo>
                      <a:pt x="799408" y="38713"/>
                      <a:pt x="38713" y="799408"/>
                      <a:pt x="0" y="1746338"/>
                    </a:cubicBezTo>
                    <a:close/>
                  </a:path>
                </a:pathLst>
              </a:custGeom>
              <a:grpFill/>
              <a:ln w="6843" cap="flat">
                <a:noFill/>
                <a:prstDash val="solid"/>
                <a:miter/>
              </a:ln>
            </p:spPr>
            <p:txBody>
              <a:bodyPr rtlCol="0" anchor="ctr"/>
              <a:lstStyle/>
              <a:p>
                <a:endParaRPr lang="en-US"/>
              </a:p>
            </p:txBody>
          </p:sp>
        </p:grpSp>
        <p:sp>
          <p:nvSpPr>
            <p:cNvPr id="37" name="Freeform: Shape 36">
              <a:extLst>
                <a:ext uri="{FF2B5EF4-FFF2-40B4-BE49-F238E27FC236}">
                  <a16:creationId xmlns:a16="http://schemas.microsoft.com/office/drawing/2014/main" id="{9B8BC05D-9005-4171-8D0D-0A193619E5FE}"/>
                </a:ext>
              </a:extLst>
            </p:cNvPr>
            <p:cNvSpPr/>
            <p:nvPr/>
          </p:nvSpPr>
          <p:spPr>
            <a:xfrm>
              <a:off x="6096024" y="4355384"/>
              <a:ext cx="3536" cy="3536"/>
            </a:xfrm>
            <a:custGeom>
              <a:avLst/>
              <a:gdLst>
                <a:gd name="connsiteX0" fmla="*/ 0 w 6851"/>
                <a:gd name="connsiteY0" fmla="*/ 0 h 6851"/>
                <a:gd name="connsiteX1" fmla="*/ 0 w 6851"/>
                <a:gd name="connsiteY1" fmla="*/ 0 h 6851"/>
                <a:gd name="connsiteX2" fmla="*/ 0 w 6851"/>
                <a:gd name="connsiteY2" fmla="*/ 0 h 6851"/>
              </a:gdLst>
              <a:ahLst/>
              <a:cxnLst>
                <a:cxn ang="0">
                  <a:pos x="connsiteX0" y="connsiteY0"/>
                </a:cxn>
                <a:cxn ang="0">
                  <a:pos x="connsiteX1" y="connsiteY1"/>
                </a:cxn>
                <a:cxn ang="0">
                  <a:pos x="connsiteX2" y="connsiteY2"/>
                </a:cxn>
              </a:cxnLst>
              <a:rect l="l" t="t" r="r" b="b"/>
              <a:pathLst>
                <a:path w="6851" h="6851">
                  <a:moveTo>
                    <a:pt x="0" y="0"/>
                  </a:moveTo>
                  <a:lnTo>
                    <a:pt x="0" y="0"/>
                  </a:lnTo>
                  <a:lnTo>
                    <a:pt x="0" y="0"/>
                  </a:lnTo>
                  <a:close/>
                </a:path>
              </a:pathLst>
            </a:custGeom>
            <a:solidFill>
              <a:srgbClr val="FFFFFF"/>
            </a:solidFill>
            <a:ln w="6843"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7DC2648-A16C-4D34-96B2-58F6F4E97EF3}"/>
                </a:ext>
              </a:extLst>
            </p:cNvPr>
            <p:cNvSpPr/>
            <p:nvPr/>
          </p:nvSpPr>
          <p:spPr>
            <a:xfrm>
              <a:off x="7022391" y="3429018"/>
              <a:ext cx="3536" cy="3536"/>
            </a:xfrm>
            <a:custGeom>
              <a:avLst/>
              <a:gdLst>
                <a:gd name="connsiteX0" fmla="*/ 0 w 6851"/>
                <a:gd name="connsiteY0" fmla="*/ 0 h 6851"/>
                <a:gd name="connsiteX1" fmla="*/ 0 w 6851"/>
                <a:gd name="connsiteY1" fmla="*/ 0 h 6851"/>
                <a:gd name="connsiteX2" fmla="*/ 0 w 6851"/>
                <a:gd name="connsiteY2" fmla="*/ 0 h 6851"/>
              </a:gdLst>
              <a:ahLst/>
              <a:cxnLst>
                <a:cxn ang="0">
                  <a:pos x="connsiteX0" y="connsiteY0"/>
                </a:cxn>
                <a:cxn ang="0">
                  <a:pos x="connsiteX1" y="connsiteY1"/>
                </a:cxn>
                <a:cxn ang="0">
                  <a:pos x="connsiteX2" y="connsiteY2"/>
                </a:cxn>
              </a:cxnLst>
              <a:rect l="l" t="t" r="r" b="b"/>
              <a:pathLst>
                <a:path w="6851" h="6851">
                  <a:moveTo>
                    <a:pt x="0" y="0"/>
                  </a:moveTo>
                  <a:lnTo>
                    <a:pt x="0" y="0"/>
                  </a:lnTo>
                  <a:lnTo>
                    <a:pt x="0" y="0"/>
                  </a:lnTo>
                  <a:close/>
                </a:path>
              </a:pathLst>
            </a:custGeom>
            <a:solidFill>
              <a:srgbClr val="FFFFFF"/>
            </a:solidFill>
            <a:ln w="6843"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B0EDC0D-C877-4913-9EF0-FCD25DBAA331}"/>
                </a:ext>
              </a:extLst>
            </p:cNvPr>
            <p:cNvSpPr/>
            <p:nvPr/>
          </p:nvSpPr>
          <p:spPr>
            <a:xfrm>
              <a:off x="5169622" y="3429018"/>
              <a:ext cx="3536" cy="3536"/>
            </a:xfrm>
            <a:custGeom>
              <a:avLst/>
              <a:gdLst>
                <a:gd name="connsiteX0" fmla="*/ 0 w 6851"/>
                <a:gd name="connsiteY0" fmla="*/ 0 h 6851"/>
                <a:gd name="connsiteX1" fmla="*/ 0 w 6851"/>
                <a:gd name="connsiteY1" fmla="*/ 0 h 6851"/>
                <a:gd name="connsiteX2" fmla="*/ 0 w 6851"/>
                <a:gd name="connsiteY2" fmla="*/ 0 h 6851"/>
              </a:gdLst>
              <a:ahLst/>
              <a:cxnLst>
                <a:cxn ang="0">
                  <a:pos x="connsiteX0" y="connsiteY0"/>
                </a:cxn>
                <a:cxn ang="0">
                  <a:pos x="connsiteX1" y="connsiteY1"/>
                </a:cxn>
                <a:cxn ang="0">
                  <a:pos x="connsiteX2" y="connsiteY2"/>
                </a:cxn>
              </a:cxnLst>
              <a:rect l="l" t="t" r="r" b="b"/>
              <a:pathLst>
                <a:path w="6851" h="6851">
                  <a:moveTo>
                    <a:pt x="0" y="0"/>
                  </a:moveTo>
                  <a:lnTo>
                    <a:pt x="0" y="0"/>
                  </a:lnTo>
                  <a:lnTo>
                    <a:pt x="0" y="0"/>
                  </a:lnTo>
                  <a:close/>
                </a:path>
              </a:pathLst>
            </a:custGeom>
            <a:solidFill>
              <a:srgbClr val="FFFFFF"/>
            </a:solidFill>
            <a:ln w="6843" cap="flat">
              <a:noFill/>
              <a:prstDash val="solid"/>
              <a:miter/>
            </a:ln>
          </p:spPr>
          <p:txBody>
            <a:bodyPr rtlCol="0" anchor="ctr"/>
            <a:lstStyle/>
            <a:p>
              <a:endParaRPr lang="en-US"/>
            </a:p>
          </p:txBody>
        </p:sp>
        <p:grpSp>
          <p:nvGrpSpPr>
            <p:cNvPr id="187" name="Group 186">
              <a:extLst>
                <a:ext uri="{FF2B5EF4-FFF2-40B4-BE49-F238E27FC236}">
                  <a16:creationId xmlns:a16="http://schemas.microsoft.com/office/drawing/2014/main" id="{60062BC6-3BC2-4766-A547-0F4D1F5415C7}"/>
                </a:ext>
              </a:extLst>
            </p:cNvPr>
            <p:cNvGrpSpPr/>
            <p:nvPr/>
          </p:nvGrpSpPr>
          <p:grpSpPr>
            <a:xfrm>
              <a:off x="5674501" y="3007495"/>
              <a:ext cx="843045" cy="843045"/>
              <a:chOff x="1063" y="2612359"/>
              <a:chExt cx="1633350" cy="1633350"/>
            </a:xfrm>
          </p:grpSpPr>
          <p:sp>
            <p:nvSpPr>
              <p:cNvPr id="188" name="Freeform: Shape 187">
                <a:extLst>
                  <a:ext uri="{FF2B5EF4-FFF2-40B4-BE49-F238E27FC236}">
                    <a16:creationId xmlns:a16="http://schemas.microsoft.com/office/drawing/2014/main" id="{B73E5FF3-6726-4696-82DE-A709B13FCC34}"/>
                  </a:ext>
                </a:extLst>
              </p:cNvPr>
              <p:cNvSpPr/>
              <p:nvPr/>
            </p:nvSpPr>
            <p:spPr>
              <a:xfrm>
                <a:off x="817739" y="2612359"/>
                <a:ext cx="816674" cy="816676"/>
              </a:xfrm>
              <a:custGeom>
                <a:avLst/>
                <a:gdLst>
                  <a:gd name="connsiteX0" fmla="*/ 816675 w 816674"/>
                  <a:gd name="connsiteY0" fmla="*/ 0 h 816675"/>
                  <a:gd name="connsiteX1" fmla="*/ 0 w 816674"/>
                  <a:gd name="connsiteY1" fmla="*/ 541093 h 816675"/>
                  <a:gd name="connsiteX2" fmla="*/ 0 w 816674"/>
                  <a:gd name="connsiteY2" fmla="*/ 541093 h 816675"/>
                  <a:gd name="connsiteX3" fmla="*/ 0 w 816674"/>
                  <a:gd name="connsiteY3" fmla="*/ 816675 h 816675"/>
                  <a:gd name="connsiteX4" fmla="*/ 165678 w 816674"/>
                  <a:gd name="connsiteY4" fmla="*/ 650928 h 816675"/>
                  <a:gd name="connsiteX5" fmla="*/ 165678 w 816674"/>
                  <a:gd name="connsiteY5" fmla="*/ 650928 h 816675"/>
                  <a:gd name="connsiteX6" fmla="*/ 165678 w 816674"/>
                  <a:gd name="connsiteY6" fmla="*/ 650928 h 816675"/>
                  <a:gd name="connsiteX7" fmla="*/ 165678 w 816674"/>
                  <a:gd name="connsiteY7" fmla="*/ 650928 h 816675"/>
                  <a:gd name="connsiteX8" fmla="*/ 816675 w 816674"/>
                  <a:gd name="connsiteY8" fmla="*/ 0 h 81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674" h="816675">
                    <a:moveTo>
                      <a:pt x="816675" y="0"/>
                    </a:moveTo>
                    <a:lnTo>
                      <a:pt x="0" y="541093"/>
                    </a:lnTo>
                    <a:lnTo>
                      <a:pt x="0" y="541093"/>
                    </a:lnTo>
                    <a:lnTo>
                      <a:pt x="0" y="816675"/>
                    </a:lnTo>
                    <a:lnTo>
                      <a:pt x="165678" y="650928"/>
                    </a:lnTo>
                    <a:lnTo>
                      <a:pt x="165678" y="650928"/>
                    </a:lnTo>
                    <a:lnTo>
                      <a:pt x="165678" y="650928"/>
                    </a:lnTo>
                    <a:lnTo>
                      <a:pt x="165678" y="650928"/>
                    </a:lnTo>
                    <a:lnTo>
                      <a:pt x="816675" y="0"/>
                    </a:lnTo>
                    <a:close/>
                  </a:path>
                </a:pathLst>
              </a:custGeom>
              <a:solidFill>
                <a:schemeClr val="bg1"/>
              </a:solidFill>
              <a:ln w="6843"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42CBFDE-7305-46AB-89F3-5E23DA0EE1C1}"/>
                  </a:ext>
                </a:extLst>
              </p:cNvPr>
              <p:cNvSpPr/>
              <p:nvPr/>
            </p:nvSpPr>
            <p:spPr>
              <a:xfrm>
                <a:off x="817739" y="2612359"/>
                <a:ext cx="816674" cy="816676"/>
              </a:xfrm>
              <a:custGeom>
                <a:avLst/>
                <a:gdLst>
                  <a:gd name="connsiteX0" fmla="*/ 816675 w 816674"/>
                  <a:gd name="connsiteY0" fmla="*/ 0 h 816675"/>
                  <a:gd name="connsiteX1" fmla="*/ 275514 w 816674"/>
                  <a:gd name="connsiteY1" fmla="*/ 816675 h 816675"/>
                  <a:gd name="connsiteX2" fmla="*/ 275514 w 816674"/>
                  <a:gd name="connsiteY2" fmla="*/ 816675 h 816675"/>
                  <a:gd name="connsiteX3" fmla="*/ 0 w 816674"/>
                  <a:gd name="connsiteY3" fmla="*/ 816675 h 816675"/>
                  <a:gd name="connsiteX4" fmla="*/ 165678 w 816674"/>
                  <a:gd name="connsiteY4" fmla="*/ 650928 h 816675"/>
                  <a:gd name="connsiteX5" fmla="*/ 165678 w 816674"/>
                  <a:gd name="connsiteY5" fmla="*/ 650928 h 816675"/>
                  <a:gd name="connsiteX6" fmla="*/ 165678 w 816674"/>
                  <a:gd name="connsiteY6" fmla="*/ 650928 h 816675"/>
                  <a:gd name="connsiteX7" fmla="*/ 165678 w 816674"/>
                  <a:gd name="connsiteY7" fmla="*/ 650928 h 816675"/>
                  <a:gd name="connsiteX8" fmla="*/ 816675 w 816674"/>
                  <a:gd name="connsiteY8" fmla="*/ 0 h 81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674" h="816675">
                    <a:moveTo>
                      <a:pt x="816675" y="0"/>
                    </a:moveTo>
                    <a:lnTo>
                      <a:pt x="275514" y="816675"/>
                    </a:lnTo>
                    <a:lnTo>
                      <a:pt x="275514" y="816675"/>
                    </a:lnTo>
                    <a:lnTo>
                      <a:pt x="0" y="816675"/>
                    </a:lnTo>
                    <a:lnTo>
                      <a:pt x="165678" y="650928"/>
                    </a:lnTo>
                    <a:lnTo>
                      <a:pt x="165678" y="650928"/>
                    </a:lnTo>
                    <a:lnTo>
                      <a:pt x="165678" y="650928"/>
                    </a:lnTo>
                    <a:lnTo>
                      <a:pt x="165678" y="650928"/>
                    </a:lnTo>
                    <a:lnTo>
                      <a:pt x="816675" y="0"/>
                    </a:lnTo>
                    <a:close/>
                  </a:path>
                </a:pathLst>
              </a:custGeom>
              <a:solidFill>
                <a:schemeClr val="bg1">
                  <a:alpha val="10000"/>
                </a:schemeClr>
              </a:solidFill>
              <a:ln w="6843"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1007E4A7-790A-4B5E-970D-5054AAAEE0D8}"/>
                  </a:ext>
                </a:extLst>
              </p:cNvPr>
              <p:cNvSpPr/>
              <p:nvPr/>
            </p:nvSpPr>
            <p:spPr>
              <a:xfrm>
                <a:off x="1063" y="3429035"/>
                <a:ext cx="816676" cy="816674"/>
              </a:xfrm>
              <a:custGeom>
                <a:avLst/>
                <a:gdLst>
                  <a:gd name="connsiteX0" fmla="*/ 0 w 816675"/>
                  <a:gd name="connsiteY0" fmla="*/ 816675 h 816674"/>
                  <a:gd name="connsiteX1" fmla="*/ 816675 w 816675"/>
                  <a:gd name="connsiteY1" fmla="*/ 275514 h 816674"/>
                  <a:gd name="connsiteX2" fmla="*/ 816675 w 816675"/>
                  <a:gd name="connsiteY2" fmla="*/ 275514 h 816674"/>
                  <a:gd name="connsiteX3" fmla="*/ 816675 w 816675"/>
                  <a:gd name="connsiteY3" fmla="*/ 0 h 816674"/>
                  <a:gd name="connsiteX4" fmla="*/ 650928 w 816675"/>
                  <a:gd name="connsiteY4" fmla="*/ 165678 h 816674"/>
                  <a:gd name="connsiteX5" fmla="*/ 650928 w 816675"/>
                  <a:gd name="connsiteY5" fmla="*/ 165678 h 816674"/>
                  <a:gd name="connsiteX6" fmla="*/ 650928 w 816675"/>
                  <a:gd name="connsiteY6" fmla="*/ 165678 h 816674"/>
                  <a:gd name="connsiteX7" fmla="*/ 650928 w 816675"/>
                  <a:gd name="connsiteY7" fmla="*/ 165678 h 816674"/>
                  <a:gd name="connsiteX8" fmla="*/ 0 w 816675"/>
                  <a:gd name="connsiteY8" fmla="*/ 816675 h 81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675" h="816674">
                    <a:moveTo>
                      <a:pt x="0" y="816675"/>
                    </a:moveTo>
                    <a:lnTo>
                      <a:pt x="816675" y="275514"/>
                    </a:lnTo>
                    <a:lnTo>
                      <a:pt x="816675" y="275514"/>
                    </a:lnTo>
                    <a:lnTo>
                      <a:pt x="816675" y="0"/>
                    </a:lnTo>
                    <a:lnTo>
                      <a:pt x="650928" y="165678"/>
                    </a:lnTo>
                    <a:lnTo>
                      <a:pt x="650928" y="165678"/>
                    </a:lnTo>
                    <a:lnTo>
                      <a:pt x="650928" y="165678"/>
                    </a:lnTo>
                    <a:lnTo>
                      <a:pt x="650928" y="165678"/>
                    </a:lnTo>
                    <a:lnTo>
                      <a:pt x="0" y="816675"/>
                    </a:lnTo>
                    <a:close/>
                  </a:path>
                </a:pathLst>
              </a:custGeom>
              <a:solidFill>
                <a:schemeClr val="bg1"/>
              </a:solidFill>
              <a:ln w="6843"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61397ED8-DA4E-4711-B2C8-F06488DB6BC1}"/>
                  </a:ext>
                </a:extLst>
              </p:cNvPr>
              <p:cNvSpPr/>
              <p:nvPr/>
            </p:nvSpPr>
            <p:spPr>
              <a:xfrm>
                <a:off x="1063" y="3429035"/>
                <a:ext cx="816676" cy="816674"/>
              </a:xfrm>
              <a:custGeom>
                <a:avLst/>
                <a:gdLst>
                  <a:gd name="connsiteX0" fmla="*/ 0 w 816675"/>
                  <a:gd name="connsiteY0" fmla="*/ 816675 h 816674"/>
                  <a:gd name="connsiteX1" fmla="*/ 541093 w 816675"/>
                  <a:gd name="connsiteY1" fmla="*/ 0 h 816674"/>
                  <a:gd name="connsiteX2" fmla="*/ 541093 w 816675"/>
                  <a:gd name="connsiteY2" fmla="*/ 0 h 816674"/>
                  <a:gd name="connsiteX3" fmla="*/ 816675 w 816675"/>
                  <a:gd name="connsiteY3" fmla="*/ 0 h 816674"/>
                  <a:gd name="connsiteX4" fmla="*/ 650928 w 816675"/>
                  <a:gd name="connsiteY4" fmla="*/ 165678 h 816674"/>
                  <a:gd name="connsiteX5" fmla="*/ 650928 w 816675"/>
                  <a:gd name="connsiteY5" fmla="*/ 165678 h 816674"/>
                  <a:gd name="connsiteX6" fmla="*/ 650928 w 816675"/>
                  <a:gd name="connsiteY6" fmla="*/ 165678 h 816674"/>
                  <a:gd name="connsiteX7" fmla="*/ 650928 w 816675"/>
                  <a:gd name="connsiteY7" fmla="*/ 165678 h 816674"/>
                  <a:gd name="connsiteX8" fmla="*/ 0 w 816675"/>
                  <a:gd name="connsiteY8" fmla="*/ 816675 h 81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675" h="816674">
                    <a:moveTo>
                      <a:pt x="0" y="816675"/>
                    </a:moveTo>
                    <a:lnTo>
                      <a:pt x="541093" y="0"/>
                    </a:lnTo>
                    <a:lnTo>
                      <a:pt x="541093" y="0"/>
                    </a:lnTo>
                    <a:lnTo>
                      <a:pt x="816675" y="0"/>
                    </a:lnTo>
                    <a:lnTo>
                      <a:pt x="650928" y="165678"/>
                    </a:lnTo>
                    <a:lnTo>
                      <a:pt x="650928" y="165678"/>
                    </a:lnTo>
                    <a:lnTo>
                      <a:pt x="650928" y="165678"/>
                    </a:lnTo>
                    <a:lnTo>
                      <a:pt x="650928" y="165678"/>
                    </a:lnTo>
                    <a:lnTo>
                      <a:pt x="0" y="816675"/>
                    </a:lnTo>
                    <a:close/>
                  </a:path>
                </a:pathLst>
              </a:custGeom>
              <a:solidFill>
                <a:schemeClr val="bg1">
                  <a:alpha val="10000"/>
                </a:schemeClr>
              </a:solidFill>
              <a:ln w="6843"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79823AF5-FBFC-435E-A7E2-732242CCB273}"/>
                  </a:ext>
                </a:extLst>
              </p:cNvPr>
              <p:cNvSpPr/>
              <p:nvPr/>
            </p:nvSpPr>
            <p:spPr>
              <a:xfrm>
                <a:off x="817739" y="3429035"/>
                <a:ext cx="816674" cy="816674"/>
              </a:xfrm>
              <a:custGeom>
                <a:avLst/>
                <a:gdLst>
                  <a:gd name="connsiteX0" fmla="*/ 816675 w 816674"/>
                  <a:gd name="connsiteY0" fmla="*/ 816675 h 816674"/>
                  <a:gd name="connsiteX1" fmla="*/ 275514 w 816674"/>
                  <a:gd name="connsiteY1" fmla="*/ 0 h 816674"/>
                  <a:gd name="connsiteX2" fmla="*/ 275514 w 816674"/>
                  <a:gd name="connsiteY2" fmla="*/ 0 h 816674"/>
                  <a:gd name="connsiteX3" fmla="*/ 0 w 816674"/>
                  <a:gd name="connsiteY3" fmla="*/ 0 h 816674"/>
                  <a:gd name="connsiteX4" fmla="*/ 165678 w 816674"/>
                  <a:gd name="connsiteY4" fmla="*/ 165678 h 816674"/>
                  <a:gd name="connsiteX5" fmla="*/ 165678 w 816674"/>
                  <a:gd name="connsiteY5" fmla="*/ 165678 h 816674"/>
                  <a:gd name="connsiteX6" fmla="*/ 165678 w 816674"/>
                  <a:gd name="connsiteY6" fmla="*/ 165678 h 816674"/>
                  <a:gd name="connsiteX7" fmla="*/ 165678 w 816674"/>
                  <a:gd name="connsiteY7" fmla="*/ 165678 h 816674"/>
                  <a:gd name="connsiteX8" fmla="*/ 816675 w 816674"/>
                  <a:gd name="connsiteY8" fmla="*/ 816675 h 81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674" h="816674">
                    <a:moveTo>
                      <a:pt x="816675" y="816675"/>
                    </a:moveTo>
                    <a:lnTo>
                      <a:pt x="275514" y="0"/>
                    </a:lnTo>
                    <a:lnTo>
                      <a:pt x="275514" y="0"/>
                    </a:lnTo>
                    <a:lnTo>
                      <a:pt x="0" y="0"/>
                    </a:lnTo>
                    <a:lnTo>
                      <a:pt x="165678" y="165678"/>
                    </a:lnTo>
                    <a:lnTo>
                      <a:pt x="165678" y="165678"/>
                    </a:lnTo>
                    <a:lnTo>
                      <a:pt x="165678" y="165678"/>
                    </a:lnTo>
                    <a:lnTo>
                      <a:pt x="165678" y="165678"/>
                    </a:lnTo>
                    <a:lnTo>
                      <a:pt x="816675" y="816675"/>
                    </a:lnTo>
                    <a:close/>
                  </a:path>
                </a:pathLst>
              </a:custGeom>
              <a:solidFill>
                <a:schemeClr val="bg1"/>
              </a:solidFill>
              <a:ln w="6843"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C6703118-4DD7-4FA5-B7EE-1202CC4B69AF}"/>
                  </a:ext>
                </a:extLst>
              </p:cNvPr>
              <p:cNvSpPr/>
              <p:nvPr/>
            </p:nvSpPr>
            <p:spPr>
              <a:xfrm>
                <a:off x="817739" y="3429035"/>
                <a:ext cx="816674" cy="816674"/>
              </a:xfrm>
              <a:custGeom>
                <a:avLst/>
                <a:gdLst>
                  <a:gd name="connsiteX0" fmla="*/ 816675 w 816674"/>
                  <a:gd name="connsiteY0" fmla="*/ 816675 h 816674"/>
                  <a:gd name="connsiteX1" fmla="*/ 0 w 816674"/>
                  <a:gd name="connsiteY1" fmla="*/ 275514 h 816674"/>
                  <a:gd name="connsiteX2" fmla="*/ 0 w 816674"/>
                  <a:gd name="connsiteY2" fmla="*/ 275514 h 816674"/>
                  <a:gd name="connsiteX3" fmla="*/ 0 w 816674"/>
                  <a:gd name="connsiteY3" fmla="*/ 0 h 816674"/>
                  <a:gd name="connsiteX4" fmla="*/ 165678 w 816674"/>
                  <a:gd name="connsiteY4" fmla="*/ 165678 h 816674"/>
                  <a:gd name="connsiteX5" fmla="*/ 165678 w 816674"/>
                  <a:gd name="connsiteY5" fmla="*/ 165678 h 816674"/>
                  <a:gd name="connsiteX6" fmla="*/ 165678 w 816674"/>
                  <a:gd name="connsiteY6" fmla="*/ 165678 h 816674"/>
                  <a:gd name="connsiteX7" fmla="*/ 165678 w 816674"/>
                  <a:gd name="connsiteY7" fmla="*/ 165678 h 816674"/>
                  <a:gd name="connsiteX8" fmla="*/ 816675 w 816674"/>
                  <a:gd name="connsiteY8" fmla="*/ 816675 h 81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674" h="816674">
                    <a:moveTo>
                      <a:pt x="816675" y="816675"/>
                    </a:moveTo>
                    <a:lnTo>
                      <a:pt x="0" y="275514"/>
                    </a:lnTo>
                    <a:lnTo>
                      <a:pt x="0" y="275514"/>
                    </a:lnTo>
                    <a:lnTo>
                      <a:pt x="0" y="0"/>
                    </a:lnTo>
                    <a:lnTo>
                      <a:pt x="165678" y="165678"/>
                    </a:lnTo>
                    <a:lnTo>
                      <a:pt x="165678" y="165678"/>
                    </a:lnTo>
                    <a:lnTo>
                      <a:pt x="165678" y="165678"/>
                    </a:lnTo>
                    <a:lnTo>
                      <a:pt x="165678" y="165678"/>
                    </a:lnTo>
                    <a:lnTo>
                      <a:pt x="816675" y="816675"/>
                    </a:lnTo>
                    <a:close/>
                  </a:path>
                </a:pathLst>
              </a:custGeom>
              <a:solidFill>
                <a:schemeClr val="bg1">
                  <a:alpha val="10000"/>
                </a:schemeClr>
              </a:solidFill>
              <a:ln w="6843"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BE36D4EB-806E-4044-9C56-26CDFDDE0093}"/>
                  </a:ext>
                </a:extLst>
              </p:cNvPr>
              <p:cNvSpPr/>
              <p:nvPr/>
            </p:nvSpPr>
            <p:spPr>
              <a:xfrm>
                <a:off x="1063" y="2612359"/>
                <a:ext cx="816676" cy="816676"/>
              </a:xfrm>
              <a:custGeom>
                <a:avLst/>
                <a:gdLst>
                  <a:gd name="connsiteX0" fmla="*/ 0 w 816675"/>
                  <a:gd name="connsiteY0" fmla="*/ 0 h 816675"/>
                  <a:gd name="connsiteX1" fmla="*/ 541093 w 816675"/>
                  <a:gd name="connsiteY1" fmla="*/ 816675 h 816675"/>
                  <a:gd name="connsiteX2" fmla="*/ 541093 w 816675"/>
                  <a:gd name="connsiteY2" fmla="*/ 816675 h 816675"/>
                  <a:gd name="connsiteX3" fmla="*/ 816675 w 816675"/>
                  <a:gd name="connsiteY3" fmla="*/ 816675 h 816675"/>
                  <a:gd name="connsiteX4" fmla="*/ 650928 w 816675"/>
                  <a:gd name="connsiteY4" fmla="*/ 650928 h 816675"/>
                  <a:gd name="connsiteX5" fmla="*/ 650928 w 816675"/>
                  <a:gd name="connsiteY5" fmla="*/ 650928 h 816675"/>
                  <a:gd name="connsiteX6" fmla="*/ 650928 w 816675"/>
                  <a:gd name="connsiteY6" fmla="*/ 650928 h 816675"/>
                  <a:gd name="connsiteX7" fmla="*/ 650928 w 816675"/>
                  <a:gd name="connsiteY7" fmla="*/ 650928 h 816675"/>
                  <a:gd name="connsiteX8" fmla="*/ 0 w 816675"/>
                  <a:gd name="connsiteY8" fmla="*/ 0 h 81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675" h="816675">
                    <a:moveTo>
                      <a:pt x="0" y="0"/>
                    </a:moveTo>
                    <a:lnTo>
                      <a:pt x="541093" y="816675"/>
                    </a:lnTo>
                    <a:lnTo>
                      <a:pt x="541093" y="816675"/>
                    </a:lnTo>
                    <a:lnTo>
                      <a:pt x="816675" y="816675"/>
                    </a:lnTo>
                    <a:lnTo>
                      <a:pt x="650928" y="650928"/>
                    </a:lnTo>
                    <a:lnTo>
                      <a:pt x="650928" y="650928"/>
                    </a:lnTo>
                    <a:lnTo>
                      <a:pt x="650928" y="650928"/>
                    </a:lnTo>
                    <a:lnTo>
                      <a:pt x="650928" y="650928"/>
                    </a:lnTo>
                    <a:lnTo>
                      <a:pt x="0" y="0"/>
                    </a:lnTo>
                    <a:close/>
                  </a:path>
                </a:pathLst>
              </a:custGeom>
              <a:solidFill>
                <a:schemeClr val="bg1"/>
              </a:solidFill>
              <a:ln w="6843"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AF4210D5-0801-4555-B67E-B397CB30B75F}"/>
                  </a:ext>
                </a:extLst>
              </p:cNvPr>
              <p:cNvSpPr/>
              <p:nvPr/>
            </p:nvSpPr>
            <p:spPr>
              <a:xfrm>
                <a:off x="1063" y="2612359"/>
                <a:ext cx="816676" cy="816676"/>
              </a:xfrm>
              <a:custGeom>
                <a:avLst/>
                <a:gdLst>
                  <a:gd name="connsiteX0" fmla="*/ 0 w 816675"/>
                  <a:gd name="connsiteY0" fmla="*/ 0 h 816675"/>
                  <a:gd name="connsiteX1" fmla="*/ 816675 w 816675"/>
                  <a:gd name="connsiteY1" fmla="*/ 541093 h 816675"/>
                  <a:gd name="connsiteX2" fmla="*/ 816675 w 816675"/>
                  <a:gd name="connsiteY2" fmla="*/ 541093 h 816675"/>
                  <a:gd name="connsiteX3" fmla="*/ 816675 w 816675"/>
                  <a:gd name="connsiteY3" fmla="*/ 816675 h 816675"/>
                  <a:gd name="connsiteX4" fmla="*/ 650928 w 816675"/>
                  <a:gd name="connsiteY4" fmla="*/ 650928 h 816675"/>
                  <a:gd name="connsiteX5" fmla="*/ 650928 w 816675"/>
                  <a:gd name="connsiteY5" fmla="*/ 650928 h 816675"/>
                  <a:gd name="connsiteX6" fmla="*/ 650928 w 816675"/>
                  <a:gd name="connsiteY6" fmla="*/ 650928 h 816675"/>
                  <a:gd name="connsiteX7" fmla="*/ 650928 w 816675"/>
                  <a:gd name="connsiteY7" fmla="*/ 650928 h 816675"/>
                  <a:gd name="connsiteX8" fmla="*/ 0 w 816675"/>
                  <a:gd name="connsiteY8" fmla="*/ 0 h 81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6675" h="816675">
                    <a:moveTo>
                      <a:pt x="0" y="0"/>
                    </a:moveTo>
                    <a:lnTo>
                      <a:pt x="816675" y="541093"/>
                    </a:lnTo>
                    <a:lnTo>
                      <a:pt x="816675" y="541093"/>
                    </a:lnTo>
                    <a:lnTo>
                      <a:pt x="816675" y="816675"/>
                    </a:lnTo>
                    <a:lnTo>
                      <a:pt x="650928" y="650928"/>
                    </a:lnTo>
                    <a:lnTo>
                      <a:pt x="650928" y="650928"/>
                    </a:lnTo>
                    <a:lnTo>
                      <a:pt x="650928" y="650928"/>
                    </a:lnTo>
                    <a:lnTo>
                      <a:pt x="650928" y="650928"/>
                    </a:lnTo>
                    <a:lnTo>
                      <a:pt x="0" y="0"/>
                    </a:lnTo>
                    <a:close/>
                  </a:path>
                </a:pathLst>
              </a:custGeom>
              <a:solidFill>
                <a:schemeClr val="bg1">
                  <a:alpha val="10000"/>
                </a:schemeClr>
              </a:solidFill>
              <a:ln w="6843" cap="flat">
                <a:noFill/>
                <a:prstDash val="solid"/>
                <a:miter/>
              </a:ln>
            </p:spPr>
            <p:txBody>
              <a:bodyPr rtlCol="0" anchor="ctr"/>
              <a:lstStyle/>
              <a:p>
                <a:endParaRPr lang="en-US"/>
              </a:p>
            </p:txBody>
          </p:sp>
        </p:grpSp>
        <p:sp>
          <p:nvSpPr>
            <p:cNvPr id="204" name="Oval 203">
              <a:extLst>
                <a:ext uri="{FF2B5EF4-FFF2-40B4-BE49-F238E27FC236}">
                  <a16:creationId xmlns:a16="http://schemas.microsoft.com/office/drawing/2014/main" id="{FCBADFA3-7625-4769-BB27-84C81F71FD26}"/>
                </a:ext>
              </a:extLst>
            </p:cNvPr>
            <p:cNvSpPr/>
            <p:nvPr/>
          </p:nvSpPr>
          <p:spPr bwMode="auto">
            <a:xfrm>
              <a:off x="6026671" y="2271167"/>
              <a:ext cx="138658" cy="138658"/>
            </a:xfrm>
            <a:prstGeom prst="ellipse">
              <a:avLst/>
            </a:prstGeom>
            <a:solidFill>
              <a:schemeClr val="tx1"/>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685521D4-453F-4444-883B-B763D0E1FD8F}"/>
                </a:ext>
              </a:extLst>
            </p:cNvPr>
            <p:cNvSpPr/>
            <p:nvPr/>
          </p:nvSpPr>
          <p:spPr bwMode="auto">
            <a:xfrm>
              <a:off x="6026671" y="4455567"/>
              <a:ext cx="138658" cy="138658"/>
            </a:xfrm>
            <a:prstGeom prst="ellipse">
              <a:avLst/>
            </a:prstGeom>
            <a:solidFill>
              <a:schemeClr val="tx1"/>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a:extLst>
                <a:ext uri="{FF2B5EF4-FFF2-40B4-BE49-F238E27FC236}">
                  <a16:creationId xmlns:a16="http://schemas.microsoft.com/office/drawing/2014/main" id="{2093AFEE-2A3C-4E27-A1F5-4EFA7DA67D95}"/>
                </a:ext>
              </a:extLst>
            </p:cNvPr>
            <p:cNvSpPr/>
            <p:nvPr/>
          </p:nvSpPr>
          <p:spPr bwMode="auto">
            <a:xfrm>
              <a:off x="4934471" y="3357017"/>
              <a:ext cx="138658" cy="138658"/>
            </a:xfrm>
            <a:prstGeom prst="ellipse">
              <a:avLst/>
            </a:prstGeom>
            <a:solidFill>
              <a:schemeClr val="tx1"/>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C16D6F89-6E2A-41EC-875A-02DB43F761E6}"/>
                </a:ext>
              </a:extLst>
            </p:cNvPr>
            <p:cNvSpPr/>
            <p:nvPr/>
          </p:nvSpPr>
          <p:spPr bwMode="auto">
            <a:xfrm>
              <a:off x="7125221" y="3357017"/>
              <a:ext cx="138658" cy="138658"/>
            </a:xfrm>
            <a:prstGeom prst="ellipse">
              <a:avLst/>
            </a:prstGeom>
            <a:solidFill>
              <a:schemeClr val="tx1"/>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Slide Number Placeholder 6">
            <a:extLst>
              <a:ext uri="{FF2B5EF4-FFF2-40B4-BE49-F238E27FC236}">
                <a16:creationId xmlns:a16="http://schemas.microsoft.com/office/drawing/2014/main" id="{67876B00-96BB-4C07-89F6-751F004C7A84}"/>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7" name="Footer Placeholder 1">
            <a:extLst>
              <a:ext uri="{FF2B5EF4-FFF2-40B4-BE49-F238E27FC236}">
                <a16:creationId xmlns:a16="http://schemas.microsoft.com/office/drawing/2014/main" id="{B816AE96-EF10-4063-B585-62853626D5CD}"/>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Tree>
    <p:extLst>
      <p:ext uri="{BB962C8B-B14F-4D97-AF65-F5344CB8AC3E}">
        <p14:creationId xmlns:p14="http://schemas.microsoft.com/office/powerpoint/2010/main" val="356033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7 4.44444E-6 L 4.16667E-7 0.03541 " pathEditMode="relative" rAng="0" ptsTypes="AA">
                                      <p:cBhvr>
                                        <p:cTn id="9" dur="5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screen&#10;&#10;Description automatically generated">
            <a:extLst>
              <a:ext uri="{FF2B5EF4-FFF2-40B4-BE49-F238E27FC236}">
                <a16:creationId xmlns:a16="http://schemas.microsoft.com/office/drawing/2014/main" id="{56C6BA05-776D-4426-80B2-0D18B166375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3689" y="1364456"/>
            <a:ext cx="5232437" cy="3091430"/>
          </a:xfrm>
          <a:prstGeom prst="roundRect">
            <a:avLst>
              <a:gd name="adj" fmla="val 1474"/>
            </a:avLst>
          </a:prstGeom>
          <a:ln>
            <a:solidFill>
              <a:schemeClr val="bg1"/>
            </a:solidFill>
          </a:ln>
        </p:spPr>
      </p:pic>
      <p:sp>
        <p:nvSpPr>
          <p:cNvPr id="18" name="Title 17">
            <a:extLst>
              <a:ext uri="{FF2B5EF4-FFF2-40B4-BE49-F238E27FC236}">
                <a16:creationId xmlns:a16="http://schemas.microsoft.com/office/drawing/2014/main" id="{954FEDF7-297D-47FE-B50E-9C11DF4D00DA}"/>
              </a:ext>
            </a:extLst>
          </p:cNvPr>
          <p:cNvSpPr>
            <a:spLocks noGrp="1"/>
          </p:cNvSpPr>
          <p:nvPr>
            <p:ph type="title"/>
          </p:nvPr>
        </p:nvSpPr>
        <p:spPr>
          <a:xfrm>
            <a:off x="588963" y="279914"/>
            <a:ext cx="11017250" cy="492125"/>
          </a:xfrm>
        </p:spPr>
        <p:txBody>
          <a:bodyPr/>
          <a:lstStyle/>
          <a:p>
            <a:pPr algn="ctr"/>
            <a:r>
              <a:rPr lang="en-US"/>
              <a:t>Virtual consults</a:t>
            </a:r>
          </a:p>
        </p:txBody>
      </p:sp>
      <p:sp>
        <p:nvSpPr>
          <p:cNvPr id="42" name="Rectangle 41">
            <a:extLst>
              <a:ext uri="{FF2B5EF4-FFF2-40B4-BE49-F238E27FC236}">
                <a16:creationId xmlns:a16="http://schemas.microsoft.com/office/drawing/2014/main" id="{841EEC76-5919-4DA0-B97E-EE23E0FF87D1}"/>
              </a:ext>
            </a:extLst>
          </p:cNvPr>
          <p:cNvSpPr/>
          <p:nvPr/>
        </p:nvSpPr>
        <p:spPr>
          <a:xfrm>
            <a:off x="293688" y="772039"/>
            <a:ext cx="11604626" cy="369332"/>
          </a:xfrm>
          <a:prstGeom prst="rect">
            <a:avLst/>
          </a:prstGeom>
        </p:spPr>
        <p:txBody>
          <a:bodyPr wrap="square">
            <a:spAutoFit/>
          </a:bodyPr>
          <a:lstStyle/>
          <a:p>
            <a:pPr algn="ctr" fontAlgn="ctr"/>
            <a:r>
              <a:rPr lang="en-US" sz="1800" dirty="0">
                <a:solidFill>
                  <a:srgbClr val="50E6FF"/>
                </a:solidFill>
              </a:rPr>
              <a:t>Clinician to clinician  | Clinician to patient | Virtual rounding </a:t>
            </a:r>
          </a:p>
        </p:txBody>
      </p:sp>
      <p:sp>
        <p:nvSpPr>
          <p:cNvPr id="31" name="Footer Placeholder 1">
            <a:extLst>
              <a:ext uri="{FF2B5EF4-FFF2-40B4-BE49-F238E27FC236}">
                <a16:creationId xmlns:a16="http://schemas.microsoft.com/office/drawing/2014/main" id="{1B9B0E83-6523-4E41-9202-80930764E06B}"/>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
        <p:nvSpPr>
          <p:cNvPr id="139" name="Slide Number Placeholder 6">
            <a:extLst>
              <a:ext uri="{FF2B5EF4-FFF2-40B4-BE49-F238E27FC236}">
                <a16:creationId xmlns:a16="http://schemas.microsoft.com/office/drawing/2014/main" id="{65B3D5D8-DDAE-424E-B0B1-1383FE7302DB}"/>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E40B6056-A234-4646-BD8C-429447BCCF52}"/>
              </a:ext>
            </a:extLst>
          </p:cNvPr>
          <p:cNvSpPr/>
          <p:nvPr/>
        </p:nvSpPr>
        <p:spPr>
          <a:xfrm>
            <a:off x="293687" y="5453076"/>
            <a:ext cx="7846241" cy="1108354"/>
          </a:xfrm>
          <a:prstGeom prst="rect">
            <a:avLst/>
          </a:prstGeom>
          <a:ln w="6350">
            <a:solidFill>
              <a:schemeClr val="bg1"/>
            </a:solidFill>
          </a:ln>
        </p:spPr>
        <p:txBody>
          <a:bodyPr wrap="square" numCol="2" anchor="ctr">
            <a:noAutofit/>
          </a:bodyPr>
          <a:lstStyle/>
          <a:p>
            <a:pPr marL="146050" indent="-146050" fontAlgn="base">
              <a:spcAft>
                <a:spcPts val="100"/>
              </a:spcAft>
              <a:buFont typeface="Arial" panose="020B0604020202020204" pitchFamily="34" charset="0"/>
              <a:buChar char="•"/>
            </a:pPr>
            <a:r>
              <a:rPr lang="en-US" sz="1000">
                <a:solidFill>
                  <a:schemeClr val="bg1"/>
                </a:solidFill>
              </a:rPr>
              <a:t>Join online meetings with HD video, VoIP, and dial-in audio  </a:t>
            </a:r>
          </a:p>
          <a:p>
            <a:pPr marL="146050" indent="-146050" fontAlgn="base">
              <a:spcAft>
                <a:spcPts val="100"/>
              </a:spcAft>
              <a:buFont typeface="Arial" panose="020B0604020202020204" pitchFamily="34" charset="0"/>
              <a:buChar char="•"/>
            </a:pPr>
            <a:r>
              <a:rPr lang="en-US" sz="1000">
                <a:solidFill>
                  <a:schemeClr val="bg1"/>
                </a:solidFill>
              </a:rPr>
              <a:t>Cloud recording of meetings  </a:t>
            </a:r>
          </a:p>
          <a:p>
            <a:pPr marL="146050" indent="-146050" fontAlgn="base">
              <a:spcAft>
                <a:spcPts val="100"/>
              </a:spcAft>
              <a:buFont typeface="Arial" panose="020B0604020202020204" pitchFamily="34" charset="0"/>
              <a:buChar char="•"/>
            </a:pPr>
            <a:r>
              <a:rPr lang="en-US" sz="1000">
                <a:solidFill>
                  <a:schemeClr val="bg1"/>
                </a:solidFill>
              </a:rPr>
              <a:t>Meet across multiple devices</a:t>
            </a:r>
          </a:p>
          <a:p>
            <a:pPr marL="146050" indent="-146050" fontAlgn="base">
              <a:spcAft>
                <a:spcPts val="100"/>
              </a:spcAft>
              <a:buFont typeface="Arial" panose="020B0604020202020204" pitchFamily="34" charset="0"/>
              <a:buChar char="•"/>
            </a:pPr>
            <a:r>
              <a:rPr lang="en-US" sz="1000">
                <a:solidFill>
                  <a:schemeClr val="bg1"/>
                </a:solidFill>
              </a:rPr>
              <a:t>Intuitive and customizable email invite</a:t>
            </a:r>
          </a:p>
          <a:p>
            <a:pPr marL="146050" indent="-146050" fontAlgn="base">
              <a:spcAft>
                <a:spcPts val="100"/>
              </a:spcAft>
              <a:buFont typeface="Arial" panose="020B0604020202020204" pitchFamily="34" charset="0"/>
              <a:buChar char="•"/>
            </a:pPr>
            <a:r>
              <a:rPr lang="en-US" sz="1000">
                <a:solidFill>
                  <a:schemeClr val="bg1"/>
                </a:solidFill>
              </a:rPr>
              <a:t>External attendee join via WebRTC in web browser or Teams Mobile App  </a:t>
            </a:r>
          </a:p>
          <a:p>
            <a:pPr marL="146050" indent="-146050" fontAlgn="base">
              <a:spcAft>
                <a:spcPts val="100"/>
              </a:spcAft>
              <a:buFont typeface="Arial" panose="020B0604020202020204" pitchFamily="34" charset="0"/>
              <a:buChar char="•"/>
            </a:pPr>
            <a:r>
              <a:rPr lang="en-US" sz="1000">
                <a:solidFill>
                  <a:schemeClr val="bg1"/>
                </a:solidFill>
              </a:rPr>
              <a:t>Attendee arrival notification</a:t>
            </a:r>
          </a:p>
          <a:p>
            <a:pPr marL="146050" indent="-146050" fontAlgn="base">
              <a:spcAft>
                <a:spcPts val="100"/>
              </a:spcAft>
              <a:buFont typeface="Arial" panose="020B0604020202020204" pitchFamily="34" charset="0"/>
              <a:buChar char="•"/>
            </a:pPr>
            <a:r>
              <a:rPr lang="en-US" sz="1000">
                <a:solidFill>
                  <a:schemeClr val="bg1"/>
                </a:solidFill>
              </a:rPr>
              <a:t>Simple tool for creating virtual appointments  </a:t>
            </a:r>
          </a:p>
          <a:p>
            <a:pPr marL="146050" indent="-146050" fontAlgn="base">
              <a:spcAft>
                <a:spcPts val="100"/>
              </a:spcAft>
              <a:buFont typeface="Arial" panose="020B0604020202020204" pitchFamily="34" charset="0"/>
              <a:buChar char="•"/>
            </a:pPr>
            <a:r>
              <a:rPr lang="en-US" sz="1000">
                <a:solidFill>
                  <a:schemeClr val="bg1"/>
                </a:solidFill>
              </a:rPr>
              <a:t>Admins can manage multiple departments and staff  </a:t>
            </a:r>
          </a:p>
          <a:p>
            <a:pPr marL="146050" indent="-146050" fontAlgn="base">
              <a:spcAft>
                <a:spcPts val="100"/>
              </a:spcAft>
              <a:buFont typeface="Arial" panose="020B0604020202020204" pitchFamily="34" charset="0"/>
              <a:buChar char="•"/>
            </a:pPr>
            <a:r>
              <a:rPr lang="en-US" sz="1000">
                <a:solidFill>
                  <a:schemeClr val="bg1"/>
                </a:solidFill>
              </a:rPr>
              <a:t>Sends notifications and reminders  </a:t>
            </a:r>
          </a:p>
          <a:p>
            <a:pPr marL="146050" indent="-146050" fontAlgn="base">
              <a:spcAft>
                <a:spcPts val="100"/>
              </a:spcAft>
              <a:buFont typeface="Arial" panose="020B0604020202020204" pitchFamily="34" charset="0"/>
              <a:buChar char="•"/>
            </a:pPr>
            <a:r>
              <a:rPr lang="en-US" sz="1000">
                <a:solidFill>
                  <a:schemeClr val="bg1"/>
                </a:solidFill>
              </a:rPr>
              <a:t>Online Meeting Graph APIs for customized scheduling</a:t>
            </a:r>
          </a:p>
        </p:txBody>
      </p:sp>
      <p:sp>
        <p:nvSpPr>
          <p:cNvPr id="19" name="Rectangle 18">
            <a:extLst>
              <a:ext uri="{FF2B5EF4-FFF2-40B4-BE49-F238E27FC236}">
                <a16:creationId xmlns:a16="http://schemas.microsoft.com/office/drawing/2014/main" id="{1062CD01-E90A-4312-93B1-C118D9569D76}"/>
              </a:ext>
            </a:extLst>
          </p:cNvPr>
          <p:cNvSpPr/>
          <p:nvPr/>
        </p:nvSpPr>
        <p:spPr>
          <a:xfrm>
            <a:off x="8435203" y="5895753"/>
            <a:ext cx="2624139" cy="512961"/>
          </a:xfrm>
          <a:prstGeom prst="rect">
            <a:avLst/>
          </a:prstGeom>
        </p:spPr>
        <p:txBody>
          <a:bodyPr wrap="square" lIns="0" tIns="0" rIns="0" bIns="0">
            <a:spAutoFit/>
          </a:bodyPr>
          <a:lstStyle/>
          <a:p>
            <a:pPr lvl="0" defTabSz="932742" fontAlgn="t">
              <a:spcAft>
                <a:spcPts val="200"/>
              </a:spcAft>
              <a:defRPr/>
            </a:pPr>
            <a:r>
              <a:rPr lang="en-US" sz="1000">
                <a:solidFill>
                  <a:schemeClr val="bg1"/>
                </a:solidFill>
              </a:rPr>
              <a:t>Microsoft Teams</a:t>
            </a:r>
          </a:p>
          <a:p>
            <a:pPr lvl="0" defTabSz="932742" fontAlgn="t">
              <a:spcAft>
                <a:spcPts val="200"/>
              </a:spcAft>
              <a:defRPr/>
            </a:pPr>
            <a:r>
              <a:rPr lang="en-US" sz="1000">
                <a:solidFill>
                  <a:schemeClr val="bg1"/>
                </a:solidFill>
              </a:rPr>
              <a:t>Microsoft Bookings</a:t>
            </a:r>
          </a:p>
          <a:p>
            <a:pPr lvl="0" defTabSz="932742" fontAlgn="t">
              <a:spcAft>
                <a:spcPts val="200"/>
              </a:spcAft>
              <a:defRPr/>
            </a:pPr>
            <a:r>
              <a:rPr lang="en-US" sz="1000">
                <a:solidFill>
                  <a:schemeClr val="bg1"/>
                </a:solidFill>
              </a:rPr>
              <a:t>Microsoft Bookings API in Microsoft Graph</a:t>
            </a:r>
          </a:p>
        </p:txBody>
      </p:sp>
      <p:sp>
        <p:nvSpPr>
          <p:cNvPr id="25" name="Rectangle 24">
            <a:extLst>
              <a:ext uri="{FF2B5EF4-FFF2-40B4-BE49-F238E27FC236}">
                <a16:creationId xmlns:a16="http://schemas.microsoft.com/office/drawing/2014/main" id="{9DEFA1CD-DBA9-486F-9478-69C8160B7ECC}"/>
              </a:ext>
            </a:extLst>
          </p:cNvPr>
          <p:cNvSpPr/>
          <p:nvPr/>
        </p:nvSpPr>
        <p:spPr>
          <a:xfrm>
            <a:off x="8258175" y="5453076"/>
            <a:ext cx="3640497" cy="1108354"/>
          </a:xfrm>
          <a:prstGeom prst="rect">
            <a:avLst/>
          </a:prstGeom>
          <a:ln w="6350">
            <a:solidFill>
              <a:schemeClr val="bg1"/>
            </a:solidFill>
          </a:ln>
        </p:spPr>
        <p:txBody>
          <a:bodyPr wrap="square" numCol="1">
            <a:noAutofit/>
          </a:bodyPr>
          <a:lstStyle/>
          <a:p>
            <a:pPr fontAlgn="base">
              <a:spcAft>
                <a:spcPts val="100"/>
              </a:spcAft>
            </a:pPr>
            <a:endParaRPr lang="en-US" sz="1000">
              <a:solidFill>
                <a:schemeClr val="bg1"/>
              </a:solidFill>
            </a:endParaRPr>
          </a:p>
        </p:txBody>
      </p:sp>
      <p:sp>
        <p:nvSpPr>
          <p:cNvPr id="29" name="Rectangle 28">
            <a:extLst>
              <a:ext uri="{FF2B5EF4-FFF2-40B4-BE49-F238E27FC236}">
                <a16:creationId xmlns:a16="http://schemas.microsoft.com/office/drawing/2014/main" id="{760E3CDC-E466-47C3-A070-F20CFC1FBD7D}"/>
              </a:ext>
            </a:extLst>
          </p:cNvPr>
          <p:cNvSpPr/>
          <p:nvPr/>
        </p:nvSpPr>
        <p:spPr>
          <a:xfrm>
            <a:off x="293688" y="5115451"/>
            <a:ext cx="4324584" cy="314324"/>
          </a:xfrm>
          <a:prstGeom prst="rect">
            <a:avLst/>
          </a:prstGeom>
          <a:ln w="6350">
            <a:noFill/>
          </a:ln>
        </p:spPr>
        <p:txBody>
          <a:bodyPr wrap="square" numCol="1">
            <a:noAutofit/>
          </a:bodyPr>
          <a:lstStyle/>
          <a:p>
            <a:pPr fontAlgn="base">
              <a:spcAft>
                <a:spcPts val="600"/>
              </a:spcAft>
            </a:pPr>
            <a:r>
              <a:rPr lang="en-US" sz="1400">
                <a:solidFill>
                  <a:srgbClr val="50E6FF"/>
                </a:solidFill>
                <a:latin typeface="+mj-lt"/>
              </a:rPr>
              <a:t>Features</a:t>
            </a:r>
            <a:endParaRPr lang="en-US" sz="1100">
              <a:solidFill>
                <a:schemeClr val="bg1"/>
              </a:solidFill>
            </a:endParaRPr>
          </a:p>
        </p:txBody>
      </p:sp>
      <p:sp>
        <p:nvSpPr>
          <p:cNvPr id="38" name="Rectangle 37">
            <a:extLst>
              <a:ext uri="{FF2B5EF4-FFF2-40B4-BE49-F238E27FC236}">
                <a16:creationId xmlns:a16="http://schemas.microsoft.com/office/drawing/2014/main" id="{00291BC1-C3A8-4FA5-BB9E-24227948B4A5}"/>
              </a:ext>
            </a:extLst>
          </p:cNvPr>
          <p:cNvSpPr/>
          <p:nvPr/>
        </p:nvSpPr>
        <p:spPr>
          <a:xfrm>
            <a:off x="8253367" y="5115451"/>
            <a:ext cx="3644946" cy="314324"/>
          </a:xfrm>
          <a:prstGeom prst="rect">
            <a:avLst/>
          </a:prstGeom>
          <a:ln w="6350">
            <a:noFill/>
          </a:ln>
        </p:spPr>
        <p:txBody>
          <a:bodyPr wrap="square" numCol="1">
            <a:noAutofit/>
          </a:bodyPr>
          <a:lstStyle/>
          <a:p>
            <a:pPr fontAlgn="base">
              <a:spcAft>
                <a:spcPts val="600"/>
              </a:spcAft>
            </a:pPr>
            <a:r>
              <a:rPr lang="en-US" sz="1400">
                <a:solidFill>
                  <a:srgbClr val="50E6FF"/>
                </a:solidFill>
                <a:latin typeface="+mj-lt"/>
              </a:rPr>
              <a:t>Microsoft Technologies</a:t>
            </a:r>
          </a:p>
        </p:txBody>
      </p:sp>
      <p:pic>
        <p:nvPicPr>
          <p:cNvPr id="59" name="Picture 58" descr="A picture containing drawing&#10;&#10;Description automatically generated">
            <a:extLst>
              <a:ext uri="{FF2B5EF4-FFF2-40B4-BE49-F238E27FC236}">
                <a16:creationId xmlns:a16="http://schemas.microsoft.com/office/drawing/2014/main" id="{7C104C3F-8973-493E-8458-225D51180A5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0501" t="24919" r="10501" b="24919"/>
          <a:stretch/>
        </p:blipFill>
        <p:spPr>
          <a:xfrm>
            <a:off x="8410114" y="5522226"/>
            <a:ext cx="1385339" cy="323308"/>
          </a:xfrm>
          <a:prstGeom prst="rect">
            <a:avLst/>
          </a:prstGeom>
        </p:spPr>
      </p:pic>
      <p:pic>
        <p:nvPicPr>
          <p:cNvPr id="3" name="Picture 2">
            <a:extLst>
              <a:ext uri="{FF2B5EF4-FFF2-40B4-BE49-F238E27FC236}">
                <a16:creationId xmlns:a16="http://schemas.microsoft.com/office/drawing/2014/main" id="{8262A5A1-FD5E-423F-AAA1-DC515BFAF252}"/>
              </a:ext>
            </a:extLst>
          </p:cNvPr>
          <p:cNvPicPr>
            <a:picLocks noChangeAspect="1"/>
          </p:cNvPicPr>
          <p:nvPr/>
        </p:nvPicPr>
        <p:blipFill rotWithShape="1">
          <a:blip r:embed="rId5" cstate="print">
            <a:extLst>
              <a:ext uri="{28A0092B-C50C-407E-A947-70E740481C1C}">
                <a14:useLocalDpi xmlns:a14="http://schemas.microsoft.com/office/drawing/2010/main"/>
              </a:ext>
            </a:extLst>
          </a:blip>
          <a:stretch/>
        </p:blipFill>
        <p:spPr>
          <a:xfrm>
            <a:off x="5773402" y="1358102"/>
            <a:ext cx="5623964" cy="267467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8A24DF2C-3DD1-499C-B9DD-47E4E61C8FB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73402" y="2744189"/>
            <a:ext cx="3695559" cy="2183411"/>
          </a:xfrm>
          <a:prstGeom prst="roundRect">
            <a:avLst>
              <a:gd name="adj" fmla="val 1474"/>
            </a:avLst>
          </a:prstGeom>
          <a:ln>
            <a:solidFill>
              <a:schemeClr val="bg1"/>
            </a:solidFill>
          </a:ln>
        </p:spPr>
      </p:pic>
      <p:pic>
        <p:nvPicPr>
          <p:cNvPr id="6" name="Picture 5" descr="A screen shot of a group of people posing for a photo&#10;&#10;Description automatically generated">
            <a:extLst>
              <a:ext uri="{FF2B5EF4-FFF2-40B4-BE49-F238E27FC236}">
                <a16:creationId xmlns:a16="http://schemas.microsoft.com/office/drawing/2014/main" id="{44CFAC4C-2F1C-4267-9AC5-E3D480D0BCA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95035" y="2469235"/>
            <a:ext cx="1249607" cy="2550650"/>
          </a:xfrm>
          <a:prstGeom prst="rect">
            <a:avLst/>
          </a:prstGeom>
        </p:spPr>
      </p:pic>
    </p:spTree>
    <p:extLst>
      <p:ext uri="{BB962C8B-B14F-4D97-AF65-F5344CB8AC3E}">
        <p14:creationId xmlns:p14="http://schemas.microsoft.com/office/powerpoint/2010/main" val="200507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2.08333E-7 -3.7037E-7 L -2.08333E-7 0.03542 " pathEditMode="relative" rAng="0" ptsTypes="AA">
                                      <p:cBhvr>
                                        <p:cTn id="9" dur="500" spd="-100000" fill="hold"/>
                                        <p:tgtEl>
                                          <p:spTgt spid="1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grpId="1" nodeType="withEffect">
                                  <p:stCondLst>
                                    <p:cond delay="0"/>
                                  </p:stCondLst>
                                  <p:childTnLst>
                                    <p:animMotion origin="layout" path="M 0 -1.85185E-6 L 0 0.03542 " pathEditMode="relative" rAng="0" ptsTypes="AA">
                                      <p:cBhvr>
                                        <p:cTn id="14" dur="500" spd="-100000" fill="hold"/>
                                        <p:tgtEl>
                                          <p:spTgt spid="4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42" grpId="0"/>
      <p:bldP spid="4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54FEDF7-297D-47FE-B50E-9C11DF4D00DA}"/>
              </a:ext>
            </a:extLst>
          </p:cNvPr>
          <p:cNvSpPr>
            <a:spLocks noGrp="1"/>
          </p:cNvSpPr>
          <p:nvPr>
            <p:ph type="title"/>
          </p:nvPr>
        </p:nvSpPr>
        <p:spPr>
          <a:xfrm>
            <a:off x="588963" y="279914"/>
            <a:ext cx="11017250" cy="492125"/>
          </a:xfrm>
        </p:spPr>
        <p:txBody>
          <a:bodyPr/>
          <a:lstStyle/>
          <a:p>
            <a:pPr algn="ctr"/>
            <a:r>
              <a:rPr lang="en-US" dirty="0"/>
              <a:t>Healthcare interoperability, IoT, and patient monitoring</a:t>
            </a:r>
          </a:p>
        </p:txBody>
      </p:sp>
      <p:sp>
        <p:nvSpPr>
          <p:cNvPr id="42" name="Rectangle 41">
            <a:extLst>
              <a:ext uri="{FF2B5EF4-FFF2-40B4-BE49-F238E27FC236}">
                <a16:creationId xmlns:a16="http://schemas.microsoft.com/office/drawing/2014/main" id="{841EEC76-5919-4DA0-B97E-EE23E0FF87D1}"/>
              </a:ext>
            </a:extLst>
          </p:cNvPr>
          <p:cNvSpPr/>
          <p:nvPr/>
        </p:nvSpPr>
        <p:spPr>
          <a:xfrm>
            <a:off x="293688" y="772039"/>
            <a:ext cx="11604626" cy="369332"/>
          </a:xfrm>
          <a:prstGeom prst="rect">
            <a:avLst/>
          </a:prstGeom>
        </p:spPr>
        <p:txBody>
          <a:bodyPr wrap="square">
            <a:spAutoFit/>
          </a:bodyPr>
          <a:lstStyle/>
          <a:p>
            <a:pPr algn="ctr" fontAlgn="ctr"/>
            <a:r>
              <a:rPr lang="en-US" sz="1800" dirty="0">
                <a:solidFill>
                  <a:srgbClr val="50E6FF"/>
                </a:solidFill>
              </a:rPr>
              <a:t>Drive data interoperability and IoT connectivity for IoT devices, sensors and healthcare apps and systems </a:t>
            </a:r>
          </a:p>
        </p:txBody>
      </p:sp>
      <p:sp>
        <p:nvSpPr>
          <p:cNvPr id="31" name="Footer Placeholder 1">
            <a:extLst>
              <a:ext uri="{FF2B5EF4-FFF2-40B4-BE49-F238E27FC236}">
                <a16:creationId xmlns:a16="http://schemas.microsoft.com/office/drawing/2014/main" id="{1B9B0E83-6523-4E41-9202-80930764E06B}"/>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
        <p:nvSpPr>
          <p:cNvPr id="139" name="Slide Number Placeholder 6">
            <a:extLst>
              <a:ext uri="{FF2B5EF4-FFF2-40B4-BE49-F238E27FC236}">
                <a16:creationId xmlns:a16="http://schemas.microsoft.com/office/drawing/2014/main" id="{65B3D5D8-DDAE-424E-B0B1-1383FE7302DB}"/>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E40B6056-A234-4646-BD8C-429447BCCF52}"/>
              </a:ext>
            </a:extLst>
          </p:cNvPr>
          <p:cNvSpPr/>
          <p:nvPr/>
        </p:nvSpPr>
        <p:spPr>
          <a:xfrm>
            <a:off x="293686" y="5185234"/>
            <a:ext cx="8812213" cy="1376196"/>
          </a:xfrm>
          <a:prstGeom prst="rect">
            <a:avLst/>
          </a:prstGeom>
          <a:ln w="6350">
            <a:solidFill>
              <a:schemeClr val="bg1"/>
            </a:solidFill>
          </a:ln>
        </p:spPr>
        <p:txBody>
          <a:bodyPr wrap="square" numCol="3" anchor="ctr">
            <a:noAutofit/>
          </a:bodyPr>
          <a:lstStyle/>
          <a:p>
            <a:pPr marL="0" marR="0" lvl="0" indent="0" algn="l" defTabSz="914367" rtl="0" eaLnBrk="1" fontAlgn="base"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mn-cs"/>
              </a:rPr>
              <a:t>Azure API for FHIR</a:t>
            </a:r>
          </a:p>
          <a:p>
            <a:pPr marL="0" marR="0" lvl="0" indent="0" algn="l" defTabSz="914367" rtl="0" eaLnBrk="1" fontAlgn="base" latinLnBrk="0" hangingPunct="1">
              <a:lnSpc>
                <a:spcPct val="100000"/>
              </a:lnSpc>
              <a:spcBef>
                <a:spcPts val="0"/>
              </a:spcBef>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Health data interoperability</a:t>
            </a:r>
          </a:p>
          <a:p>
            <a:pPr marL="0" marR="0" lvl="0" indent="0" algn="l" defTabSz="914367" rtl="0" eaLnBrk="1" fontAlgn="base" latinLnBrk="0" hangingPunct="1">
              <a:lnSpc>
                <a:spcPct val="100000"/>
              </a:lnSpc>
              <a:spcBef>
                <a:spcPts val="0"/>
              </a:spcBef>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Secure PHI management and compliance</a:t>
            </a:r>
          </a:p>
          <a:p>
            <a:pPr marL="0" marR="0" lvl="0" indent="0" algn="l" defTabSz="914367" rtl="0" eaLnBrk="1" fontAlgn="base" latinLnBrk="0" hangingPunct="1">
              <a:lnSpc>
                <a:spcPct val="100000"/>
              </a:lnSpc>
              <a:spcBef>
                <a:spcPts val="0"/>
              </a:spcBef>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AI, ML, and data analytics workloads acceleration</a:t>
            </a:r>
          </a:p>
          <a:p>
            <a:pPr marL="0" marR="0" lvl="0" indent="0" algn="l" defTabSz="914367" rtl="0" eaLnBrk="1" fontAlgn="base" latinLnBrk="0" hangingPunct="1">
              <a:lnSpc>
                <a:spcPct val="100000"/>
              </a:lnSpc>
              <a:spcBef>
                <a:spcPts val="0"/>
              </a:spcBef>
              <a:buClrTx/>
              <a:buSzTx/>
              <a:buFontTx/>
              <a:buNone/>
              <a:tabLst/>
              <a:defRPr/>
            </a:pPr>
            <a:endParaRPr lang="en-US" sz="1000">
              <a:solidFill>
                <a:srgbClr val="FFFFFF"/>
              </a:solidFill>
              <a:latin typeface="Segoe UI" panose="020B0502040204020203" pitchFamily="34" charset="0"/>
            </a:endParaRPr>
          </a:p>
          <a:p>
            <a:pPr marL="0" marR="0" lvl="0" indent="0" algn="l" defTabSz="914367" rtl="0" eaLnBrk="1" fontAlgn="base" latinLnBrk="0" hangingPunct="1">
              <a:lnSpc>
                <a:spcPct val="100000"/>
              </a:lnSpc>
              <a:spcBef>
                <a:spcPts val="0"/>
              </a:spcBef>
              <a:buClrTx/>
              <a:buSzTx/>
              <a:buFontTx/>
              <a:buNone/>
              <a:tabLst/>
              <a:defRPr/>
            </a:pPr>
            <a:endParaRPr lang="en-US" sz="1000">
              <a:solidFill>
                <a:srgbClr val="FFFFFF"/>
              </a:solidFill>
              <a:latin typeface="Segoe UI" panose="020B0502040204020203" pitchFamily="34" charset="0"/>
            </a:endParaRPr>
          </a:p>
          <a:p>
            <a:pPr marL="0" marR="0" lvl="0" indent="0" algn="l" defTabSz="914367" rtl="0" eaLnBrk="1" fontAlgn="base" latinLnBrk="0" hangingPunct="1">
              <a:lnSpc>
                <a:spcPct val="100000"/>
              </a:lnSpc>
              <a:spcBef>
                <a:spcPts val="0"/>
              </a:spcBef>
              <a:buClrTx/>
              <a:buSzTx/>
              <a:buFontTx/>
              <a:buNone/>
              <a:tabLst/>
              <a:defRPr/>
            </a:pPr>
            <a:endParaRPr lang="en-US" sz="1000">
              <a:solidFill>
                <a:srgbClr val="FFFFFF"/>
              </a:solidFill>
              <a:latin typeface="Segoe UI" panose="020B0502040204020203" pitchFamily="34" charset="0"/>
            </a:endParaRPr>
          </a:p>
          <a:p>
            <a:pPr marL="0" marR="0" lvl="0" indent="0" algn="l" defTabSz="914367" rtl="0" eaLnBrk="1" fontAlgn="base" latinLnBrk="0" hangingPunct="1">
              <a:lnSpc>
                <a:spcPct val="100000"/>
              </a:lnSpc>
              <a:spcBef>
                <a:spcPts val="0"/>
              </a:spcBef>
              <a:buClrTx/>
              <a:buSzTx/>
              <a:buFontTx/>
              <a:buNone/>
              <a:tabLst/>
              <a:defRPr/>
            </a:pPr>
            <a:endParaRPr lang="en-US" sz="1000">
              <a:solidFill>
                <a:srgbClr val="FFFFFF"/>
              </a:solidFill>
              <a:latin typeface="Segoe UI" panose="020B0502040204020203" pitchFamily="34" charset="0"/>
            </a:endParaRPr>
          </a:p>
          <a:p>
            <a:pPr marL="0" marR="0" lvl="0" indent="0" algn="l" defTabSz="914367" rtl="0" eaLnBrk="1" fontAlgn="base"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mn-cs"/>
              </a:rPr>
              <a:t>Azure IoT Connector for FHIR</a:t>
            </a:r>
          </a:p>
          <a:p>
            <a:pPr marL="0" marR="0" lvl="0" indent="0" algn="l" defTabSz="914367" rtl="0" eaLnBrk="1" fontAlgn="base" latinLnBrk="0" hangingPunct="1">
              <a:lnSpc>
                <a:spcPct val="100000"/>
              </a:lnSpc>
              <a:spcBef>
                <a:spcPts val="0"/>
              </a:spcBef>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Managed feature of Azure API for FHIR</a:t>
            </a:r>
          </a:p>
          <a:p>
            <a:pPr marL="0" marR="0" lvl="0" indent="0" algn="l" defTabSz="914367" rtl="0" eaLnBrk="1" fontAlgn="base" latinLnBrk="0" hangingPunct="1">
              <a:lnSpc>
                <a:spcPct val="100000"/>
              </a:lnSpc>
              <a:spcBef>
                <a:spcPts val="0"/>
              </a:spcBef>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Help meet security and compliance requirements</a:t>
            </a:r>
          </a:p>
          <a:p>
            <a:pPr marL="0" marR="0" lvl="0" indent="0" algn="l" defTabSz="914367" rtl="0" eaLnBrk="1" fontAlgn="base" latinLnBrk="0" hangingPunct="1">
              <a:lnSpc>
                <a:spcPct val="100000"/>
              </a:lnSpc>
              <a:spcBef>
                <a:spcPts val="0"/>
              </a:spcBef>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Normalize device data</a:t>
            </a:r>
          </a:p>
          <a:p>
            <a:pPr marL="0" marR="0" lvl="0" indent="0" algn="l" defTabSz="914367" rtl="0" eaLnBrk="1" fontAlgn="base" latinLnBrk="0" hangingPunct="1">
              <a:lnSpc>
                <a:spcPct val="100000"/>
              </a:lnSpc>
              <a:spcBef>
                <a:spcPts val="0"/>
              </a:spcBef>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Convert to FHIR Observations</a:t>
            </a:r>
          </a:p>
          <a:p>
            <a:pPr marL="0" marR="0" lvl="0" indent="0" algn="l" defTabSz="914367" rtl="0" eaLnBrk="1" fontAlgn="base" latinLnBrk="0" hangingPunct="1">
              <a:lnSpc>
                <a:spcPct val="100000"/>
              </a:lnSpc>
              <a:spcBef>
                <a:spcPts val="0"/>
              </a:spcBef>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Support for sub second </a:t>
            </a:r>
          </a:p>
          <a:p>
            <a:pPr marL="0" marR="0" lvl="0" indent="0" algn="l" defTabSz="914367" rtl="0" eaLnBrk="1" fontAlgn="base" latinLnBrk="0" hangingPunct="1">
              <a:lnSpc>
                <a:spcPct val="100000"/>
              </a:lnSpc>
              <a:spcBef>
                <a:spcPts val="0"/>
              </a:spcBef>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Scalable with new workloads</a:t>
            </a:r>
          </a:p>
          <a:p>
            <a:pPr marL="0" marR="0" lvl="0" indent="0" algn="l" defTabSz="914367" rtl="0" eaLnBrk="1" fontAlgn="base" latinLnBrk="0" hangingPunct="1">
              <a:lnSpc>
                <a:spcPct val="100000"/>
              </a:lnSpc>
              <a:spcBef>
                <a:spcPts val="0"/>
              </a:spcBef>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Seamless connection with Azure IoT</a:t>
            </a:r>
          </a:p>
          <a:p>
            <a:pPr marL="0" marR="0" lvl="0" indent="0" algn="l" defTabSz="914367" rtl="0" eaLnBrk="1" fontAlgn="base"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mn-cs"/>
              </a:rPr>
              <a:t>Continuous patient monitoring </a:t>
            </a:r>
          </a:p>
          <a:p>
            <a:pPr marL="0" marR="0" lvl="0" indent="0" algn="l" defTabSz="914367" rtl="0" eaLnBrk="1" fontAlgn="base" latinLnBrk="0" hangingPunct="1">
              <a:lnSpc>
                <a:spcPct val="100000"/>
              </a:lnSpc>
              <a:spcBef>
                <a:spcPts val="0"/>
              </a:spcBef>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Hospital care team data visualization</a:t>
            </a:r>
          </a:p>
          <a:p>
            <a:pPr marL="0" marR="0" lvl="0" indent="0" algn="l" defTabSz="914367" rtl="0" eaLnBrk="1" fontAlgn="base" latinLnBrk="0" hangingPunct="1">
              <a:lnSpc>
                <a:spcPct val="100000"/>
              </a:lnSpc>
              <a:spcBef>
                <a:spcPts val="0"/>
              </a:spcBef>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Real-time streaming dashboard for patient vitals</a:t>
            </a:r>
          </a:p>
          <a:p>
            <a:pPr marL="0" marR="0" lvl="0" indent="0" algn="l" defTabSz="914367" rtl="0" eaLnBrk="1" fontAlgn="base" latinLnBrk="0" hangingPunct="1">
              <a:lnSpc>
                <a:spcPct val="100000"/>
              </a:lnSpc>
              <a:spcBef>
                <a:spcPts val="0"/>
              </a:spcBef>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Connectivity to Azure IoT Central</a:t>
            </a:r>
          </a:p>
          <a:p>
            <a:pPr marL="0" marR="0" lvl="0" indent="0" algn="l" defTabSz="914367" rtl="0" eaLnBrk="1" fontAlgn="base" latinLnBrk="0" hangingPunct="1">
              <a:lnSpc>
                <a:spcPct val="100000"/>
              </a:lnSpc>
              <a:spcBef>
                <a:spcPts val="0"/>
              </a:spcBef>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Logic app connectivity</a:t>
            </a:r>
          </a:p>
          <a:p>
            <a:pPr marL="0" marR="0" lvl="0" indent="0" algn="l" defTabSz="914367" rtl="0" eaLnBrk="1" fontAlgn="base" latinLnBrk="0" hangingPunct="1">
              <a:lnSpc>
                <a:spcPct val="100000"/>
              </a:lnSpc>
              <a:spcBef>
                <a:spcPts val="0"/>
              </a:spcBef>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Stream data to Power BI</a:t>
            </a:r>
          </a:p>
        </p:txBody>
      </p:sp>
      <p:sp>
        <p:nvSpPr>
          <p:cNvPr id="19" name="Rectangle 18">
            <a:extLst>
              <a:ext uri="{FF2B5EF4-FFF2-40B4-BE49-F238E27FC236}">
                <a16:creationId xmlns:a16="http://schemas.microsoft.com/office/drawing/2014/main" id="{1062CD01-E90A-4312-93B1-C118D9569D76}"/>
              </a:ext>
            </a:extLst>
          </p:cNvPr>
          <p:cNvSpPr/>
          <p:nvPr/>
        </p:nvSpPr>
        <p:spPr>
          <a:xfrm>
            <a:off x="9366748" y="5627910"/>
            <a:ext cx="2624139" cy="666849"/>
          </a:xfrm>
          <a:prstGeom prst="rect">
            <a:avLst/>
          </a:prstGeom>
        </p:spPr>
        <p:txBody>
          <a:bodyPr wrap="square" lIns="0" tIns="0" rIns="0" bIns="0">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Azure API for FHIR</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Azure IoT Connector for FHIR</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Continuous patient monitoring template on Azure IoT Central </a:t>
            </a:r>
          </a:p>
        </p:txBody>
      </p:sp>
      <p:sp>
        <p:nvSpPr>
          <p:cNvPr id="25" name="Rectangle 24">
            <a:extLst>
              <a:ext uri="{FF2B5EF4-FFF2-40B4-BE49-F238E27FC236}">
                <a16:creationId xmlns:a16="http://schemas.microsoft.com/office/drawing/2014/main" id="{9DEFA1CD-DBA9-486F-9478-69C8160B7ECC}"/>
              </a:ext>
            </a:extLst>
          </p:cNvPr>
          <p:cNvSpPr/>
          <p:nvPr/>
        </p:nvSpPr>
        <p:spPr>
          <a:xfrm>
            <a:off x="9212580" y="5185233"/>
            <a:ext cx="2685732" cy="1376196"/>
          </a:xfrm>
          <a:prstGeom prst="rect">
            <a:avLst/>
          </a:prstGeom>
          <a:ln w="6350">
            <a:solidFill>
              <a:schemeClr val="bg1"/>
            </a:solidFill>
          </a:ln>
        </p:spPr>
        <p:txBody>
          <a:bodyPr wrap="square" numCol="1">
            <a:noAutofit/>
          </a:bodyPr>
          <a:lstStyle/>
          <a:p>
            <a:pPr fontAlgn="base">
              <a:spcAft>
                <a:spcPts val="100"/>
              </a:spcAft>
            </a:pPr>
            <a:endParaRPr lang="en-US" sz="1000">
              <a:solidFill>
                <a:schemeClr val="bg1"/>
              </a:solidFill>
            </a:endParaRPr>
          </a:p>
        </p:txBody>
      </p:sp>
      <p:sp>
        <p:nvSpPr>
          <p:cNvPr id="29" name="Rectangle 28">
            <a:extLst>
              <a:ext uri="{FF2B5EF4-FFF2-40B4-BE49-F238E27FC236}">
                <a16:creationId xmlns:a16="http://schemas.microsoft.com/office/drawing/2014/main" id="{760E3CDC-E466-47C3-A070-F20CFC1FBD7D}"/>
              </a:ext>
            </a:extLst>
          </p:cNvPr>
          <p:cNvSpPr/>
          <p:nvPr/>
        </p:nvSpPr>
        <p:spPr>
          <a:xfrm>
            <a:off x="293688" y="4847608"/>
            <a:ext cx="4324584" cy="314324"/>
          </a:xfrm>
          <a:prstGeom prst="rect">
            <a:avLst/>
          </a:prstGeom>
          <a:ln w="6350">
            <a:noFill/>
          </a:ln>
        </p:spPr>
        <p:txBody>
          <a:bodyPr wrap="square" numCol="1">
            <a:noAutofit/>
          </a:bodyPr>
          <a:lstStyle/>
          <a:p>
            <a:pPr fontAlgn="base">
              <a:spcAft>
                <a:spcPts val="600"/>
              </a:spcAft>
            </a:pPr>
            <a:r>
              <a:rPr lang="en-US" sz="1400">
                <a:solidFill>
                  <a:srgbClr val="50E6FF"/>
                </a:solidFill>
                <a:latin typeface="+mj-lt"/>
              </a:rPr>
              <a:t>Features</a:t>
            </a:r>
            <a:endParaRPr lang="en-US" sz="1100">
              <a:solidFill>
                <a:schemeClr val="bg1"/>
              </a:solidFill>
            </a:endParaRPr>
          </a:p>
        </p:txBody>
      </p:sp>
      <p:sp>
        <p:nvSpPr>
          <p:cNvPr id="38" name="Rectangle 37">
            <a:extLst>
              <a:ext uri="{FF2B5EF4-FFF2-40B4-BE49-F238E27FC236}">
                <a16:creationId xmlns:a16="http://schemas.microsoft.com/office/drawing/2014/main" id="{00291BC1-C3A8-4FA5-BB9E-24227948B4A5}"/>
              </a:ext>
            </a:extLst>
          </p:cNvPr>
          <p:cNvSpPr/>
          <p:nvPr/>
        </p:nvSpPr>
        <p:spPr>
          <a:xfrm>
            <a:off x="9209298" y="4847608"/>
            <a:ext cx="2689014" cy="314324"/>
          </a:xfrm>
          <a:prstGeom prst="rect">
            <a:avLst/>
          </a:prstGeom>
          <a:ln w="6350">
            <a:noFill/>
          </a:ln>
        </p:spPr>
        <p:txBody>
          <a:bodyPr wrap="square" numCol="1">
            <a:noAutofit/>
          </a:bodyPr>
          <a:lstStyle/>
          <a:p>
            <a:pPr fontAlgn="base">
              <a:spcAft>
                <a:spcPts val="600"/>
              </a:spcAft>
            </a:pPr>
            <a:r>
              <a:rPr lang="en-US" sz="1400">
                <a:solidFill>
                  <a:srgbClr val="50E6FF"/>
                </a:solidFill>
                <a:latin typeface="+mj-lt"/>
              </a:rPr>
              <a:t>Microsoft Technologies</a:t>
            </a:r>
          </a:p>
        </p:txBody>
      </p:sp>
      <p:pic>
        <p:nvPicPr>
          <p:cNvPr id="2" name="Picture 1" descr="A picture containing drawing&#10;&#10;Description automatically generated">
            <a:extLst>
              <a:ext uri="{FF2B5EF4-FFF2-40B4-BE49-F238E27FC236}">
                <a16:creationId xmlns:a16="http://schemas.microsoft.com/office/drawing/2014/main" id="{062F13DA-A268-4986-BA09-ED0F91489CA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4751" t="20494" r="14751" b="20494"/>
          <a:stretch/>
        </p:blipFill>
        <p:spPr>
          <a:xfrm>
            <a:off x="9334402" y="5223737"/>
            <a:ext cx="867302" cy="383475"/>
          </a:xfrm>
          <a:prstGeom prst="rect">
            <a:avLst/>
          </a:prstGeom>
        </p:spPr>
      </p:pic>
      <p:grpSp>
        <p:nvGrpSpPr>
          <p:cNvPr id="27" name="Graphic 5">
            <a:extLst>
              <a:ext uri="{FF2B5EF4-FFF2-40B4-BE49-F238E27FC236}">
                <a16:creationId xmlns:a16="http://schemas.microsoft.com/office/drawing/2014/main" id="{BAE7F106-537C-4E5D-A055-0690DD458B91}"/>
              </a:ext>
            </a:extLst>
          </p:cNvPr>
          <p:cNvGrpSpPr>
            <a:grpSpLocks noChangeAspect="1"/>
          </p:cNvGrpSpPr>
          <p:nvPr/>
        </p:nvGrpSpPr>
        <p:grpSpPr>
          <a:xfrm>
            <a:off x="1523610" y="5233281"/>
            <a:ext cx="176285" cy="167593"/>
            <a:chOff x="3099038" y="1543844"/>
            <a:chExt cx="471573" cy="469745"/>
          </a:xfrm>
        </p:grpSpPr>
        <p:sp>
          <p:nvSpPr>
            <p:cNvPr id="28" name="Freeform: Shape 27">
              <a:extLst>
                <a:ext uri="{FF2B5EF4-FFF2-40B4-BE49-F238E27FC236}">
                  <a16:creationId xmlns:a16="http://schemas.microsoft.com/office/drawing/2014/main" id="{9F6A3BB9-CB5A-427E-BFDD-6C5C3031CBEA}"/>
                </a:ext>
              </a:extLst>
            </p:cNvPr>
            <p:cNvSpPr/>
            <p:nvPr/>
          </p:nvSpPr>
          <p:spPr>
            <a:xfrm>
              <a:off x="3099038" y="1543844"/>
              <a:ext cx="466725" cy="466725"/>
            </a:xfrm>
            <a:custGeom>
              <a:avLst/>
              <a:gdLst>
                <a:gd name="connsiteX0" fmla="*/ 345281 w 466725"/>
                <a:gd name="connsiteY0" fmla="*/ 7144 h 466725"/>
                <a:gd name="connsiteX1" fmla="*/ 235744 w 466725"/>
                <a:gd name="connsiteY1" fmla="*/ 79515 h 466725"/>
                <a:gd name="connsiteX2" fmla="*/ 126206 w 466725"/>
                <a:gd name="connsiteY2" fmla="*/ 7144 h 466725"/>
                <a:gd name="connsiteX3" fmla="*/ 7144 w 466725"/>
                <a:gd name="connsiteY3" fmla="*/ 150019 h 466725"/>
                <a:gd name="connsiteX4" fmla="*/ 235744 w 466725"/>
                <a:gd name="connsiteY4" fmla="*/ 464344 h 466725"/>
                <a:gd name="connsiteX5" fmla="*/ 464344 w 466725"/>
                <a:gd name="connsiteY5" fmla="*/ 150019 h 466725"/>
                <a:gd name="connsiteX6" fmla="*/ 345281 w 466725"/>
                <a:gd name="connsiteY6" fmla="*/ 7144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466725">
                  <a:moveTo>
                    <a:pt x="345281" y="7144"/>
                  </a:moveTo>
                  <a:cubicBezTo>
                    <a:pt x="296104" y="7144"/>
                    <a:pt x="253898" y="36967"/>
                    <a:pt x="235744" y="79515"/>
                  </a:cubicBezTo>
                  <a:cubicBezTo>
                    <a:pt x="217589" y="36967"/>
                    <a:pt x="175384" y="7144"/>
                    <a:pt x="126206" y="7144"/>
                  </a:cubicBezTo>
                  <a:cubicBezTo>
                    <a:pt x="45244" y="7144"/>
                    <a:pt x="7144" y="84258"/>
                    <a:pt x="7144" y="150019"/>
                  </a:cubicBezTo>
                  <a:cubicBezTo>
                    <a:pt x="7144" y="350044"/>
                    <a:pt x="235744" y="464344"/>
                    <a:pt x="235744" y="464344"/>
                  </a:cubicBezTo>
                  <a:cubicBezTo>
                    <a:pt x="235744" y="464344"/>
                    <a:pt x="464344" y="350044"/>
                    <a:pt x="464344" y="150019"/>
                  </a:cubicBezTo>
                  <a:cubicBezTo>
                    <a:pt x="464344" y="84258"/>
                    <a:pt x="426244" y="7144"/>
                    <a:pt x="345281" y="7144"/>
                  </a:cubicBezTo>
                  <a:close/>
                </a:path>
              </a:pathLst>
            </a:custGeom>
            <a:solidFill>
              <a:srgbClr val="FF8C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C36FD38-B3A9-410A-9108-2257D14CE8A6}"/>
                </a:ext>
              </a:extLst>
            </p:cNvPr>
            <p:cNvSpPr/>
            <p:nvPr/>
          </p:nvSpPr>
          <p:spPr>
            <a:xfrm>
              <a:off x="3100076" y="1708789"/>
              <a:ext cx="466725" cy="304800"/>
            </a:xfrm>
            <a:custGeom>
              <a:avLst/>
              <a:gdLst>
                <a:gd name="connsiteX0" fmla="*/ 234706 w 466725"/>
                <a:gd name="connsiteY0" fmla="*/ 99374 h 304800"/>
                <a:gd name="connsiteX1" fmla="*/ 7144 w 466725"/>
                <a:gd name="connsiteY1" fmla="*/ 7144 h 304800"/>
                <a:gd name="connsiteX2" fmla="*/ 234706 w 466725"/>
                <a:gd name="connsiteY2" fmla="*/ 299399 h 304800"/>
                <a:gd name="connsiteX3" fmla="*/ 462267 w 466725"/>
                <a:gd name="connsiteY3" fmla="*/ 7144 h 304800"/>
                <a:gd name="connsiteX4" fmla="*/ 234706 w 466725"/>
                <a:gd name="connsiteY4" fmla="*/ 99374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 h="304800">
                  <a:moveTo>
                    <a:pt x="234706" y="99374"/>
                  </a:moveTo>
                  <a:cubicBezTo>
                    <a:pt x="132664" y="99374"/>
                    <a:pt x="45063" y="61389"/>
                    <a:pt x="7144" y="7144"/>
                  </a:cubicBezTo>
                  <a:cubicBezTo>
                    <a:pt x="23003" y="193462"/>
                    <a:pt x="234706" y="299399"/>
                    <a:pt x="234706" y="299399"/>
                  </a:cubicBezTo>
                  <a:cubicBezTo>
                    <a:pt x="234706" y="299399"/>
                    <a:pt x="446408" y="193462"/>
                    <a:pt x="462267" y="7144"/>
                  </a:cubicBezTo>
                  <a:cubicBezTo>
                    <a:pt x="424348" y="61389"/>
                    <a:pt x="336747" y="99374"/>
                    <a:pt x="234706" y="99374"/>
                  </a:cubicBezTo>
                  <a:close/>
                </a:path>
              </a:pathLst>
            </a:custGeom>
            <a:solidFill>
              <a:srgbClr val="BA141A">
                <a:alpha val="25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6FCAC742-D921-4792-8ECD-C1E69783B6D5}"/>
                </a:ext>
              </a:extLst>
            </p:cNvPr>
            <p:cNvSpPr/>
            <p:nvPr/>
          </p:nvSpPr>
          <p:spPr>
            <a:xfrm>
              <a:off x="3319066" y="1849597"/>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23B65C99-F3FB-4D2A-A548-7E38B31C7123}"/>
                </a:ext>
              </a:extLst>
            </p:cNvPr>
            <p:cNvSpPr/>
            <p:nvPr/>
          </p:nvSpPr>
          <p:spPr>
            <a:xfrm>
              <a:off x="3132342" y="1552512"/>
              <a:ext cx="66675" cy="133350"/>
            </a:xfrm>
            <a:custGeom>
              <a:avLst/>
              <a:gdLst>
                <a:gd name="connsiteX0" fmla="*/ 8558 w 66675"/>
                <a:gd name="connsiteY0" fmla="*/ 37538 h 133350"/>
                <a:gd name="connsiteX1" fmla="*/ 50792 w 66675"/>
                <a:gd name="connsiteY1" fmla="*/ 133569 h 133350"/>
                <a:gd name="connsiteX2" fmla="*/ 68375 w 66675"/>
                <a:gd name="connsiteY2" fmla="*/ 111052 h 133350"/>
                <a:gd name="connsiteX3" fmla="*/ 35867 w 66675"/>
                <a:gd name="connsiteY3" fmla="*/ 51378 h 133350"/>
                <a:gd name="connsiteX4" fmla="*/ 48421 w 66675"/>
                <a:gd name="connsiteY4" fmla="*/ 7144 h 133350"/>
                <a:gd name="connsiteX5" fmla="*/ 8558 w 66675"/>
                <a:gd name="connsiteY5" fmla="*/ 37538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133350">
                  <a:moveTo>
                    <a:pt x="8558" y="37538"/>
                  </a:moveTo>
                  <a:cubicBezTo>
                    <a:pt x="8558" y="37538"/>
                    <a:pt x="-4834" y="85563"/>
                    <a:pt x="50792" y="133569"/>
                  </a:cubicBezTo>
                  <a:lnTo>
                    <a:pt x="68375" y="111052"/>
                  </a:lnTo>
                  <a:cubicBezTo>
                    <a:pt x="68071" y="110814"/>
                    <a:pt x="38076" y="86630"/>
                    <a:pt x="35867" y="51378"/>
                  </a:cubicBezTo>
                  <a:cubicBezTo>
                    <a:pt x="34066" y="22650"/>
                    <a:pt x="48421" y="7144"/>
                    <a:pt x="48421" y="7144"/>
                  </a:cubicBezTo>
                  <a:cubicBezTo>
                    <a:pt x="32495" y="14364"/>
                    <a:pt x="19236" y="24298"/>
                    <a:pt x="8558" y="37538"/>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D6C5D48A-5C86-4E06-8353-69B1DAB4AF01}"/>
                </a:ext>
              </a:extLst>
            </p:cNvPr>
            <p:cNvSpPr/>
            <p:nvPr/>
          </p:nvSpPr>
          <p:spPr>
            <a:xfrm>
              <a:off x="3351536" y="1624054"/>
              <a:ext cx="219075" cy="285750"/>
            </a:xfrm>
            <a:custGeom>
              <a:avLst/>
              <a:gdLst>
                <a:gd name="connsiteX0" fmla="*/ 200377 w 219075"/>
                <a:gd name="connsiteY0" fmla="*/ 7144 h 285750"/>
                <a:gd name="connsiteX1" fmla="*/ 190786 w 219075"/>
                <a:gd name="connsiteY1" fmla="*/ 114452 h 285750"/>
                <a:gd name="connsiteX2" fmla="*/ 7144 w 219075"/>
                <a:gd name="connsiteY2" fmla="*/ 256337 h 285750"/>
                <a:gd name="connsiteX3" fmla="*/ 16497 w 219075"/>
                <a:gd name="connsiteY3" fmla="*/ 283331 h 285750"/>
                <a:gd name="connsiteX4" fmla="*/ 194481 w 219075"/>
                <a:gd name="connsiteY4" fmla="*/ 165830 h 285750"/>
                <a:gd name="connsiteX5" fmla="*/ 212798 w 219075"/>
                <a:gd name="connsiteY5" fmla="*/ 69809 h 285750"/>
                <a:gd name="connsiteX6" fmla="*/ 200377 w 219075"/>
                <a:gd name="connsiteY6" fmla="*/ 71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285750">
                  <a:moveTo>
                    <a:pt x="200377" y="7144"/>
                  </a:moveTo>
                  <a:cubicBezTo>
                    <a:pt x="208874" y="44234"/>
                    <a:pt x="205740" y="80801"/>
                    <a:pt x="190786" y="114452"/>
                  </a:cubicBezTo>
                  <a:cubicBezTo>
                    <a:pt x="163916" y="174927"/>
                    <a:pt x="100413" y="223990"/>
                    <a:pt x="7144" y="256337"/>
                  </a:cubicBezTo>
                  <a:lnTo>
                    <a:pt x="16497" y="283331"/>
                  </a:lnTo>
                  <a:cubicBezTo>
                    <a:pt x="96850" y="255480"/>
                    <a:pt x="158010" y="215294"/>
                    <a:pt x="194481" y="165830"/>
                  </a:cubicBezTo>
                  <a:cubicBezTo>
                    <a:pt x="205826" y="136474"/>
                    <a:pt x="212798" y="104461"/>
                    <a:pt x="212798" y="69809"/>
                  </a:cubicBezTo>
                  <a:cubicBezTo>
                    <a:pt x="212798" y="49120"/>
                    <a:pt x="208064" y="27327"/>
                    <a:pt x="200377" y="714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9B64B83F-54A9-4499-98F3-327ED2F574E5}"/>
                </a:ext>
              </a:extLst>
            </p:cNvPr>
            <p:cNvSpPr/>
            <p:nvPr/>
          </p:nvSpPr>
          <p:spPr>
            <a:xfrm>
              <a:off x="3157139" y="1640045"/>
              <a:ext cx="247650" cy="247650"/>
            </a:xfrm>
            <a:custGeom>
              <a:avLst/>
              <a:gdLst>
                <a:gd name="connsiteX0" fmla="*/ 26919 w 247650"/>
                <a:gd name="connsiteY0" fmla="*/ 26919 h 247650"/>
                <a:gd name="connsiteX1" fmla="*/ 93594 w 247650"/>
                <a:gd name="connsiteY1" fmla="*/ 228306 h 247650"/>
                <a:gd name="connsiteX2" fmla="*/ 103700 w 247650"/>
                <a:gd name="connsiteY2" fmla="*/ 238412 h 247650"/>
                <a:gd name="connsiteX3" fmla="*/ 123903 w 247650"/>
                <a:gd name="connsiteY3" fmla="*/ 238412 h 247650"/>
                <a:gd name="connsiteX4" fmla="*/ 144105 w 247650"/>
                <a:gd name="connsiteY4" fmla="*/ 218210 h 247650"/>
                <a:gd name="connsiteX5" fmla="*/ 144105 w 247650"/>
                <a:gd name="connsiteY5" fmla="*/ 198007 h 247650"/>
                <a:gd name="connsiteX6" fmla="*/ 123903 w 247650"/>
                <a:gd name="connsiteY6" fmla="*/ 198007 h 247650"/>
                <a:gd name="connsiteX7" fmla="*/ 113130 w 247650"/>
                <a:gd name="connsiteY7" fmla="*/ 208780 h 247650"/>
                <a:gd name="connsiteX8" fmla="*/ 45779 w 247650"/>
                <a:gd name="connsiteY8" fmla="*/ 45788 h 247650"/>
                <a:gd name="connsiteX9" fmla="*/ 208771 w 247650"/>
                <a:gd name="connsiteY9" fmla="*/ 113139 h 247650"/>
                <a:gd name="connsiteX10" fmla="*/ 197998 w 247650"/>
                <a:gd name="connsiteY10" fmla="*/ 123912 h 247650"/>
                <a:gd name="connsiteX11" fmla="*/ 197998 w 247650"/>
                <a:gd name="connsiteY11" fmla="*/ 144115 h 247650"/>
                <a:gd name="connsiteX12" fmla="*/ 218200 w 247650"/>
                <a:gd name="connsiteY12" fmla="*/ 144115 h 247650"/>
                <a:gd name="connsiteX13" fmla="*/ 238403 w 247650"/>
                <a:gd name="connsiteY13" fmla="*/ 123912 h 247650"/>
                <a:gd name="connsiteX14" fmla="*/ 238403 w 247650"/>
                <a:gd name="connsiteY14" fmla="*/ 103710 h 247650"/>
                <a:gd name="connsiteX15" fmla="*/ 228297 w 247650"/>
                <a:gd name="connsiteY15" fmla="*/ 93604 h 247650"/>
                <a:gd name="connsiteX16" fmla="*/ 26919 w 247650"/>
                <a:gd name="connsiteY16" fmla="*/ 2691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650" h="247650">
                  <a:moveTo>
                    <a:pt x="26919" y="26919"/>
                  </a:moveTo>
                  <a:cubicBezTo>
                    <a:pt x="-26621" y="80459"/>
                    <a:pt x="39721" y="174423"/>
                    <a:pt x="93594" y="228306"/>
                  </a:cubicBezTo>
                  <a:lnTo>
                    <a:pt x="103700" y="238412"/>
                  </a:lnTo>
                  <a:cubicBezTo>
                    <a:pt x="109282" y="243994"/>
                    <a:pt x="118331" y="243994"/>
                    <a:pt x="123903" y="238412"/>
                  </a:cubicBezTo>
                  <a:lnTo>
                    <a:pt x="144105" y="218210"/>
                  </a:lnTo>
                  <a:cubicBezTo>
                    <a:pt x="149687" y="212628"/>
                    <a:pt x="149687" y="203579"/>
                    <a:pt x="144105" y="198007"/>
                  </a:cubicBezTo>
                  <a:cubicBezTo>
                    <a:pt x="138524" y="192426"/>
                    <a:pt x="129475" y="192426"/>
                    <a:pt x="123903" y="198007"/>
                  </a:cubicBezTo>
                  <a:lnTo>
                    <a:pt x="113130" y="208780"/>
                  </a:lnTo>
                  <a:cubicBezTo>
                    <a:pt x="39045" y="134695"/>
                    <a:pt x="15213" y="76354"/>
                    <a:pt x="45779" y="45788"/>
                  </a:cubicBezTo>
                  <a:cubicBezTo>
                    <a:pt x="76345" y="15222"/>
                    <a:pt x="134685" y="39054"/>
                    <a:pt x="208771" y="113139"/>
                  </a:cubicBezTo>
                  <a:lnTo>
                    <a:pt x="197998" y="123912"/>
                  </a:lnTo>
                  <a:cubicBezTo>
                    <a:pt x="192416" y="129494"/>
                    <a:pt x="192416" y="138543"/>
                    <a:pt x="197998" y="144115"/>
                  </a:cubicBezTo>
                  <a:cubicBezTo>
                    <a:pt x="203580" y="149696"/>
                    <a:pt x="212628" y="149696"/>
                    <a:pt x="218200" y="144115"/>
                  </a:cubicBezTo>
                  <a:lnTo>
                    <a:pt x="238403" y="123912"/>
                  </a:lnTo>
                  <a:cubicBezTo>
                    <a:pt x="243985" y="118331"/>
                    <a:pt x="243985" y="109282"/>
                    <a:pt x="238403" y="103710"/>
                  </a:cubicBezTo>
                  <a:lnTo>
                    <a:pt x="228297" y="93604"/>
                  </a:lnTo>
                  <a:cubicBezTo>
                    <a:pt x="174424" y="39721"/>
                    <a:pt x="80459" y="-26621"/>
                    <a:pt x="26919" y="2691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9" name="Graphic 8">
            <a:extLst>
              <a:ext uri="{FF2B5EF4-FFF2-40B4-BE49-F238E27FC236}">
                <a16:creationId xmlns:a16="http://schemas.microsoft.com/office/drawing/2014/main" id="{3E1C9B25-F2ED-4B14-B604-FE3F463AF5A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019557" y="5233281"/>
            <a:ext cx="198350" cy="198350"/>
          </a:xfrm>
          <a:prstGeom prst="rect">
            <a:avLst/>
          </a:prstGeom>
        </p:spPr>
      </p:pic>
      <p:grpSp>
        <p:nvGrpSpPr>
          <p:cNvPr id="40" name="Group 39">
            <a:extLst>
              <a:ext uri="{FF2B5EF4-FFF2-40B4-BE49-F238E27FC236}">
                <a16:creationId xmlns:a16="http://schemas.microsoft.com/office/drawing/2014/main" id="{BDD45ADE-8DB2-4951-AEDA-360097831FF6}"/>
              </a:ext>
            </a:extLst>
          </p:cNvPr>
          <p:cNvGrpSpPr/>
          <p:nvPr/>
        </p:nvGrpSpPr>
        <p:grpSpPr>
          <a:xfrm>
            <a:off x="8009916" y="5250434"/>
            <a:ext cx="214984" cy="134365"/>
            <a:chOff x="-1090051" y="5989210"/>
            <a:chExt cx="364148" cy="227592"/>
          </a:xfrm>
        </p:grpSpPr>
        <p:sp>
          <p:nvSpPr>
            <p:cNvPr id="41" name="Freeform: Shape 40">
              <a:extLst>
                <a:ext uri="{FF2B5EF4-FFF2-40B4-BE49-F238E27FC236}">
                  <a16:creationId xmlns:a16="http://schemas.microsoft.com/office/drawing/2014/main" id="{17385620-1D9E-493C-ABF8-0450813E2AE6}"/>
                </a:ext>
              </a:extLst>
            </p:cNvPr>
            <p:cNvSpPr/>
            <p:nvPr/>
          </p:nvSpPr>
          <p:spPr>
            <a:xfrm>
              <a:off x="-851069" y="6171293"/>
              <a:ext cx="79657" cy="4551"/>
            </a:xfrm>
            <a:custGeom>
              <a:avLst/>
              <a:gdLst>
                <a:gd name="connsiteX0" fmla="*/ 0 w 79657"/>
                <a:gd name="connsiteY0" fmla="*/ 0 h 4551"/>
                <a:gd name="connsiteX1" fmla="*/ 79658 w 79657"/>
                <a:gd name="connsiteY1" fmla="*/ 0 h 4551"/>
                <a:gd name="connsiteX2" fmla="*/ 0 w 79657"/>
                <a:gd name="connsiteY2" fmla="*/ 0 h 4551"/>
              </a:gdLst>
              <a:ahLst/>
              <a:cxnLst>
                <a:cxn ang="0">
                  <a:pos x="connsiteX0" y="connsiteY0"/>
                </a:cxn>
                <a:cxn ang="0">
                  <a:pos x="connsiteX1" y="connsiteY1"/>
                </a:cxn>
                <a:cxn ang="0">
                  <a:pos x="connsiteX2" y="connsiteY2"/>
                </a:cxn>
              </a:cxnLst>
              <a:rect l="l" t="t" r="r" b="b"/>
              <a:pathLst>
                <a:path w="79657" h="4551">
                  <a:moveTo>
                    <a:pt x="0" y="0"/>
                  </a:moveTo>
                  <a:lnTo>
                    <a:pt x="79658" y="0"/>
                  </a:lnTo>
                  <a:lnTo>
                    <a:pt x="0" y="0"/>
                  </a:lnTo>
                  <a:close/>
                </a:path>
              </a:pathLst>
            </a:custGeom>
            <a:solidFill>
              <a:schemeClr val="accent1"/>
            </a:solidFill>
            <a:ln w="8954" cap="flat">
              <a:solidFill>
                <a:schemeClr val="accent1"/>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D1435407-7BDE-44B2-B5AB-CFC00BC56DF4}"/>
                </a:ext>
              </a:extLst>
            </p:cNvPr>
            <p:cNvSpPr/>
            <p:nvPr/>
          </p:nvSpPr>
          <p:spPr>
            <a:xfrm>
              <a:off x="-1044532" y="6046113"/>
              <a:ext cx="113796" cy="113796"/>
            </a:xfrm>
            <a:custGeom>
              <a:avLst/>
              <a:gdLst>
                <a:gd name="connsiteX0" fmla="*/ 113797 w 113796"/>
                <a:gd name="connsiteY0" fmla="*/ 56898 h 113796"/>
                <a:gd name="connsiteX1" fmla="*/ 56898 w 113796"/>
                <a:gd name="connsiteY1" fmla="*/ 113797 h 113796"/>
                <a:gd name="connsiteX2" fmla="*/ 0 w 113796"/>
                <a:gd name="connsiteY2" fmla="*/ 56898 h 113796"/>
                <a:gd name="connsiteX3" fmla="*/ 56898 w 113796"/>
                <a:gd name="connsiteY3" fmla="*/ 0 h 113796"/>
                <a:gd name="connsiteX4" fmla="*/ 113797 w 113796"/>
                <a:gd name="connsiteY4" fmla="*/ 56898 h 113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6" h="113796">
                  <a:moveTo>
                    <a:pt x="113797" y="56898"/>
                  </a:moveTo>
                  <a:cubicBezTo>
                    <a:pt x="113797" y="88322"/>
                    <a:pt x="88322" y="113797"/>
                    <a:pt x="56898" y="113797"/>
                  </a:cubicBezTo>
                  <a:cubicBezTo>
                    <a:pt x="25474" y="113797"/>
                    <a:pt x="0" y="88322"/>
                    <a:pt x="0" y="56898"/>
                  </a:cubicBezTo>
                  <a:cubicBezTo>
                    <a:pt x="0" y="25474"/>
                    <a:pt x="25474" y="0"/>
                    <a:pt x="56898" y="0"/>
                  </a:cubicBezTo>
                  <a:cubicBezTo>
                    <a:pt x="88322" y="0"/>
                    <a:pt x="113797" y="25474"/>
                    <a:pt x="113797" y="56898"/>
                  </a:cubicBezTo>
                  <a:close/>
                </a:path>
              </a:pathLst>
            </a:custGeom>
            <a:solidFill>
              <a:srgbClr val="50E6FF"/>
            </a:solidFill>
            <a:ln w="8954" cap="flat">
              <a:solidFill>
                <a:schemeClr val="accent1"/>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85B2DBAE-C542-47BB-A308-3A19A5F286B2}"/>
                </a:ext>
              </a:extLst>
            </p:cNvPr>
            <p:cNvSpPr/>
            <p:nvPr/>
          </p:nvSpPr>
          <p:spPr>
            <a:xfrm>
              <a:off x="-951506" y="5989210"/>
              <a:ext cx="225603" cy="227592"/>
            </a:xfrm>
            <a:custGeom>
              <a:avLst/>
              <a:gdLst>
                <a:gd name="connsiteX0" fmla="*/ 202845 w 225603"/>
                <a:gd name="connsiteY0" fmla="*/ 91033 h 227592"/>
                <a:gd name="connsiteX1" fmla="*/ 225604 w 225603"/>
                <a:gd name="connsiteY1" fmla="*/ 113787 h 227592"/>
                <a:gd name="connsiteX2" fmla="*/ 202845 w 225603"/>
                <a:gd name="connsiteY2" fmla="*/ 136556 h 227592"/>
                <a:gd name="connsiteX3" fmla="*/ 225604 w 225603"/>
                <a:gd name="connsiteY3" fmla="*/ 159311 h 227592"/>
                <a:gd name="connsiteX4" fmla="*/ 202845 w 225603"/>
                <a:gd name="connsiteY4" fmla="*/ 182084 h 227592"/>
                <a:gd name="connsiteX5" fmla="*/ 180094 w 225603"/>
                <a:gd name="connsiteY5" fmla="*/ 182070 h 227592"/>
                <a:gd name="connsiteX6" fmla="*/ 134576 w 225603"/>
                <a:gd name="connsiteY6" fmla="*/ 227575 h 227592"/>
                <a:gd name="connsiteX7" fmla="*/ 134576 w 225603"/>
                <a:gd name="connsiteY7" fmla="*/ 227593 h 227592"/>
                <a:gd name="connsiteX8" fmla="*/ 89057 w 225603"/>
                <a:gd name="connsiteY8" fmla="*/ 227593 h 227592"/>
                <a:gd name="connsiteX9" fmla="*/ 24762 w 225603"/>
                <a:gd name="connsiteY9" fmla="*/ 182084 h 227592"/>
                <a:gd name="connsiteX10" fmla="*/ 5 w 225603"/>
                <a:gd name="connsiteY10" fmla="*/ 182084 h 227592"/>
                <a:gd name="connsiteX11" fmla="*/ 5 w 225603"/>
                <a:gd name="connsiteY11" fmla="*/ 157758 h 227592"/>
                <a:gd name="connsiteX12" fmla="*/ 20770 w 225603"/>
                <a:gd name="connsiteY12" fmla="*/ 113801 h 227592"/>
                <a:gd name="connsiteX13" fmla="*/ 0 w 225603"/>
                <a:gd name="connsiteY13" fmla="*/ 69844 h 227592"/>
                <a:gd name="connsiteX14" fmla="*/ 0 w 225603"/>
                <a:gd name="connsiteY14" fmla="*/ 45505 h 227592"/>
                <a:gd name="connsiteX15" fmla="*/ 24744 w 225603"/>
                <a:gd name="connsiteY15" fmla="*/ 45505 h 227592"/>
                <a:gd name="connsiteX16" fmla="*/ 89071 w 225603"/>
                <a:gd name="connsiteY16" fmla="*/ 0 h 227592"/>
                <a:gd name="connsiteX17" fmla="*/ 191469 w 225603"/>
                <a:gd name="connsiteY17" fmla="*/ 0 h 227592"/>
                <a:gd name="connsiteX18" fmla="*/ 214220 w 225603"/>
                <a:gd name="connsiteY18" fmla="*/ 22750 h 227592"/>
                <a:gd name="connsiteX19" fmla="*/ 191469 w 225603"/>
                <a:gd name="connsiteY19" fmla="*/ 45523 h 227592"/>
                <a:gd name="connsiteX20" fmla="*/ 202845 w 225603"/>
                <a:gd name="connsiteY20" fmla="*/ 45510 h 227592"/>
                <a:gd name="connsiteX21" fmla="*/ 225604 w 225603"/>
                <a:gd name="connsiteY21" fmla="*/ 68264 h 227592"/>
                <a:gd name="connsiteX22" fmla="*/ 202845 w 225603"/>
                <a:gd name="connsiteY22" fmla="*/ 91033 h 22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5603" h="227592">
                  <a:moveTo>
                    <a:pt x="202845" y="91033"/>
                  </a:moveTo>
                  <a:cubicBezTo>
                    <a:pt x="215412" y="91033"/>
                    <a:pt x="225604" y="101224"/>
                    <a:pt x="225604" y="113787"/>
                  </a:cubicBezTo>
                  <a:cubicBezTo>
                    <a:pt x="225604" y="126364"/>
                    <a:pt x="215412" y="136556"/>
                    <a:pt x="202845" y="136556"/>
                  </a:cubicBezTo>
                  <a:cubicBezTo>
                    <a:pt x="215412" y="136556"/>
                    <a:pt x="225604" y="146747"/>
                    <a:pt x="225604" y="159311"/>
                  </a:cubicBezTo>
                  <a:cubicBezTo>
                    <a:pt x="225604" y="171892"/>
                    <a:pt x="215412" y="182084"/>
                    <a:pt x="202845" y="182084"/>
                  </a:cubicBezTo>
                  <a:lnTo>
                    <a:pt x="180094" y="182070"/>
                  </a:lnTo>
                  <a:cubicBezTo>
                    <a:pt x="180094" y="207205"/>
                    <a:pt x="159716" y="227575"/>
                    <a:pt x="134576" y="227575"/>
                  </a:cubicBezTo>
                  <a:lnTo>
                    <a:pt x="134576" y="227593"/>
                  </a:lnTo>
                  <a:lnTo>
                    <a:pt x="89057" y="227593"/>
                  </a:lnTo>
                  <a:cubicBezTo>
                    <a:pt x="59347" y="227593"/>
                    <a:pt x="34139" y="208584"/>
                    <a:pt x="24762" y="182084"/>
                  </a:cubicBezTo>
                  <a:lnTo>
                    <a:pt x="5" y="182084"/>
                  </a:lnTo>
                  <a:lnTo>
                    <a:pt x="5" y="157758"/>
                  </a:lnTo>
                  <a:cubicBezTo>
                    <a:pt x="12677" y="147312"/>
                    <a:pt x="20770" y="131508"/>
                    <a:pt x="20770" y="113801"/>
                  </a:cubicBezTo>
                  <a:cubicBezTo>
                    <a:pt x="20770" y="96099"/>
                    <a:pt x="12677" y="80290"/>
                    <a:pt x="0" y="69844"/>
                  </a:cubicBezTo>
                  <a:lnTo>
                    <a:pt x="0" y="45505"/>
                  </a:lnTo>
                  <a:lnTo>
                    <a:pt x="24744" y="45505"/>
                  </a:lnTo>
                  <a:cubicBezTo>
                    <a:pt x="34130" y="19004"/>
                    <a:pt x="59338" y="0"/>
                    <a:pt x="89071" y="0"/>
                  </a:cubicBezTo>
                  <a:lnTo>
                    <a:pt x="191469" y="0"/>
                  </a:lnTo>
                  <a:cubicBezTo>
                    <a:pt x="204033" y="0"/>
                    <a:pt x="214220" y="10192"/>
                    <a:pt x="214220" y="22750"/>
                  </a:cubicBezTo>
                  <a:cubicBezTo>
                    <a:pt x="214220" y="35332"/>
                    <a:pt x="204033" y="45523"/>
                    <a:pt x="191469" y="45523"/>
                  </a:cubicBezTo>
                  <a:lnTo>
                    <a:pt x="202845" y="45510"/>
                  </a:lnTo>
                  <a:cubicBezTo>
                    <a:pt x="215412" y="45510"/>
                    <a:pt x="225604" y="55701"/>
                    <a:pt x="225604" y="68264"/>
                  </a:cubicBezTo>
                  <a:cubicBezTo>
                    <a:pt x="225604" y="80855"/>
                    <a:pt x="215412" y="91051"/>
                    <a:pt x="202845" y="91033"/>
                  </a:cubicBezTo>
                  <a:close/>
                </a:path>
              </a:pathLst>
            </a:custGeom>
            <a:solidFill>
              <a:schemeClr val="accent1"/>
            </a:solidFill>
            <a:ln w="8954" cap="flat">
              <a:solidFill>
                <a:schemeClr val="accent1"/>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3A237C87-7474-47F3-A674-7F38CED79F63}"/>
                </a:ext>
              </a:extLst>
            </p:cNvPr>
            <p:cNvSpPr/>
            <p:nvPr/>
          </p:nvSpPr>
          <p:spPr>
            <a:xfrm>
              <a:off x="-1090051" y="6034715"/>
              <a:ext cx="66284" cy="136573"/>
            </a:xfrm>
            <a:custGeom>
              <a:avLst/>
              <a:gdLst>
                <a:gd name="connsiteX0" fmla="*/ 45514 w 66284"/>
                <a:gd name="connsiteY0" fmla="*/ 68296 h 136573"/>
                <a:gd name="connsiteX1" fmla="*/ 66284 w 66284"/>
                <a:gd name="connsiteY1" fmla="*/ 24339 h 136573"/>
                <a:gd name="connsiteX2" fmla="*/ 66284 w 66284"/>
                <a:gd name="connsiteY2" fmla="*/ 0 h 136573"/>
                <a:gd name="connsiteX3" fmla="*/ 0 w 66284"/>
                <a:gd name="connsiteY3" fmla="*/ 0 h 136573"/>
                <a:gd name="connsiteX4" fmla="*/ 0 w 66284"/>
                <a:gd name="connsiteY4" fmla="*/ 136574 h 136573"/>
                <a:gd name="connsiteX5" fmla="*/ 66284 w 66284"/>
                <a:gd name="connsiteY5" fmla="*/ 136574 h 136573"/>
                <a:gd name="connsiteX6" fmla="*/ 66284 w 66284"/>
                <a:gd name="connsiteY6" fmla="*/ 112249 h 136573"/>
                <a:gd name="connsiteX7" fmla="*/ 45514 w 66284"/>
                <a:gd name="connsiteY7" fmla="*/ 68296 h 13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84" h="136573">
                  <a:moveTo>
                    <a:pt x="45514" y="68296"/>
                  </a:moveTo>
                  <a:cubicBezTo>
                    <a:pt x="45514" y="50594"/>
                    <a:pt x="53607" y="34785"/>
                    <a:pt x="66284" y="24339"/>
                  </a:cubicBezTo>
                  <a:lnTo>
                    <a:pt x="66284" y="0"/>
                  </a:lnTo>
                  <a:lnTo>
                    <a:pt x="0" y="0"/>
                  </a:lnTo>
                  <a:lnTo>
                    <a:pt x="0" y="136574"/>
                  </a:lnTo>
                  <a:lnTo>
                    <a:pt x="66284" y="136574"/>
                  </a:lnTo>
                  <a:lnTo>
                    <a:pt x="66284" y="112249"/>
                  </a:lnTo>
                  <a:cubicBezTo>
                    <a:pt x="53607" y="101807"/>
                    <a:pt x="45514" y="86003"/>
                    <a:pt x="45514" y="68296"/>
                  </a:cubicBezTo>
                  <a:close/>
                </a:path>
              </a:pathLst>
            </a:custGeom>
            <a:solidFill>
              <a:schemeClr val="accent1"/>
            </a:solidFill>
            <a:ln w="8954" cap="flat">
              <a:solidFill>
                <a:schemeClr val="accent1"/>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542976A3-D434-49E9-8B8E-4453A993CD92}"/>
                </a:ext>
              </a:extLst>
            </p:cNvPr>
            <p:cNvSpPr/>
            <p:nvPr/>
          </p:nvSpPr>
          <p:spPr>
            <a:xfrm>
              <a:off x="-1023767" y="6017659"/>
              <a:ext cx="72265" cy="41399"/>
            </a:xfrm>
            <a:custGeom>
              <a:avLst/>
              <a:gdLst>
                <a:gd name="connsiteX0" fmla="*/ 36133 w 72265"/>
                <a:gd name="connsiteY0" fmla="*/ 28445 h 41399"/>
                <a:gd name="connsiteX1" fmla="*/ 72265 w 72265"/>
                <a:gd name="connsiteY1" fmla="*/ 41399 h 41399"/>
                <a:gd name="connsiteX2" fmla="*/ 72265 w 72265"/>
                <a:gd name="connsiteY2" fmla="*/ 0 h 41399"/>
                <a:gd name="connsiteX3" fmla="*/ 0 w 72265"/>
                <a:gd name="connsiteY3" fmla="*/ 0 h 41399"/>
                <a:gd name="connsiteX4" fmla="*/ 0 w 72265"/>
                <a:gd name="connsiteY4" fmla="*/ 41399 h 41399"/>
                <a:gd name="connsiteX5" fmla="*/ 36133 w 72265"/>
                <a:gd name="connsiteY5" fmla="*/ 28445 h 4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65" h="41399">
                  <a:moveTo>
                    <a:pt x="36133" y="28445"/>
                  </a:moveTo>
                  <a:cubicBezTo>
                    <a:pt x="49857" y="28445"/>
                    <a:pt x="62433" y="33306"/>
                    <a:pt x="72265" y="41399"/>
                  </a:cubicBezTo>
                  <a:lnTo>
                    <a:pt x="72265" y="0"/>
                  </a:lnTo>
                  <a:lnTo>
                    <a:pt x="0" y="0"/>
                  </a:lnTo>
                  <a:lnTo>
                    <a:pt x="0" y="41399"/>
                  </a:lnTo>
                  <a:cubicBezTo>
                    <a:pt x="9827" y="33306"/>
                    <a:pt x="22409" y="28445"/>
                    <a:pt x="36133" y="28445"/>
                  </a:cubicBezTo>
                  <a:close/>
                </a:path>
              </a:pathLst>
            </a:custGeom>
            <a:solidFill>
              <a:srgbClr val="50E6FF"/>
            </a:solidFill>
            <a:ln w="8954" cap="flat">
              <a:solidFill>
                <a:schemeClr val="accent1"/>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86005F3C-6651-4D70-8C53-078A816F7D6E}"/>
                </a:ext>
              </a:extLst>
            </p:cNvPr>
            <p:cNvSpPr/>
            <p:nvPr/>
          </p:nvSpPr>
          <p:spPr>
            <a:xfrm>
              <a:off x="-1023767" y="6146968"/>
              <a:ext cx="72260" cy="41385"/>
            </a:xfrm>
            <a:custGeom>
              <a:avLst/>
              <a:gdLst>
                <a:gd name="connsiteX0" fmla="*/ 36133 w 72260"/>
                <a:gd name="connsiteY0" fmla="*/ 12941 h 41385"/>
                <a:gd name="connsiteX1" fmla="*/ 0 w 72260"/>
                <a:gd name="connsiteY1" fmla="*/ 0 h 41385"/>
                <a:gd name="connsiteX2" fmla="*/ 0 w 72260"/>
                <a:gd name="connsiteY2" fmla="*/ 41386 h 41385"/>
                <a:gd name="connsiteX3" fmla="*/ 72261 w 72260"/>
                <a:gd name="connsiteY3" fmla="*/ 41386 h 41385"/>
                <a:gd name="connsiteX4" fmla="*/ 72261 w 72260"/>
                <a:gd name="connsiteY4" fmla="*/ 0 h 41385"/>
                <a:gd name="connsiteX5" fmla="*/ 36133 w 72260"/>
                <a:gd name="connsiteY5" fmla="*/ 12941 h 4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60" h="41385">
                  <a:moveTo>
                    <a:pt x="36133" y="12941"/>
                  </a:moveTo>
                  <a:cubicBezTo>
                    <a:pt x="22409" y="12941"/>
                    <a:pt x="9832" y="8075"/>
                    <a:pt x="0" y="0"/>
                  </a:cubicBezTo>
                  <a:lnTo>
                    <a:pt x="0" y="41386"/>
                  </a:lnTo>
                  <a:lnTo>
                    <a:pt x="72261" y="41386"/>
                  </a:lnTo>
                  <a:lnTo>
                    <a:pt x="72261" y="0"/>
                  </a:lnTo>
                  <a:cubicBezTo>
                    <a:pt x="62433" y="8075"/>
                    <a:pt x="49852" y="12941"/>
                    <a:pt x="36133" y="12941"/>
                  </a:cubicBezTo>
                  <a:close/>
                </a:path>
              </a:pathLst>
            </a:custGeom>
            <a:solidFill>
              <a:srgbClr val="50E6FF"/>
            </a:solidFill>
            <a:ln w="8954" cap="flat">
              <a:solidFill>
                <a:schemeClr val="accent1"/>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D8CF590E-D175-4339-9513-0BABF279E551}"/>
                </a:ext>
              </a:extLst>
            </p:cNvPr>
            <p:cNvSpPr/>
            <p:nvPr/>
          </p:nvSpPr>
          <p:spPr>
            <a:xfrm>
              <a:off x="-1010393" y="6080243"/>
              <a:ext cx="22759" cy="22768"/>
            </a:xfrm>
            <a:custGeom>
              <a:avLst/>
              <a:gdLst>
                <a:gd name="connsiteX0" fmla="*/ 0 w 22759"/>
                <a:gd name="connsiteY0" fmla="*/ 0 h 22768"/>
                <a:gd name="connsiteX1" fmla="*/ 22759 w 22759"/>
                <a:gd name="connsiteY1" fmla="*/ 22768 h 22768"/>
                <a:gd name="connsiteX2" fmla="*/ 0 w 22759"/>
                <a:gd name="connsiteY2" fmla="*/ 0 h 22768"/>
              </a:gdLst>
              <a:ahLst/>
              <a:cxnLst>
                <a:cxn ang="0">
                  <a:pos x="connsiteX0" y="connsiteY0"/>
                </a:cxn>
                <a:cxn ang="0">
                  <a:pos x="connsiteX1" y="connsiteY1"/>
                </a:cxn>
                <a:cxn ang="0">
                  <a:pos x="connsiteX2" y="connsiteY2"/>
                </a:cxn>
              </a:cxnLst>
              <a:rect l="l" t="t" r="r" b="b"/>
              <a:pathLst>
                <a:path w="22759" h="22768">
                  <a:moveTo>
                    <a:pt x="0" y="0"/>
                  </a:moveTo>
                  <a:lnTo>
                    <a:pt x="22759" y="22768"/>
                  </a:lnTo>
                  <a:lnTo>
                    <a:pt x="0" y="0"/>
                  </a:lnTo>
                  <a:close/>
                </a:path>
              </a:pathLst>
            </a:custGeom>
            <a:solidFill>
              <a:srgbClr val="50E6FF"/>
            </a:solidFill>
            <a:ln w="8954" cap="flat">
              <a:solidFill>
                <a:schemeClr val="accent1"/>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91D2960A-C176-4122-AFED-987AD4952126}"/>
                </a:ext>
              </a:extLst>
            </p:cNvPr>
            <p:cNvSpPr/>
            <p:nvPr/>
          </p:nvSpPr>
          <p:spPr>
            <a:xfrm>
              <a:off x="-987634" y="6085937"/>
              <a:ext cx="17069" cy="17074"/>
            </a:xfrm>
            <a:custGeom>
              <a:avLst/>
              <a:gdLst>
                <a:gd name="connsiteX0" fmla="*/ 17069 w 17069"/>
                <a:gd name="connsiteY0" fmla="*/ 0 h 17074"/>
                <a:gd name="connsiteX1" fmla="*/ 0 w 17069"/>
                <a:gd name="connsiteY1" fmla="*/ 17074 h 17074"/>
                <a:gd name="connsiteX2" fmla="*/ 17069 w 17069"/>
                <a:gd name="connsiteY2" fmla="*/ 0 h 17074"/>
              </a:gdLst>
              <a:ahLst/>
              <a:cxnLst>
                <a:cxn ang="0">
                  <a:pos x="connsiteX0" y="connsiteY0"/>
                </a:cxn>
                <a:cxn ang="0">
                  <a:pos x="connsiteX1" y="connsiteY1"/>
                </a:cxn>
                <a:cxn ang="0">
                  <a:pos x="connsiteX2" y="connsiteY2"/>
                </a:cxn>
              </a:cxnLst>
              <a:rect l="l" t="t" r="r" b="b"/>
              <a:pathLst>
                <a:path w="17069" h="17074">
                  <a:moveTo>
                    <a:pt x="17069" y="0"/>
                  </a:moveTo>
                  <a:lnTo>
                    <a:pt x="0" y="17074"/>
                  </a:lnTo>
                  <a:lnTo>
                    <a:pt x="17069" y="0"/>
                  </a:lnTo>
                  <a:close/>
                </a:path>
              </a:pathLst>
            </a:custGeom>
            <a:solidFill>
              <a:srgbClr val="50E6FF"/>
            </a:solidFill>
            <a:ln w="8954" cap="flat">
              <a:solidFill>
                <a:schemeClr val="accent1"/>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F86B2188-F257-4547-9A80-344FE88CA104}"/>
                </a:ext>
              </a:extLst>
            </p:cNvPr>
            <p:cNvSpPr/>
            <p:nvPr/>
          </p:nvSpPr>
          <p:spPr>
            <a:xfrm>
              <a:off x="-987634" y="6103011"/>
              <a:ext cx="4551" cy="28449"/>
            </a:xfrm>
            <a:custGeom>
              <a:avLst/>
              <a:gdLst>
                <a:gd name="connsiteX0" fmla="*/ 0 w 4551"/>
                <a:gd name="connsiteY0" fmla="*/ 0 h 28449"/>
                <a:gd name="connsiteX1" fmla="*/ 0 w 4551"/>
                <a:gd name="connsiteY1" fmla="*/ 28449 h 28449"/>
                <a:gd name="connsiteX2" fmla="*/ 0 w 4551"/>
                <a:gd name="connsiteY2" fmla="*/ 0 h 28449"/>
              </a:gdLst>
              <a:ahLst/>
              <a:cxnLst>
                <a:cxn ang="0">
                  <a:pos x="connsiteX0" y="connsiteY0"/>
                </a:cxn>
                <a:cxn ang="0">
                  <a:pos x="connsiteX1" y="connsiteY1"/>
                </a:cxn>
                <a:cxn ang="0">
                  <a:pos x="connsiteX2" y="connsiteY2"/>
                </a:cxn>
              </a:cxnLst>
              <a:rect l="l" t="t" r="r" b="b"/>
              <a:pathLst>
                <a:path w="4551" h="28449">
                  <a:moveTo>
                    <a:pt x="0" y="0"/>
                  </a:moveTo>
                  <a:lnTo>
                    <a:pt x="0" y="28449"/>
                  </a:lnTo>
                  <a:lnTo>
                    <a:pt x="0" y="0"/>
                  </a:lnTo>
                  <a:close/>
                </a:path>
              </a:pathLst>
            </a:custGeom>
            <a:solidFill>
              <a:srgbClr val="50E6FF"/>
            </a:solidFill>
            <a:ln w="8954" cap="flat">
              <a:solidFill>
                <a:schemeClr val="accent1"/>
              </a:solidFill>
              <a:prstDash val="solid"/>
              <a:round/>
            </a:ln>
          </p:spPr>
          <p:txBody>
            <a:bodyPr rtlCol="0" anchor="ctr"/>
            <a:lstStyle/>
            <a:p>
              <a:endParaRPr lang="en-US"/>
            </a:p>
          </p:txBody>
        </p:sp>
      </p:grpSp>
      <p:pic>
        <p:nvPicPr>
          <p:cNvPr id="14" name="Picture 13" descr="A screenshot of a cell phone&#10;&#10;Description automatically generated">
            <a:extLst>
              <a:ext uri="{FF2B5EF4-FFF2-40B4-BE49-F238E27FC236}">
                <a16:creationId xmlns:a16="http://schemas.microsoft.com/office/drawing/2014/main" id="{3C0F029B-2C46-4C37-BFFA-FB5F9DB8380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164629" y="1320325"/>
            <a:ext cx="4623656" cy="2482189"/>
          </a:xfrm>
          <a:prstGeom prst="rect">
            <a:avLst/>
          </a:prstGeom>
        </p:spPr>
      </p:pic>
      <p:pic>
        <p:nvPicPr>
          <p:cNvPr id="56" name="Picture 55" descr="A picture containing person, person, holding, player&#10;&#10;Description automatically generated">
            <a:extLst>
              <a:ext uri="{FF2B5EF4-FFF2-40B4-BE49-F238E27FC236}">
                <a16:creationId xmlns:a16="http://schemas.microsoft.com/office/drawing/2014/main" id="{CE529141-0322-42D4-97B8-A7B678FEF0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95116" y="3096690"/>
            <a:ext cx="2488787" cy="1659025"/>
          </a:xfrm>
          <a:prstGeom prst="rect">
            <a:avLst/>
          </a:prstGeom>
          <a:ln w="12700">
            <a:solidFill>
              <a:schemeClr val="tx1"/>
            </a:solidFill>
          </a:ln>
        </p:spPr>
      </p:pic>
      <p:pic>
        <p:nvPicPr>
          <p:cNvPr id="12" name="Picture 11">
            <a:extLst>
              <a:ext uri="{FF2B5EF4-FFF2-40B4-BE49-F238E27FC236}">
                <a16:creationId xmlns:a16="http://schemas.microsoft.com/office/drawing/2014/main" id="{AC718662-BBA0-4449-8B02-731B18EE52A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403716" y="1320325"/>
            <a:ext cx="4519611" cy="2482933"/>
          </a:xfrm>
          <a:prstGeom prst="rect">
            <a:avLst/>
          </a:prstGeom>
        </p:spPr>
      </p:pic>
      <p:grpSp>
        <p:nvGrpSpPr>
          <p:cNvPr id="58" name="Group 57">
            <a:extLst>
              <a:ext uri="{FF2B5EF4-FFF2-40B4-BE49-F238E27FC236}">
                <a16:creationId xmlns:a16="http://schemas.microsoft.com/office/drawing/2014/main" id="{EA376842-6C75-41B3-AFEE-6D9BB777FB20}"/>
              </a:ext>
            </a:extLst>
          </p:cNvPr>
          <p:cNvGrpSpPr/>
          <p:nvPr/>
        </p:nvGrpSpPr>
        <p:grpSpPr>
          <a:xfrm>
            <a:off x="2012013" y="3096690"/>
            <a:ext cx="810763" cy="1654899"/>
            <a:chOff x="3744518" y="1947683"/>
            <a:chExt cx="1249607" cy="2550650"/>
          </a:xfrm>
        </p:grpSpPr>
        <p:pic>
          <p:nvPicPr>
            <p:cNvPr id="13" name="Picture 12" descr="A screen shot of a group of people posing for a photo&#10;&#10;Description automatically generated">
              <a:extLst>
                <a:ext uri="{FF2B5EF4-FFF2-40B4-BE49-F238E27FC236}">
                  <a16:creationId xmlns:a16="http://schemas.microsoft.com/office/drawing/2014/main" id="{C2034524-57C9-4C88-A6B0-F0C800229B5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744518" y="1947683"/>
              <a:ext cx="1249607" cy="2550650"/>
            </a:xfrm>
            <a:prstGeom prst="rect">
              <a:avLst/>
            </a:prstGeom>
          </p:spPr>
        </p:pic>
        <p:pic>
          <p:nvPicPr>
            <p:cNvPr id="61" name="Picture 60">
              <a:extLst>
                <a:ext uri="{FF2B5EF4-FFF2-40B4-BE49-F238E27FC236}">
                  <a16:creationId xmlns:a16="http://schemas.microsoft.com/office/drawing/2014/main" id="{AAF6CB23-0CF9-4577-9A61-004056D27C9E}"/>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3829050" y="2252329"/>
              <a:ext cx="1077794" cy="1927396"/>
            </a:xfrm>
            <a:prstGeom prst="rect">
              <a:avLst/>
            </a:prstGeom>
          </p:spPr>
        </p:pic>
      </p:grpSp>
      <p:grpSp>
        <p:nvGrpSpPr>
          <p:cNvPr id="63" name="Group 62">
            <a:extLst>
              <a:ext uri="{FF2B5EF4-FFF2-40B4-BE49-F238E27FC236}">
                <a16:creationId xmlns:a16="http://schemas.microsoft.com/office/drawing/2014/main" id="{A4520A22-58BE-4E36-9CDA-612E6952EFAD}"/>
              </a:ext>
            </a:extLst>
          </p:cNvPr>
          <p:cNvGrpSpPr/>
          <p:nvPr/>
        </p:nvGrpSpPr>
        <p:grpSpPr>
          <a:xfrm>
            <a:off x="2962692" y="3096690"/>
            <a:ext cx="810763" cy="1654899"/>
            <a:chOff x="3744518" y="1947683"/>
            <a:chExt cx="1249607" cy="2550650"/>
          </a:xfrm>
        </p:grpSpPr>
        <p:pic>
          <p:nvPicPr>
            <p:cNvPr id="64" name="Picture 63" descr="A screen shot of a group of people posing for a photo&#10;&#10;Description automatically generated">
              <a:extLst>
                <a:ext uri="{FF2B5EF4-FFF2-40B4-BE49-F238E27FC236}">
                  <a16:creationId xmlns:a16="http://schemas.microsoft.com/office/drawing/2014/main" id="{51222C82-D798-441D-8C0A-544BB9CE738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744518" y="1947683"/>
              <a:ext cx="1249607" cy="2550650"/>
            </a:xfrm>
            <a:prstGeom prst="rect">
              <a:avLst/>
            </a:prstGeom>
          </p:spPr>
        </p:pic>
        <p:pic>
          <p:nvPicPr>
            <p:cNvPr id="65" name="Picture 64">
              <a:extLst>
                <a:ext uri="{FF2B5EF4-FFF2-40B4-BE49-F238E27FC236}">
                  <a16:creationId xmlns:a16="http://schemas.microsoft.com/office/drawing/2014/main" id="{75AF5E4E-DF3E-418E-8065-41B2E16C1275}"/>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3829050" y="2252329"/>
              <a:ext cx="1077794" cy="1927396"/>
            </a:xfrm>
            <a:prstGeom prst="rect">
              <a:avLst/>
            </a:prstGeom>
          </p:spPr>
        </p:pic>
      </p:grpSp>
    </p:spTree>
    <p:extLst>
      <p:ext uri="{BB962C8B-B14F-4D97-AF65-F5344CB8AC3E}">
        <p14:creationId xmlns:p14="http://schemas.microsoft.com/office/powerpoint/2010/main" val="3935758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2.08333E-7 -3.7037E-7 L -2.08333E-7 0.03542 " pathEditMode="relative" rAng="0" ptsTypes="AA">
                                      <p:cBhvr>
                                        <p:cTn id="9" dur="500" spd="-100000" fill="hold"/>
                                        <p:tgtEl>
                                          <p:spTgt spid="1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grpId="1" nodeType="withEffect">
                                  <p:stCondLst>
                                    <p:cond delay="0"/>
                                  </p:stCondLst>
                                  <p:childTnLst>
                                    <p:animMotion origin="layout" path="M 0 -1.85185E-6 L 0 0.03542 " pathEditMode="relative" rAng="0" ptsTypes="AA">
                                      <p:cBhvr>
                                        <p:cTn id="14" dur="500" spd="-100000" fill="hold"/>
                                        <p:tgtEl>
                                          <p:spTgt spid="4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42" grpId="0"/>
      <p:bldP spid="4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46B754-77A7-4E15-946F-D62AB33AE790}"/>
              </a:ext>
            </a:extLst>
          </p:cNvPr>
          <p:cNvSpPr/>
          <p:nvPr/>
        </p:nvSpPr>
        <p:spPr bwMode="auto">
          <a:xfrm>
            <a:off x="0" y="5860383"/>
            <a:ext cx="12192000" cy="738664"/>
          </a:xfrm>
          <a:prstGeom prst="rect">
            <a:avLst/>
          </a:prstGeom>
          <a:gradFill>
            <a:gsLst>
              <a:gs pos="50000">
                <a:schemeClr val="bg1">
                  <a:alpha val="20000"/>
                </a:schemeClr>
              </a:gs>
              <a:gs pos="0">
                <a:schemeClr val="bg1">
                  <a:alpha val="10000"/>
                </a:schemeClr>
              </a:gs>
              <a:gs pos="100000">
                <a:schemeClr val="bg1">
                  <a:alpha val="1000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lvl="1" algn="ctr">
              <a:lnSpc>
                <a:spcPct val="90000"/>
              </a:lnSpc>
              <a:spcBef>
                <a:spcPct val="0"/>
              </a:spcBef>
              <a:defRPr/>
            </a:pPr>
            <a:r>
              <a:rPr kumimoji="0" lang="en-US" sz="3200" b="0" i="0" u="none" strike="noStrike" kern="1200" cap="none" spc="0" normalizeH="0" baseline="0" noProof="0">
                <a:ln w="3175">
                  <a:noFill/>
                </a:ln>
                <a:solidFill>
                  <a:srgbClr val="50E6FF"/>
                </a:solidFill>
                <a:effectLst/>
                <a:uLnTx/>
                <a:uFillTx/>
                <a:latin typeface="Segoe UI Semibold" panose="020B0702040204020203" pitchFamily="34" charset="0"/>
                <a:ea typeface="+mn-ea"/>
                <a:cs typeface="Segoe UI Semibold" panose="020B0702040204020203" pitchFamily="34" charset="0"/>
              </a:rPr>
              <a:t>WHO</a:t>
            </a:r>
          </a:p>
        </p:txBody>
      </p:sp>
      <p:cxnSp>
        <p:nvCxnSpPr>
          <p:cNvPr id="4" name="Straight Connector 3">
            <a:extLst>
              <a:ext uri="{FF2B5EF4-FFF2-40B4-BE49-F238E27FC236}">
                <a16:creationId xmlns:a16="http://schemas.microsoft.com/office/drawing/2014/main" id="{BDC3FFDA-F0D9-415E-8DA7-F1650C344652}"/>
              </a:ext>
            </a:extLst>
          </p:cNvPr>
          <p:cNvCxnSpPr>
            <a:cxnSpLocks/>
          </p:cNvCxnSpPr>
          <p:nvPr/>
        </p:nvCxnSpPr>
        <p:spPr>
          <a:xfrm>
            <a:off x="0" y="5787755"/>
            <a:ext cx="1219200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CE3C496-2435-4F0A-94B8-E10ABBFC550A}"/>
              </a:ext>
            </a:extLst>
          </p:cNvPr>
          <p:cNvCxnSpPr>
            <a:cxnSpLocks/>
          </p:cNvCxnSpPr>
          <p:nvPr/>
        </p:nvCxnSpPr>
        <p:spPr>
          <a:xfrm>
            <a:off x="0" y="6671675"/>
            <a:ext cx="1219200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0E21DBD-11A0-4BF7-A2A8-D00593984911}"/>
              </a:ext>
            </a:extLst>
          </p:cNvPr>
          <p:cNvGrpSpPr/>
          <p:nvPr/>
        </p:nvGrpSpPr>
        <p:grpSpPr>
          <a:xfrm>
            <a:off x="4758373" y="5928725"/>
            <a:ext cx="601980" cy="601980"/>
            <a:chOff x="997658" y="5928725"/>
            <a:chExt cx="601980" cy="601980"/>
          </a:xfrm>
        </p:grpSpPr>
        <p:sp>
          <p:nvSpPr>
            <p:cNvPr id="28" name="Oval 27">
              <a:extLst>
                <a:ext uri="{FF2B5EF4-FFF2-40B4-BE49-F238E27FC236}">
                  <a16:creationId xmlns:a16="http://schemas.microsoft.com/office/drawing/2014/main" id="{A592A8FD-96C3-4EA8-B235-C69366395011}"/>
                </a:ext>
              </a:extLst>
            </p:cNvPr>
            <p:cNvSpPr/>
            <p:nvPr/>
          </p:nvSpPr>
          <p:spPr bwMode="auto">
            <a:xfrm>
              <a:off x="997658" y="5928725"/>
              <a:ext cx="601980" cy="601980"/>
            </a:xfrm>
            <a:prstGeom prst="ellipse">
              <a:avLst/>
            </a:prstGeom>
            <a:no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52" name="data 3" descr="data, cloud, scale">
              <a:extLst>
                <a:ext uri="{FF2B5EF4-FFF2-40B4-BE49-F238E27FC236}">
                  <a16:creationId xmlns:a16="http://schemas.microsoft.com/office/drawing/2014/main" id="{98FB1F58-2476-4386-9866-5F56DF25A72A}"/>
                </a:ext>
              </a:extLst>
            </p:cNvPr>
            <p:cNvGrpSpPr>
              <a:grpSpLocks noChangeAspect="1"/>
            </p:cNvGrpSpPr>
            <p:nvPr/>
          </p:nvGrpSpPr>
          <p:grpSpPr bwMode="auto">
            <a:xfrm>
              <a:off x="1100674" y="6032501"/>
              <a:ext cx="395950" cy="394430"/>
              <a:chOff x="5781" y="773"/>
              <a:chExt cx="261" cy="260"/>
            </a:xfrm>
          </p:grpSpPr>
          <p:sp>
            <p:nvSpPr>
              <p:cNvPr id="53" name="AutoShape 87">
                <a:extLst>
                  <a:ext uri="{FF2B5EF4-FFF2-40B4-BE49-F238E27FC236}">
                    <a16:creationId xmlns:a16="http://schemas.microsoft.com/office/drawing/2014/main" id="{3605F230-ED24-46CF-BC60-2D73366878DA}"/>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89">
                <a:extLst>
                  <a:ext uri="{FF2B5EF4-FFF2-40B4-BE49-F238E27FC236}">
                    <a16:creationId xmlns:a16="http://schemas.microsoft.com/office/drawing/2014/main" id="{47BCF349-F8C7-4E28-B5DB-E569A145D8DD}"/>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90">
                <a:extLst>
                  <a:ext uri="{FF2B5EF4-FFF2-40B4-BE49-F238E27FC236}">
                    <a16:creationId xmlns:a16="http://schemas.microsoft.com/office/drawing/2014/main" id="{3CC55E8A-C38C-4DBE-8630-873AA25C53A2}"/>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91">
                <a:extLst>
                  <a:ext uri="{FF2B5EF4-FFF2-40B4-BE49-F238E27FC236}">
                    <a16:creationId xmlns:a16="http://schemas.microsoft.com/office/drawing/2014/main" id="{D2ACE68C-3D32-4EE5-A1C2-D88783ECB363}"/>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92">
                <a:extLst>
                  <a:ext uri="{FF2B5EF4-FFF2-40B4-BE49-F238E27FC236}">
                    <a16:creationId xmlns:a16="http://schemas.microsoft.com/office/drawing/2014/main" id="{905C14F8-4F04-4D59-AA6C-FAF221A69512}"/>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93">
                <a:extLst>
                  <a:ext uri="{FF2B5EF4-FFF2-40B4-BE49-F238E27FC236}">
                    <a16:creationId xmlns:a16="http://schemas.microsoft.com/office/drawing/2014/main" id="{1AD47EF5-7EC0-411C-AF09-966E457C2333}"/>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94">
                <a:extLst>
                  <a:ext uri="{FF2B5EF4-FFF2-40B4-BE49-F238E27FC236}">
                    <a16:creationId xmlns:a16="http://schemas.microsoft.com/office/drawing/2014/main" id="{F1623C52-F605-4290-BFB5-3C7664D4C883}"/>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95">
                <a:extLst>
                  <a:ext uri="{FF2B5EF4-FFF2-40B4-BE49-F238E27FC236}">
                    <a16:creationId xmlns:a16="http://schemas.microsoft.com/office/drawing/2014/main" id="{194E0C50-DBA3-4F21-9B73-F6D5B89D5E83}"/>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Freeform 96">
                <a:extLst>
                  <a:ext uri="{FF2B5EF4-FFF2-40B4-BE49-F238E27FC236}">
                    <a16:creationId xmlns:a16="http://schemas.microsoft.com/office/drawing/2014/main" id="{34FE88A0-7EAB-4B94-8B61-D2CF6AE2F82E}"/>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Freeform 97">
                <a:extLst>
                  <a:ext uri="{FF2B5EF4-FFF2-40B4-BE49-F238E27FC236}">
                    <a16:creationId xmlns:a16="http://schemas.microsoft.com/office/drawing/2014/main" id="{1E146B74-354C-44D9-A18F-F3DD4EF955E5}"/>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22" name="Picture 21" descr="A close up of a person wearing glasses&#10;&#10;Description automatically generated">
            <a:extLst>
              <a:ext uri="{FF2B5EF4-FFF2-40B4-BE49-F238E27FC236}">
                <a16:creationId xmlns:a16="http://schemas.microsoft.com/office/drawing/2014/main" id="{ACC2F03A-F055-43E5-8969-E8FE8BEE199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4001" r="196" b="14764"/>
          <a:stretch/>
        </p:blipFill>
        <p:spPr>
          <a:xfrm>
            <a:off x="182881" y="186327"/>
            <a:ext cx="11826240" cy="5414994"/>
          </a:xfrm>
          <a:prstGeom prst="rect">
            <a:avLst/>
          </a:prstGeom>
          <a:ln w="38100">
            <a:solidFill>
              <a:schemeClr val="bg1"/>
            </a:solidFill>
          </a:ln>
        </p:spPr>
      </p:pic>
    </p:spTree>
    <p:extLst>
      <p:ext uri="{BB962C8B-B14F-4D97-AF65-F5344CB8AC3E}">
        <p14:creationId xmlns:p14="http://schemas.microsoft.com/office/powerpoint/2010/main" val="30450510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CF36C88-BD3E-4279-B750-BD4AFA5ACF85}"/>
              </a:ext>
            </a:extLst>
          </p:cNvPr>
          <p:cNvGrpSpPr/>
          <p:nvPr/>
        </p:nvGrpSpPr>
        <p:grpSpPr>
          <a:xfrm>
            <a:off x="3206641" y="967343"/>
            <a:ext cx="6860723" cy="6860669"/>
            <a:chOff x="154596" y="2281412"/>
            <a:chExt cx="394433" cy="394430"/>
          </a:xfrm>
        </p:grpSpPr>
        <p:sp>
          <p:nvSpPr>
            <p:cNvPr id="50" name="Freeform 89">
              <a:extLst>
                <a:ext uri="{FF2B5EF4-FFF2-40B4-BE49-F238E27FC236}">
                  <a16:creationId xmlns:a16="http://schemas.microsoft.com/office/drawing/2014/main" id="{240C0B35-7E11-4E4F-A5CD-69622E21D5E8}"/>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1" name="Freeform 90">
              <a:extLst>
                <a:ext uri="{FF2B5EF4-FFF2-40B4-BE49-F238E27FC236}">
                  <a16:creationId xmlns:a16="http://schemas.microsoft.com/office/drawing/2014/main" id="{CA1AB307-1589-4C0E-9CC2-7B373E9B5C8F}"/>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2" name="Freeform 91">
              <a:extLst>
                <a:ext uri="{FF2B5EF4-FFF2-40B4-BE49-F238E27FC236}">
                  <a16:creationId xmlns:a16="http://schemas.microsoft.com/office/drawing/2014/main" id="{136648BD-3EB5-4E6B-A529-7AF1FCF16933}"/>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3" name="Freeform 92">
              <a:extLst>
                <a:ext uri="{FF2B5EF4-FFF2-40B4-BE49-F238E27FC236}">
                  <a16:creationId xmlns:a16="http://schemas.microsoft.com/office/drawing/2014/main" id="{59E4EB31-16CC-4E75-A297-B3975CB0D86C}"/>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4" name="Freeform 93">
              <a:extLst>
                <a:ext uri="{FF2B5EF4-FFF2-40B4-BE49-F238E27FC236}">
                  <a16:creationId xmlns:a16="http://schemas.microsoft.com/office/drawing/2014/main" id="{1B4DCB56-30B3-4E4C-9F32-66AEA61B2950}"/>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5" name="Freeform 94">
              <a:extLst>
                <a:ext uri="{FF2B5EF4-FFF2-40B4-BE49-F238E27FC236}">
                  <a16:creationId xmlns:a16="http://schemas.microsoft.com/office/drawing/2014/main" id="{6DCA7356-4FA3-4C2A-B5C9-DC2BA637626D}"/>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6" name="Freeform 95">
              <a:extLst>
                <a:ext uri="{FF2B5EF4-FFF2-40B4-BE49-F238E27FC236}">
                  <a16:creationId xmlns:a16="http://schemas.microsoft.com/office/drawing/2014/main" id="{9F9C2BEF-E6EA-4127-838F-4609CA3ADF92}"/>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7" name="Freeform 96">
              <a:extLst>
                <a:ext uri="{FF2B5EF4-FFF2-40B4-BE49-F238E27FC236}">
                  <a16:creationId xmlns:a16="http://schemas.microsoft.com/office/drawing/2014/main" id="{B1BF910F-47B6-4A74-92F5-3ABDC29F0F8B}"/>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8" name="Freeform 97">
              <a:extLst>
                <a:ext uri="{FF2B5EF4-FFF2-40B4-BE49-F238E27FC236}">
                  <a16:creationId xmlns:a16="http://schemas.microsoft.com/office/drawing/2014/main" id="{4948836F-5FA5-4856-8D8D-312F84B17334}"/>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4" name="Content Placeholder 2">
            <a:extLst>
              <a:ext uri="{FF2B5EF4-FFF2-40B4-BE49-F238E27FC236}">
                <a16:creationId xmlns:a16="http://schemas.microsoft.com/office/drawing/2014/main" id="{99BB5B43-923E-40CB-BAE3-02029E20D5A1}"/>
              </a:ext>
            </a:extLst>
          </p:cNvPr>
          <p:cNvSpPr txBox="1">
            <a:spLocks/>
          </p:cNvSpPr>
          <p:nvPr/>
        </p:nvSpPr>
        <p:spPr>
          <a:xfrm>
            <a:off x="8320639" y="4561197"/>
            <a:ext cx="3200400" cy="1817048"/>
          </a:xfrm>
          <a:prstGeom prst="rect">
            <a:avLst/>
          </a:prstGeom>
        </p:spPr>
        <p:txBody>
          <a:bodyPr vert="horz" wrap="squar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ts val="588"/>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ea typeface="+mn-ea"/>
                <a:cs typeface="+mn-cs"/>
              </a:rPr>
              <a:t>Unlock new revenue opportunities by delivering high-value services for functional implementation, data governance, adoption, </a:t>
            </a:r>
            <a:br>
              <a:rPr kumimoji="0" lang="en-US" sz="1800" b="0" i="0" u="none" strike="noStrike" kern="1200" cap="none" spc="0" normalizeH="0" baseline="0" noProof="0" dirty="0">
                <a:ln>
                  <a:noFill/>
                </a:ln>
                <a:solidFill>
                  <a:schemeClr val="bg1"/>
                </a:solidFill>
                <a:effectLst/>
                <a:uLnTx/>
                <a:uFillTx/>
                <a:ea typeface="+mn-ea"/>
                <a:cs typeface="+mn-cs"/>
              </a:rPr>
            </a:br>
            <a:r>
              <a:rPr kumimoji="0" lang="en-US" sz="1800" b="0" i="0" u="none" strike="noStrike" kern="1200" cap="none" spc="0" normalizeH="0" baseline="0" noProof="0" dirty="0">
                <a:ln>
                  <a:noFill/>
                </a:ln>
                <a:solidFill>
                  <a:schemeClr val="bg1"/>
                </a:solidFill>
                <a:effectLst/>
                <a:uLnTx/>
                <a:uFillTx/>
                <a:ea typeface="+mn-ea"/>
                <a:cs typeface="+mn-cs"/>
              </a:rPr>
              <a:t>and interoperability</a:t>
            </a:r>
          </a:p>
          <a:p>
            <a:pPr marL="0" marR="0" lvl="0" indent="0" algn="ctr" defTabSz="914192" rtl="0" eaLnBrk="1" fontAlgn="auto" latinLnBrk="0" hangingPunct="1">
              <a:lnSpc>
                <a:spcPct val="100000"/>
              </a:lnSpc>
              <a:spcBef>
                <a:spcPts val="588"/>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dirty="0">
              <a:ln>
                <a:noFill/>
              </a:ln>
              <a:solidFill>
                <a:schemeClr val="bg1"/>
              </a:solidFill>
              <a:effectLst/>
              <a:uLnTx/>
              <a:uFillTx/>
              <a:ea typeface="+mn-ea"/>
              <a:cs typeface="+mn-cs"/>
            </a:endParaRPr>
          </a:p>
        </p:txBody>
      </p:sp>
      <p:sp>
        <p:nvSpPr>
          <p:cNvPr id="5" name="Content Placeholder 2">
            <a:extLst>
              <a:ext uri="{FF2B5EF4-FFF2-40B4-BE49-F238E27FC236}">
                <a16:creationId xmlns:a16="http://schemas.microsoft.com/office/drawing/2014/main" id="{E2DC4508-D5DD-4E8A-9584-2B3B7A0FBBF8}"/>
              </a:ext>
            </a:extLst>
          </p:cNvPr>
          <p:cNvSpPr txBox="1">
            <a:spLocks/>
          </p:cNvSpPr>
          <p:nvPr/>
        </p:nvSpPr>
        <p:spPr>
          <a:xfrm>
            <a:off x="670962" y="4561197"/>
            <a:ext cx="3200400" cy="1443364"/>
          </a:xfrm>
          <a:prstGeom prst="rect">
            <a:avLst/>
          </a:prstGeom>
        </p:spPr>
        <p:txBody>
          <a:bodyPr wrap="square" lIns="0" tIns="0" rIns="0" bIns="0">
            <a:no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lnSpc>
                <a:spcPct val="100000"/>
              </a:lnSpc>
              <a:spcBef>
                <a:spcPts val="588"/>
              </a:spcBef>
              <a:defRPr/>
            </a:pPr>
            <a:r>
              <a:rPr lang="en-US" sz="1800">
                <a:solidFill>
                  <a:schemeClr val="bg1"/>
                </a:solidFill>
              </a:rPr>
              <a:t>Enable inspired experiences and outcomes for care, collaboration, communication, and insights, building on and extending a managed healthcare platform</a:t>
            </a:r>
          </a:p>
          <a:p>
            <a:pPr marL="0" marR="0" lvl="0" indent="0" algn="ctr" defTabSz="914367" rtl="0" eaLnBrk="1" fontAlgn="auto" latinLnBrk="0" hangingPunct="1">
              <a:lnSpc>
                <a:spcPct val="100000"/>
              </a:lnSpc>
              <a:spcBef>
                <a:spcPts val="588"/>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solidFill>
                <a:schemeClr val="bg1"/>
              </a:solidFill>
              <a:effectLst/>
              <a:uLnTx/>
              <a:uFillTx/>
              <a:ea typeface="+mn-ea"/>
              <a:cs typeface="+mn-cs"/>
            </a:endParaRPr>
          </a:p>
          <a:p>
            <a:pPr marL="0" marR="0" lvl="0" indent="0" algn="ctr" defTabSz="914367" rtl="0" eaLnBrk="1" fontAlgn="auto" latinLnBrk="0" hangingPunct="1">
              <a:lnSpc>
                <a:spcPct val="100000"/>
              </a:lnSpc>
              <a:spcBef>
                <a:spcPts val="588"/>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solidFill>
                <a:schemeClr val="bg1"/>
              </a:solidFill>
              <a:effectLst/>
              <a:uLnTx/>
              <a:uFillTx/>
              <a:ea typeface="+mn-ea"/>
              <a:cs typeface="+mn-cs"/>
            </a:endParaRPr>
          </a:p>
        </p:txBody>
      </p:sp>
      <p:sp>
        <p:nvSpPr>
          <p:cNvPr id="6" name="Content Placeholder 2">
            <a:extLst>
              <a:ext uri="{FF2B5EF4-FFF2-40B4-BE49-F238E27FC236}">
                <a16:creationId xmlns:a16="http://schemas.microsoft.com/office/drawing/2014/main" id="{E446CC97-71D4-4038-BEF9-96EFDCE0479A}"/>
              </a:ext>
            </a:extLst>
          </p:cNvPr>
          <p:cNvSpPr txBox="1">
            <a:spLocks/>
          </p:cNvSpPr>
          <p:nvPr/>
        </p:nvSpPr>
        <p:spPr>
          <a:xfrm>
            <a:off x="4358640" y="4561197"/>
            <a:ext cx="3474720" cy="1443364"/>
          </a:xfrm>
          <a:prstGeom prst="rect">
            <a:avLst/>
          </a:prstGeom>
        </p:spPr>
        <p:txBody>
          <a:bodyPr vert="horz" wrap="squar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896354" rtl="0" eaLnBrk="1" fontAlgn="auto" latinLnBrk="0" hangingPunct="1">
              <a:lnSpc>
                <a:spcPct val="100000"/>
              </a:lnSpc>
              <a:spcBef>
                <a:spcPts val="588"/>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solidFill>
                  <a:schemeClr val="bg1"/>
                </a:solidFill>
                <a:effectLst/>
                <a:uLnTx/>
                <a:uFillTx/>
                <a:ea typeface="+mn-ea"/>
                <a:cs typeface="+mn-cs"/>
              </a:rPr>
              <a:t>Accelerate development and time to market for vertically-aligned and LOB specific applications and IoT devices that bring the cloud capabilities to life  </a:t>
            </a:r>
          </a:p>
        </p:txBody>
      </p:sp>
      <p:sp>
        <p:nvSpPr>
          <p:cNvPr id="8" name="Rectangle 7">
            <a:extLst>
              <a:ext uri="{FF2B5EF4-FFF2-40B4-BE49-F238E27FC236}">
                <a16:creationId xmlns:a16="http://schemas.microsoft.com/office/drawing/2014/main" id="{1B24D662-CB82-4C51-8F2A-891BA9147911}"/>
              </a:ext>
            </a:extLst>
          </p:cNvPr>
          <p:cNvSpPr/>
          <p:nvPr/>
        </p:nvSpPr>
        <p:spPr>
          <a:xfrm>
            <a:off x="2723887" y="1230271"/>
            <a:ext cx="674422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Build, extend, and enrich a connected experience across data, workflow, and cloud scale analytics</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sp>
        <p:nvSpPr>
          <p:cNvPr id="125" name="Content Placeholder 2">
            <a:extLst>
              <a:ext uri="{FF2B5EF4-FFF2-40B4-BE49-F238E27FC236}">
                <a16:creationId xmlns:a16="http://schemas.microsoft.com/office/drawing/2014/main" id="{BB3A62D8-0217-4B9C-AFB2-DFD97530813B}"/>
              </a:ext>
            </a:extLst>
          </p:cNvPr>
          <p:cNvSpPr txBox="1">
            <a:spLocks/>
          </p:cNvSpPr>
          <p:nvPr/>
        </p:nvSpPr>
        <p:spPr>
          <a:xfrm>
            <a:off x="8320639" y="3877867"/>
            <a:ext cx="3200400" cy="672883"/>
          </a:xfrm>
          <a:prstGeom prst="rect">
            <a:avLst/>
          </a:prstGeom>
        </p:spPr>
        <p:txBody>
          <a:bodyPr vert="horz" wrap="squar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588"/>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Unlock revenue and services opportunities</a:t>
            </a:r>
          </a:p>
        </p:txBody>
      </p:sp>
      <p:sp>
        <p:nvSpPr>
          <p:cNvPr id="126" name="Content Placeholder 2">
            <a:extLst>
              <a:ext uri="{FF2B5EF4-FFF2-40B4-BE49-F238E27FC236}">
                <a16:creationId xmlns:a16="http://schemas.microsoft.com/office/drawing/2014/main" id="{996928D3-388D-4210-979C-FF25BE078D89}"/>
              </a:ext>
            </a:extLst>
          </p:cNvPr>
          <p:cNvSpPr txBox="1">
            <a:spLocks/>
          </p:cNvSpPr>
          <p:nvPr/>
        </p:nvSpPr>
        <p:spPr>
          <a:xfrm>
            <a:off x="670962" y="3877867"/>
            <a:ext cx="3291840" cy="672883"/>
          </a:xfrm>
          <a:prstGeom prst="rect">
            <a:avLst/>
          </a:prstGeom>
        </p:spPr>
        <p:txBody>
          <a:bodyPr wrap="square" lIns="0" tIns="0" rIns="0" bIns="0">
            <a:no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896354">
              <a:lnSpc>
                <a:spcPct val="100000"/>
              </a:lnSpc>
              <a:spcBef>
                <a:spcPts val="588"/>
              </a:spcBef>
              <a:defRPr/>
            </a:pPr>
            <a:r>
              <a:rPr lang="en-US" sz="2000">
                <a:solidFill>
                  <a:srgbClr val="50E6FF"/>
                </a:solidFill>
                <a:latin typeface="Segoe UI Semibold"/>
              </a:rPr>
              <a:t>Build on healthcare-specific standards &amp; capabilities</a:t>
            </a:r>
          </a:p>
        </p:txBody>
      </p:sp>
      <p:sp>
        <p:nvSpPr>
          <p:cNvPr id="127" name="Content Placeholder 2">
            <a:extLst>
              <a:ext uri="{FF2B5EF4-FFF2-40B4-BE49-F238E27FC236}">
                <a16:creationId xmlns:a16="http://schemas.microsoft.com/office/drawing/2014/main" id="{CEB46E09-2E92-48C2-B7AC-4723F7894872}"/>
              </a:ext>
            </a:extLst>
          </p:cNvPr>
          <p:cNvSpPr txBox="1">
            <a:spLocks/>
          </p:cNvSpPr>
          <p:nvPr/>
        </p:nvSpPr>
        <p:spPr>
          <a:xfrm>
            <a:off x="4495800" y="3877867"/>
            <a:ext cx="3200400" cy="672883"/>
          </a:xfrm>
          <a:prstGeom prst="rect">
            <a:avLst/>
          </a:prstGeom>
        </p:spPr>
        <p:txBody>
          <a:bodyPr vert="horz" wrap="squar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896354" rtl="0" eaLnBrk="1" fontAlgn="auto" latinLnBrk="0" hangingPunct="1">
              <a:lnSpc>
                <a:spcPct val="100000"/>
              </a:lnSpc>
              <a:spcBef>
                <a:spcPts val="588"/>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Accelerate development and time to market</a:t>
            </a:r>
          </a:p>
        </p:txBody>
      </p:sp>
      <p:grpSp>
        <p:nvGrpSpPr>
          <p:cNvPr id="128" name="Group 127">
            <a:extLst>
              <a:ext uri="{FF2B5EF4-FFF2-40B4-BE49-F238E27FC236}">
                <a16:creationId xmlns:a16="http://schemas.microsoft.com/office/drawing/2014/main" id="{5EE86294-3F3C-4413-B89F-0F35D8388684}"/>
              </a:ext>
            </a:extLst>
          </p:cNvPr>
          <p:cNvGrpSpPr/>
          <p:nvPr/>
        </p:nvGrpSpPr>
        <p:grpSpPr>
          <a:xfrm>
            <a:off x="5680457" y="2812465"/>
            <a:ext cx="831086" cy="831086"/>
            <a:chOff x="5747499" y="1777075"/>
            <a:chExt cx="831086" cy="831086"/>
          </a:xfrm>
        </p:grpSpPr>
        <p:sp>
          <p:nvSpPr>
            <p:cNvPr id="143" name="Oval 142">
              <a:extLst>
                <a:ext uri="{FF2B5EF4-FFF2-40B4-BE49-F238E27FC236}">
                  <a16:creationId xmlns:a16="http://schemas.microsoft.com/office/drawing/2014/main" id="{C4413A82-EFE3-4F90-B802-90F0B2FD5200}"/>
                </a:ext>
              </a:extLst>
            </p:cNvPr>
            <p:cNvSpPr/>
            <p:nvPr/>
          </p:nvSpPr>
          <p:spPr bwMode="auto">
            <a:xfrm>
              <a:off x="5747499" y="1777075"/>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4" name="Group 17" descr="extend, connect, datacenters">
              <a:extLst>
                <a:ext uri="{FF2B5EF4-FFF2-40B4-BE49-F238E27FC236}">
                  <a16:creationId xmlns:a16="http://schemas.microsoft.com/office/drawing/2014/main" id="{1301E00E-97DE-4E38-85E7-50DAE6D3D56D}"/>
                </a:ext>
              </a:extLst>
            </p:cNvPr>
            <p:cNvGrpSpPr>
              <a:grpSpLocks noChangeAspect="1"/>
            </p:cNvGrpSpPr>
            <p:nvPr/>
          </p:nvGrpSpPr>
          <p:grpSpPr bwMode="auto">
            <a:xfrm>
              <a:off x="5940791" y="1970363"/>
              <a:ext cx="444506" cy="444506"/>
              <a:chOff x="1633" y="784"/>
              <a:chExt cx="280" cy="280"/>
            </a:xfrm>
          </p:grpSpPr>
          <p:sp>
            <p:nvSpPr>
              <p:cNvPr id="145" name="Rectangle 18">
                <a:extLst>
                  <a:ext uri="{FF2B5EF4-FFF2-40B4-BE49-F238E27FC236}">
                    <a16:creationId xmlns:a16="http://schemas.microsoft.com/office/drawing/2014/main" id="{127D8663-FFFE-4946-856F-9E516B8E21E4}"/>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Rectangle 19">
                <a:extLst>
                  <a:ext uri="{FF2B5EF4-FFF2-40B4-BE49-F238E27FC236}">
                    <a16:creationId xmlns:a16="http://schemas.microsoft.com/office/drawing/2014/main" id="{0EA4869A-C252-40B1-98A4-D086FAC63DCE}"/>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Rectangle 20">
                <a:extLst>
                  <a:ext uri="{FF2B5EF4-FFF2-40B4-BE49-F238E27FC236}">
                    <a16:creationId xmlns:a16="http://schemas.microsoft.com/office/drawing/2014/main" id="{A5613A6F-6822-4604-85F2-1CEE5C892035}"/>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Rectangle 21">
                <a:extLst>
                  <a:ext uri="{FF2B5EF4-FFF2-40B4-BE49-F238E27FC236}">
                    <a16:creationId xmlns:a16="http://schemas.microsoft.com/office/drawing/2014/main" id="{55330D43-A379-462C-9764-B2FBE8C48842}"/>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Rectangle 22">
                <a:extLst>
                  <a:ext uri="{FF2B5EF4-FFF2-40B4-BE49-F238E27FC236}">
                    <a16:creationId xmlns:a16="http://schemas.microsoft.com/office/drawing/2014/main" id="{0C42B5D1-6C43-4318-AFF5-15300D424D98}"/>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23">
                <a:extLst>
                  <a:ext uri="{FF2B5EF4-FFF2-40B4-BE49-F238E27FC236}">
                    <a16:creationId xmlns:a16="http://schemas.microsoft.com/office/drawing/2014/main" id="{F3ACB89B-0149-4A7D-9EFD-B4B765B11945}"/>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24">
                <a:extLst>
                  <a:ext uri="{FF2B5EF4-FFF2-40B4-BE49-F238E27FC236}">
                    <a16:creationId xmlns:a16="http://schemas.microsoft.com/office/drawing/2014/main" id="{405A6D0A-B5C3-40DF-9B5D-29A81E3DBE74}"/>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Rectangle 25">
                <a:extLst>
                  <a:ext uri="{FF2B5EF4-FFF2-40B4-BE49-F238E27FC236}">
                    <a16:creationId xmlns:a16="http://schemas.microsoft.com/office/drawing/2014/main" id="{7CFC0083-9D58-47AF-877D-944FEF3EEFE9}"/>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Rectangle 26">
                <a:extLst>
                  <a:ext uri="{FF2B5EF4-FFF2-40B4-BE49-F238E27FC236}">
                    <a16:creationId xmlns:a16="http://schemas.microsoft.com/office/drawing/2014/main" id="{542579F6-4997-4FBD-83C4-26155B801760}"/>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Oval 27">
                <a:extLst>
                  <a:ext uri="{FF2B5EF4-FFF2-40B4-BE49-F238E27FC236}">
                    <a16:creationId xmlns:a16="http://schemas.microsoft.com/office/drawing/2014/main" id="{1FCD52AA-898B-491E-B066-03DF15F4E33F}"/>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Rectangle 28">
                <a:extLst>
                  <a:ext uri="{FF2B5EF4-FFF2-40B4-BE49-F238E27FC236}">
                    <a16:creationId xmlns:a16="http://schemas.microsoft.com/office/drawing/2014/main" id="{B3740DB1-D5A9-433A-B51B-95A85E732270}"/>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Rectangle 29">
                <a:extLst>
                  <a:ext uri="{FF2B5EF4-FFF2-40B4-BE49-F238E27FC236}">
                    <a16:creationId xmlns:a16="http://schemas.microsoft.com/office/drawing/2014/main" id="{A025373C-53FF-43DD-9A6F-1831F636039E}"/>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Rectangle 30">
                <a:extLst>
                  <a:ext uri="{FF2B5EF4-FFF2-40B4-BE49-F238E27FC236}">
                    <a16:creationId xmlns:a16="http://schemas.microsoft.com/office/drawing/2014/main" id="{7D42D598-FCF7-4616-A71A-2D2F16DB89C9}"/>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Rectangle 31">
                <a:extLst>
                  <a:ext uri="{FF2B5EF4-FFF2-40B4-BE49-F238E27FC236}">
                    <a16:creationId xmlns:a16="http://schemas.microsoft.com/office/drawing/2014/main" id="{943D04D5-AB3D-40B0-914A-24278E20E3D7}"/>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Oval 32">
                <a:extLst>
                  <a:ext uri="{FF2B5EF4-FFF2-40B4-BE49-F238E27FC236}">
                    <a16:creationId xmlns:a16="http://schemas.microsoft.com/office/drawing/2014/main" id="{802D49C9-3EFC-43E0-8F8C-840D4CF07876}"/>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Oval 33">
                <a:extLst>
                  <a:ext uri="{FF2B5EF4-FFF2-40B4-BE49-F238E27FC236}">
                    <a16:creationId xmlns:a16="http://schemas.microsoft.com/office/drawing/2014/main" id="{10771946-2DE1-4EEB-89EB-6A23461CC60D}"/>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Rectangle 34">
                <a:extLst>
                  <a:ext uri="{FF2B5EF4-FFF2-40B4-BE49-F238E27FC236}">
                    <a16:creationId xmlns:a16="http://schemas.microsoft.com/office/drawing/2014/main" id="{8CA8A7AC-E1F1-4CEF-90EE-67532BBB5AFE}"/>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Rectangle 35">
                <a:extLst>
                  <a:ext uri="{FF2B5EF4-FFF2-40B4-BE49-F238E27FC236}">
                    <a16:creationId xmlns:a16="http://schemas.microsoft.com/office/drawing/2014/main" id="{0303CF61-A971-4152-8055-3A4D6809949D}"/>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Rectangle 36">
                <a:extLst>
                  <a:ext uri="{FF2B5EF4-FFF2-40B4-BE49-F238E27FC236}">
                    <a16:creationId xmlns:a16="http://schemas.microsoft.com/office/drawing/2014/main" id="{35542479-6F56-4AAC-8F06-FD7447F98F6D}"/>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9" name="Group 128">
            <a:extLst>
              <a:ext uri="{FF2B5EF4-FFF2-40B4-BE49-F238E27FC236}">
                <a16:creationId xmlns:a16="http://schemas.microsoft.com/office/drawing/2014/main" id="{251CB403-A105-412E-8631-1EC60BB0272D}"/>
              </a:ext>
            </a:extLst>
          </p:cNvPr>
          <p:cNvGrpSpPr/>
          <p:nvPr/>
        </p:nvGrpSpPr>
        <p:grpSpPr>
          <a:xfrm>
            <a:off x="1855619" y="2812465"/>
            <a:ext cx="831086" cy="831086"/>
            <a:chOff x="4240785" y="2002419"/>
            <a:chExt cx="831086" cy="831086"/>
          </a:xfrm>
        </p:grpSpPr>
        <p:sp>
          <p:nvSpPr>
            <p:cNvPr id="139" name="Oval 138">
              <a:extLst>
                <a:ext uri="{FF2B5EF4-FFF2-40B4-BE49-F238E27FC236}">
                  <a16:creationId xmlns:a16="http://schemas.microsoft.com/office/drawing/2014/main" id="{568179EB-E10E-463B-8C7D-8CBF56F297BF}"/>
                </a:ext>
              </a:extLst>
            </p:cNvPr>
            <p:cNvSpPr/>
            <p:nvPr/>
          </p:nvSpPr>
          <p:spPr bwMode="auto">
            <a:xfrm>
              <a:off x="4240785" y="2002419"/>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0" name="Graphic 247" descr="engineer, assistance">
              <a:extLst>
                <a:ext uri="{FF2B5EF4-FFF2-40B4-BE49-F238E27FC236}">
                  <a16:creationId xmlns:a16="http://schemas.microsoft.com/office/drawing/2014/main" id="{AE297ED2-AEDE-4C9C-B8E7-D6FEAB77C574}"/>
                </a:ext>
              </a:extLst>
            </p:cNvPr>
            <p:cNvGrpSpPr/>
            <p:nvPr/>
          </p:nvGrpSpPr>
          <p:grpSpPr>
            <a:xfrm>
              <a:off x="4438815" y="2200450"/>
              <a:ext cx="435026" cy="435024"/>
              <a:chOff x="6337562" y="5744951"/>
              <a:chExt cx="435026" cy="435024"/>
            </a:xfrm>
          </p:grpSpPr>
          <p:sp>
            <p:nvSpPr>
              <p:cNvPr id="141" name="Freeform: Shape 140">
                <a:extLst>
                  <a:ext uri="{FF2B5EF4-FFF2-40B4-BE49-F238E27FC236}">
                    <a16:creationId xmlns:a16="http://schemas.microsoft.com/office/drawing/2014/main" id="{EEB99942-1C55-4EC6-ACE6-FFD5D83B532C}"/>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20547F09-0E02-4487-838F-5C4274DCA83B}"/>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30" name="Group 129">
            <a:extLst>
              <a:ext uri="{FF2B5EF4-FFF2-40B4-BE49-F238E27FC236}">
                <a16:creationId xmlns:a16="http://schemas.microsoft.com/office/drawing/2014/main" id="{A14C38D1-C4E4-4B1A-8431-FD18CAD8BE21}"/>
              </a:ext>
            </a:extLst>
          </p:cNvPr>
          <p:cNvGrpSpPr/>
          <p:nvPr/>
        </p:nvGrpSpPr>
        <p:grpSpPr>
          <a:xfrm>
            <a:off x="9505296" y="2855328"/>
            <a:ext cx="831086" cy="831086"/>
            <a:chOff x="9478304" y="1819938"/>
            <a:chExt cx="831086" cy="831086"/>
          </a:xfrm>
        </p:grpSpPr>
        <p:sp>
          <p:nvSpPr>
            <p:cNvPr id="134" name="Oval 133">
              <a:extLst>
                <a:ext uri="{FF2B5EF4-FFF2-40B4-BE49-F238E27FC236}">
                  <a16:creationId xmlns:a16="http://schemas.microsoft.com/office/drawing/2014/main" id="{4EA7E1B1-4E30-45CD-99DE-886D375B70C4}"/>
                </a:ext>
              </a:extLst>
            </p:cNvPr>
            <p:cNvSpPr/>
            <p:nvPr/>
          </p:nvSpPr>
          <p:spPr bwMode="auto">
            <a:xfrm>
              <a:off x="9478304" y="1819938"/>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35" name="Group 134">
              <a:extLst>
                <a:ext uri="{FF2B5EF4-FFF2-40B4-BE49-F238E27FC236}">
                  <a16:creationId xmlns:a16="http://schemas.microsoft.com/office/drawing/2014/main" id="{AFC1AFF5-115E-480C-80F8-EFDE9D807EFD}"/>
                </a:ext>
              </a:extLst>
            </p:cNvPr>
            <p:cNvGrpSpPr/>
            <p:nvPr/>
          </p:nvGrpSpPr>
          <p:grpSpPr>
            <a:xfrm>
              <a:off x="9744153" y="2009613"/>
              <a:ext cx="299388" cy="451736"/>
              <a:chOff x="1966292" y="4791385"/>
              <a:chExt cx="299388" cy="451736"/>
            </a:xfrm>
          </p:grpSpPr>
          <p:sp>
            <p:nvSpPr>
              <p:cNvPr id="136" name="Freeform: Shape 135">
                <a:extLst>
                  <a:ext uri="{FF2B5EF4-FFF2-40B4-BE49-F238E27FC236}">
                    <a16:creationId xmlns:a16="http://schemas.microsoft.com/office/drawing/2014/main" id="{FF03703F-55CB-4BC7-8E26-865F7527B62C}"/>
                  </a:ext>
                </a:extLst>
              </p:cNvPr>
              <p:cNvSpPr/>
              <p:nvPr/>
            </p:nvSpPr>
            <p:spPr>
              <a:xfrm>
                <a:off x="2041786" y="5129201"/>
                <a:ext cx="148265" cy="29789"/>
              </a:xfrm>
              <a:custGeom>
                <a:avLst/>
                <a:gdLst>
                  <a:gd name="connsiteX0" fmla="*/ 186785 w 207644"/>
                  <a:gd name="connsiteY0" fmla="*/ 0 h 41719"/>
                  <a:gd name="connsiteX1" fmla="*/ 20860 w 207644"/>
                  <a:gd name="connsiteY1" fmla="*/ 0 h 41719"/>
                  <a:gd name="connsiteX2" fmla="*/ 0 w 207644"/>
                  <a:gd name="connsiteY2" fmla="*/ 20860 h 41719"/>
                  <a:gd name="connsiteX3" fmla="*/ 20860 w 207644"/>
                  <a:gd name="connsiteY3" fmla="*/ 41719 h 41719"/>
                  <a:gd name="connsiteX4" fmla="*/ 186785 w 207644"/>
                  <a:gd name="connsiteY4" fmla="*/ 41719 h 41719"/>
                  <a:gd name="connsiteX5" fmla="*/ 207645 w 207644"/>
                  <a:gd name="connsiteY5" fmla="*/ 20860 h 41719"/>
                  <a:gd name="connsiteX6" fmla="*/ 186785 w 207644"/>
                  <a:gd name="connsiteY6" fmla="*/ 0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4" h="41719">
                    <a:moveTo>
                      <a:pt x="186785" y="0"/>
                    </a:moveTo>
                    <a:lnTo>
                      <a:pt x="20860" y="0"/>
                    </a:lnTo>
                    <a:cubicBezTo>
                      <a:pt x="9339" y="0"/>
                      <a:pt x="0" y="9339"/>
                      <a:pt x="0" y="20860"/>
                    </a:cubicBezTo>
                    <a:cubicBezTo>
                      <a:pt x="0" y="32380"/>
                      <a:pt x="9339" y="41719"/>
                      <a:pt x="20860" y="41719"/>
                    </a:cubicBezTo>
                    <a:lnTo>
                      <a:pt x="186785" y="41719"/>
                    </a:lnTo>
                    <a:cubicBezTo>
                      <a:pt x="198306" y="41719"/>
                      <a:pt x="207645" y="32380"/>
                      <a:pt x="207645" y="20860"/>
                    </a:cubicBezTo>
                    <a:cubicBezTo>
                      <a:pt x="207645" y="9339"/>
                      <a:pt x="198306" y="0"/>
                      <a:pt x="186785" y="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A0E4D85B-D8DC-4A20-A0BF-E50C26C0E588}"/>
                  </a:ext>
                </a:extLst>
              </p:cNvPr>
              <p:cNvSpPr/>
              <p:nvPr/>
            </p:nvSpPr>
            <p:spPr>
              <a:xfrm>
                <a:off x="2053824" y="5181911"/>
                <a:ext cx="123849" cy="61210"/>
              </a:xfrm>
              <a:custGeom>
                <a:avLst/>
                <a:gdLst>
                  <a:gd name="connsiteX0" fmla="*/ 43910 w 173450"/>
                  <a:gd name="connsiteY0" fmla="*/ 50578 h 85725"/>
                  <a:gd name="connsiteX1" fmla="*/ 43910 w 173450"/>
                  <a:gd name="connsiteY1" fmla="*/ 62008 h 85725"/>
                  <a:gd name="connsiteX2" fmla="*/ 67532 w 173450"/>
                  <a:gd name="connsiteY2" fmla="*/ 85725 h 85725"/>
                  <a:gd name="connsiteX3" fmla="*/ 101251 w 173450"/>
                  <a:gd name="connsiteY3" fmla="*/ 85725 h 85725"/>
                  <a:gd name="connsiteX4" fmla="*/ 124873 w 173450"/>
                  <a:gd name="connsiteY4" fmla="*/ 62103 h 85725"/>
                  <a:gd name="connsiteX5" fmla="*/ 124873 w 173450"/>
                  <a:gd name="connsiteY5" fmla="*/ 51054 h 85725"/>
                  <a:gd name="connsiteX6" fmla="*/ 173450 w 173450"/>
                  <a:gd name="connsiteY6" fmla="*/ 0 h 85725"/>
                  <a:gd name="connsiteX7" fmla="*/ 0 w 173450"/>
                  <a:gd name="connsiteY7" fmla="*/ 0 h 85725"/>
                  <a:gd name="connsiteX8" fmla="*/ 43910 w 173450"/>
                  <a:gd name="connsiteY8" fmla="*/ 5057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450" h="85725">
                    <a:moveTo>
                      <a:pt x="43910" y="50578"/>
                    </a:moveTo>
                    <a:lnTo>
                      <a:pt x="43910" y="62008"/>
                    </a:lnTo>
                    <a:cubicBezTo>
                      <a:pt x="43910" y="75069"/>
                      <a:pt x="54471" y="85673"/>
                      <a:pt x="67532" y="85725"/>
                    </a:cubicBezTo>
                    <a:lnTo>
                      <a:pt x="101251" y="85725"/>
                    </a:lnTo>
                    <a:cubicBezTo>
                      <a:pt x="114275" y="85673"/>
                      <a:pt x="124820" y="75127"/>
                      <a:pt x="124873" y="62103"/>
                    </a:cubicBezTo>
                    <a:lnTo>
                      <a:pt x="124873" y="51054"/>
                    </a:lnTo>
                    <a:cubicBezTo>
                      <a:pt x="152011" y="49544"/>
                      <a:pt x="173291" y="27181"/>
                      <a:pt x="173450" y="0"/>
                    </a:cubicBezTo>
                    <a:lnTo>
                      <a:pt x="0" y="0"/>
                    </a:lnTo>
                    <a:cubicBezTo>
                      <a:pt x="150" y="25385"/>
                      <a:pt x="18798" y="46864"/>
                      <a:pt x="43910" y="50578"/>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BB726E40-1E99-4A65-977F-BD1F32893C27}"/>
                  </a:ext>
                </a:extLst>
              </p:cNvPr>
              <p:cNvSpPr/>
              <p:nvPr/>
            </p:nvSpPr>
            <p:spPr>
              <a:xfrm>
                <a:off x="1966292" y="4791385"/>
                <a:ext cx="299388" cy="316118"/>
              </a:xfrm>
              <a:custGeom>
                <a:avLst/>
                <a:gdLst>
                  <a:gd name="connsiteX0" fmla="*/ 209550 w 419290"/>
                  <a:gd name="connsiteY0" fmla="*/ 0 h 442721"/>
                  <a:gd name="connsiteX1" fmla="*/ 0 w 419290"/>
                  <a:gd name="connsiteY1" fmla="*/ 215170 h 442721"/>
                  <a:gd name="connsiteX2" fmla="*/ 15335 w 419290"/>
                  <a:gd name="connsiteY2" fmla="*/ 295942 h 442721"/>
                  <a:gd name="connsiteX3" fmla="*/ 19336 w 419290"/>
                  <a:gd name="connsiteY3" fmla="*/ 305467 h 442721"/>
                  <a:gd name="connsiteX4" fmla="*/ 55340 w 419290"/>
                  <a:gd name="connsiteY4" fmla="*/ 360902 h 442721"/>
                  <a:gd name="connsiteX5" fmla="*/ 108585 w 419290"/>
                  <a:gd name="connsiteY5" fmla="*/ 442722 h 442721"/>
                  <a:gd name="connsiteX6" fmla="*/ 310706 w 419290"/>
                  <a:gd name="connsiteY6" fmla="*/ 442722 h 442721"/>
                  <a:gd name="connsiteX7" fmla="*/ 363950 w 419290"/>
                  <a:gd name="connsiteY7" fmla="*/ 360902 h 442721"/>
                  <a:gd name="connsiteX8" fmla="*/ 399955 w 419290"/>
                  <a:gd name="connsiteY8" fmla="*/ 305467 h 442721"/>
                  <a:gd name="connsiteX9" fmla="*/ 403955 w 419290"/>
                  <a:gd name="connsiteY9" fmla="*/ 295942 h 442721"/>
                  <a:gd name="connsiteX10" fmla="*/ 419291 w 419290"/>
                  <a:gd name="connsiteY10" fmla="*/ 215170 h 442721"/>
                  <a:gd name="connsiteX11" fmla="*/ 209550 w 419290"/>
                  <a:gd name="connsiteY11" fmla="*/ 0 h 442721"/>
                  <a:gd name="connsiteX12" fmla="*/ 200025 w 419290"/>
                  <a:gd name="connsiteY12" fmla="*/ 79248 h 442721"/>
                  <a:gd name="connsiteX13" fmla="*/ 137541 w 419290"/>
                  <a:gd name="connsiteY13" fmla="*/ 98298 h 442721"/>
                  <a:gd name="connsiteX14" fmla="*/ 75819 w 419290"/>
                  <a:gd name="connsiteY14" fmla="*/ 224695 h 442721"/>
                  <a:gd name="connsiteX15" fmla="*/ 54959 w 419290"/>
                  <a:gd name="connsiteY15" fmla="*/ 245174 h 442721"/>
                  <a:gd name="connsiteX16" fmla="*/ 54959 w 419290"/>
                  <a:gd name="connsiteY16" fmla="*/ 245174 h 442721"/>
                  <a:gd name="connsiteX17" fmla="*/ 34481 w 419290"/>
                  <a:gd name="connsiteY17" fmla="*/ 223939 h 442721"/>
                  <a:gd name="connsiteX18" fmla="*/ 34481 w 419290"/>
                  <a:gd name="connsiteY18" fmla="*/ 223933 h 442721"/>
                  <a:gd name="connsiteX19" fmla="*/ 118491 w 419290"/>
                  <a:gd name="connsiteY19" fmla="*/ 61341 h 442721"/>
                  <a:gd name="connsiteX20" fmla="*/ 200406 w 419290"/>
                  <a:gd name="connsiteY20" fmla="*/ 37814 h 442721"/>
                  <a:gd name="connsiteX21" fmla="*/ 221266 w 419290"/>
                  <a:gd name="connsiteY21" fmla="*/ 58674 h 442721"/>
                  <a:gd name="connsiteX22" fmla="*/ 200406 w 419290"/>
                  <a:gd name="connsiteY22" fmla="*/ 79534 h 44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9290" h="442721">
                    <a:moveTo>
                      <a:pt x="209550" y="0"/>
                    </a:moveTo>
                    <a:cubicBezTo>
                      <a:pt x="93726" y="0"/>
                      <a:pt x="0" y="96393"/>
                      <a:pt x="0" y="215170"/>
                    </a:cubicBezTo>
                    <a:cubicBezTo>
                      <a:pt x="-31" y="242820"/>
                      <a:pt x="5172" y="270227"/>
                      <a:pt x="15335" y="295942"/>
                    </a:cubicBezTo>
                    <a:cubicBezTo>
                      <a:pt x="16605" y="299116"/>
                      <a:pt x="17939" y="302292"/>
                      <a:pt x="19336" y="305467"/>
                    </a:cubicBezTo>
                    <a:cubicBezTo>
                      <a:pt x="28421" y="325684"/>
                      <a:pt x="40565" y="344381"/>
                      <a:pt x="55340" y="360902"/>
                    </a:cubicBezTo>
                    <a:lnTo>
                      <a:pt x="108585" y="442722"/>
                    </a:lnTo>
                    <a:lnTo>
                      <a:pt x="310706" y="442722"/>
                    </a:lnTo>
                    <a:lnTo>
                      <a:pt x="363950" y="360902"/>
                    </a:lnTo>
                    <a:cubicBezTo>
                      <a:pt x="378726" y="344381"/>
                      <a:pt x="390870" y="325684"/>
                      <a:pt x="399955" y="305467"/>
                    </a:cubicBezTo>
                    <a:cubicBezTo>
                      <a:pt x="401352" y="302355"/>
                      <a:pt x="402686" y="299180"/>
                      <a:pt x="403955" y="295942"/>
                    </a:cubicBezTo>
                    <a:cubicBezTo>
                      <a:pt x="414119" y="270227"/>
                      <a:pt x="419322" y="242820"/>
                      <a:pt x="419291" y="215170"/>
                    </a:cubicBezTo>
                    <a:cubicBezTo>
                      <a:pt x="419291" y="96298"/>
                      <a:pt x="325374" y="0"/>
                      <a:pt x="209550" y="0"/>
                    </a:cubicBezTo>
                    <a:close/>
                    <a:moveTo>
                      <a:pt x="200025" y="79248"/>
                    </a:moveTo>
                    <a:cubicBezTo>
                      <a:pt x="177981" y="80554"/>
                      <a:pt x="156564" y="87083"/>
                      <a:pt x="137541" y="98298"/>
                    </a:cubicBezTo>
                    <a:cubicBezTo>
                      <a:pt x="97631" y="122015"/>
                      <a:pt x="76867" y="164973"/>
                      <a:pt x="75819" y="224695"/>
                    </a:cubicBezTo>
                    <a:cubicBezTo>
                      <a:pt x="75612" y="236067"/>
                      <a:pt x="66333" y="245175"/>
                      <a:pt x="54959" y="245174"/>
                    </a:cubicBezTo>
                    <a:lnTo>
                      <a:pt x="54959" y="245174"/>
                    </a:lnTo>
                    <a:cubicBezTo>
                      <a:pt x="43441" y="244965"/>
                      <a:pt x="34272" y="235458"/>
                      <a:pt x="34481" y="223939"/>
                    </a:cubicBezTo>
                    <a:cubicBezTo>
                      <a:pt x="34481" y="223938"/>
                      <a:pt x="34481" y="223935"/>
                      <a:pt x="34481" y="223933"/>
                    </a:cubicBezTo>
                    <a:cubicBezTo>
                      <a:pt x="36100" y="128683"/>
                      <a:pt x="81058" y="82867"/>
                      <a:pt x="118491" y="61341"/>
                    </a:cubicBezTo>
                    <a:cubicBezTo>
                      <a:pt x="143513" y="47041"/>
                      <a:pt x="171609" y="38972"/>
                      <a:pt x="200406" y="37814"/>
                    </a:cubicBezTo>
                    <a:cubicBezTo>
                      <a:pt x="211927" y="37814"/>
                      <a:pt x="221266" y="47154"/>
                      <a:pt x="221266" y="58674"/>
                    </a:cubicBezTo>
                    <a:cubicBezTo>
                      <a:pt x="221266" y="70195"/>
                      <a:pt x="211927" y="79534"/>
                      <a:pt x="200406" y="79534"/>
                    </a:cubicBezTo>
                    <a:close/>
                  </a:path>
                </a:pathLst>
              </a:custGeom>
              <a:solidFill>
                <a:srgbClr val="4FE4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31" name="Rectangle 130">
            <a:extLst>
              <a:ext uri="{FF2B5EF4-FFF2-40B4-BE49-F238E27FC236}">
                <a16:creationId xmlns:a16="http://schemas.microsoft.com/office/drawing/2014/main" id="{0BDD092B-4535-47CE-B645-C8593DF7F281}"/>
              </a:ext>
            </a:extLst>
          </p:cNvPr>
          <p:cNvSpPr/>
          <p:nvPr/>
        </p:nvSpPr>
        <p:spPr>
          <a:xfrm>
            <a:off x="1822963" y="2151058"/>
            <a:ext cx="896399"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2D18DF5A-8B13-462C-B8C5-9C7B323F610C}"/>
              </a:ext>
            </a:extLst>
          </p:cNvPr>
          <p:cNvSpPr/>
          <p:nvPr/>
        </p:nvSpPr>
        <p:spPr>
          <a:xfrm>
            <a:off x="5278308" y="2151058"/>
            <a:ext cx="1635384"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Accelerate</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132">
            <a:extLst>
              <a:ext uri="{FF2B5EF4-FFF2-40B4-BE49-F238E27FC236}">
                <a16:creationId xmlns:a16="http://schemas.microsoft.com/office/drawing/2014/main" id="{A6EA261C-0CBD-4DB4-83C7-4B92603598EE}"/>
              </a:ext>
            </a:extLst>
          </p:cNvPr>
          <p:cNvSpPr/>
          <p:nvPr/>
        </p:nvSpPr>
        <p:spPr>
          <a:xfrm>
            <a:off x="9345201" y="2151058"/>
            <a:ext cx="1151277"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Unlock</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a:extLst>
              <a:ext uri="{FF2B5EF4-FFF2-40B4-BE49-F238E27FC236}">
                <a16:creationId xmlns:a16="http://schemas.microsoft.com/office/drawing/2014/main" id="{7DB05807-4BDB-4847-9B40-73944F791EDE}"/>
              </a:ext>
            </a:extLst>
          </p:cNvPr>
          <p:cNvSpPr>
            <a:spLocks noGrp="1"/>
          </p:cNvSpPr>
          <p:nvPr>
            <p:ph type="title"/>
          </p:nvPr>
        </p:nvSpPr>
        <p:spPr>
          <a:xfrm>
            <a:off x="588263" y="368300"/>
            <a:ext cx="11018520" cy="492443"/>
          </a:xfrm>
        </p:spPr>
        <p:txBody>
          <a:bodyPr/>
          <a:lstStyle/>
          <a:p>
            <a:pPr lvl="0" algn="ctr"/>
            <a:r>
              <a:rPr lang="en-US" noProof="0"/>
              <a:t>Healthcare Partner opportunity</a:t>
            </a:r>
          </a:p>
        </p:txBody>
      </p:sp>
      <p:sp>
        <p:nvSpPr>
          <p:cNvPr id="2" name="Slide Number Placeholder 6">
            <a:extLst>
              <a:ext uri="{FF2B5EF4-FFF2-40B4-BE49-F238E27FC236}">
                <a16:creationId xmlns:a16="http://schemas.microsoft.com/office/drawing/2014/main" id="{CE3AE501-2EFD-4A4D-AE8A-947D582FB6F2}"/>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9" name="Footer Placeholder 1">
            <a:extLst>
              <a:ext uri="{FF2B5EF4-FFF2-40B4-BE49-F238E27FC236}">
                <a16:creationId xmlns:a16="http://schemas.microsoft.com/office/drawing/2014/main" id="{A76FAC52-73D5-471F-9E7C-5A89A023057A}"/>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grpSp>
        <p:nvGrpSpPr>
          <p:cNvPr id="59" name="Group 58">
            <a:extLst>
              <a:ext uri="{FF2B5EF4-FFF2-40B4-BE49-F238E27FC236}">
                <a16:creationId xmlns:a16="http://schemas.microsoft.com/office/drawing/2014/main" id="{C4597E41-C024-497C-8B94-F7EC98E71AAE}"/>
              </a:ext>
            </a:extLst>
          </p:cNvPr>
          <p:cNvGrpSpPr/>
          <p:nvPr/>
        </p:nvGrpSpPr>
        <p:grpSpPr>
          <a:xfrm flipV="1">
            <a:off x="6511543" y="1162092"/>
            <a:ext cx="1307026" cy="417153"/>
            <a:chOff x="4467225" y="5945950"/>
            <a:chExt cx="1307026" cy="417153"/>
          </a:xfrm>
        </p:grpSpPr>
        <p:sp>
          <p:nvSpPr>
            <p:cNvPr id="60" name="Arc 59">
              <a:extLst>
                <a:ext uri="{FF2B5EF4-FFF2-40B4-BE49-F238E27FC236}">
                  <a16:creationId xmlns:a16="http://schemas.microsoft.com/office/drawing/2014/main" id="{F28119C9-60DF-457D-9520-7CDED207AB5A}"/>
                </a:ext>
              </a:extLst>
            </p:cNvPr>
            <p:cNvSpPr/>
            <p:nvPr/>
          </p:nvSpPr>
          <p:spPr>
            <a:xfrm>
              <a:off x="4467225" y="5945950"/>
              <a:ext cx="1245394" cy="417153"/>
            </a:xfrm>
            <a:prstGeom prst="arc">
              <a:avLst>
                <a:gd name="adj1" fmla="val 16871"/>
                <a:gd name="adj2" fmla="val 10742345"/>
              </a:avLst>
            </a:prstGeom>
            <a:ln w="12700" cap="rnd">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Isosceles Triangle 60">
              <a:extLst>
                <a:ext uri="{FF2B5EF4-FFF2-40B4-BE49-F238E27FC236}">
                  <a16:creationId xmlns:a16="http://schemas.microsoft.com/office/drawing/2014/main" id="{4DC6AA22-C37B-4944-8846-4CB7FCECB8CD}"/>
                </a:ext>
              </a:extLst>
            </p:cNvPr>
            <p:cNvSpPr/>
            <p:nvPr/>
          </p:nvSpPr>
          <p:spPr bwMode="auto">
            <a:xfrm rot="1837160">
              <a:off x="5642559" y="6131270"/>
              <a:ext cx="131692" cy="8502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58757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08333E-7 -3.33333E-6 L -2.08333E-7 0.03542 " pathEditMode="relative" rAng="0" ptsTypes="AA">
                                      <p:cBhvr>
                                        <p:cTn id="9" dur="5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0 1.48148E-6 L 0 0.03542 " pathEditMode="relative" rAng="0" ptsTypes="AA">
                                      <p:cBhvr>
                                        <p:cTn id="14" dur="500" spd="-100000" fill="hold"/>
                                        <p:tgtEl>
                                          <p:spTgt spid="8"/>
                                        </p:tgtEl>
                                        <p:attrNameLst>
                                          <p:attrName>ppt_x</p:attrName>
                                          <p:attrName>ppt_y</p:attrName>
                                        </p:attrNameLst>
                                      </p:cBhvr>
                                      <p:rCtr x="0" y="1759"/>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childTnLst>
                                </p:cTn>
                              </p:par>
                              <p:par>
                                <p:cTn id="19" presetID="10" presetClass="entr" presetSubtype="0" fill="hold" nodeType="withEffect">
                                  <p:stCondLst>
                                    <p:cond delay="0"/>
                                  </p:stCondLst>
                                  <p:childTnLst>
                                    <p:set>
                                      <p:cBhvr>
                                        <p:cTn id="20" dur="1" fill="hold">
                                          <p:stCondLst>
                                            <p:cond delay="0"/>
                                          </p:stCondLst>
                                        </p:cTn>
                                        <p:tgtEl>
                                          <p:spTgt spid="129"/>
                                        </p:tgtEl>
                                        <p:attrNameLst>
                                          <p:attrName>style.visibility</p:attrName>
                                        </p:attrNameLst>
                                      </p:cBhvr>
                                      <p:to>
                                        <p:strVal val="visible"/>
                                      </p:to>
                                    </p:set>
                                    <p:animEffect transition="in" filter="fade">
                                      <p:cBhvr>
                                        <p:cTn id="21" dur="500"/>
                                        <p:tgtEl>
                                          <p:spTgt spid="129"/>
                                        </p:tgtEl>
                                      </p:cBhvr>
                                    </p:animEffect>
                                  </p:childTnLst>
                                </p:cTn>
                              </p:par>
                              <p:par>
                                <p:cTn id="22" presetID="10" presetClass="entr" presetSubtype="0" fill="hold" nodeType="withEffect">
                                  <p:stCondLst>
                                    <p:cond delay="0"/>
                                  </p:stCondLst>
                                  <p:childTnLst>
                                    <p:set>
                                      <p:cBhvr>
                                        <p:cTn id="23" dur="1" fill="hold">
                                          <p:stCondLst>
                                            <p:cond delay="0"/>
                                          </p:stCondLst>
                                        </p:cTn>
                                        <p:tgtEl>
                                          <p:spTgt spid="130"/>
                                        </p:tgtEl>
                                        <p:attrNameLst>
                                          <p:attrName>style.visibility</p:attrName>
                                        </p:attrNameLst>
                                      </p:cBhvr>
                                      <p:to>
                                        <p:strVal val="visible"/>
                                      </p:to>
                                    </p:set>
                                    <p:animEffect transition="in" filter="fade">
                                      <p:cBhvr>
                                        <p:cTn id="24" dur="500"/>
                                        <p:tgtEl>
                                          <p:spTgt spid="1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fade">
                                      <p:cBhvr>
                                        <p:cTn id="27" dur="500"/>
                                        <p:tgtEl>
                                          <p:spTgt spid="1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2"/>
                                        </p:tgtEl>
                                        <p:attrNameLst>
                                          <p:attrName>style.visibility</p:attrName>
                                        </p:attrNameLst>
                                      </p:cBhvr>
                                      <p:to>
                                        <p:strVal val="visible"/>
                                      </p:to>
                                    </p:set>
                                    <p:animEffect transition="in" filter="fade">
                                      <p:cBhvr>
                                        <p:cTn id="30" dur="500"/>
                                        <p:tgtEl>
                                          <p:spTgt spid="1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3"/>
                                        </p:tgtEl>
                                        <p:attrNameLst>
                                          <p:attrName>style.visibility</p:attrName>
                                        </p:attrNameLst>
                                      </p:cBhvr>
                                      <p:to>
                                        <p:strVal val="visible"/>
                                      </p:to>
                                    </p:set>
                                    <p:animEffect transition="in" filter="fade">
                                      <p:cBhvr>
                                        <p:cTn id="33" dur="500"/>
                                        <p:tgtEl>
                                          <p:spTgt spid="133"/>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left)">
                                      <p:cBhvr>
                                        <p:cTn id="3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31" grpId="0"/>
      <p:bldP spid="132" grpId="0"/>
      <p:bldP spid="133" grpId="0"/>
      <p:bldP spid="3" grpId="0"/>
      <p:bldP spid="3"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6EEF5-FD63-4527-BA44-B15DEA4CDFE1}"/>
              </a:ext>
            </a:extLst>
          </p:cNvPr>
          <p:cNvSpPr>
            <a:spLocks noGrp="1"/>
          </p:cNvSpPr>
          <p:nvPr>
            <p:ph type="title"/>
          </p:nvPr>
        </p:nvSpPr>
        <p:spPr/>
        <p:txBody>
          <a:bodyPr/>
          <a:lstStyle/>
          <a:p>
            <a:pPr lvl="0" algn="ctr"/>
            <a:r>
              <a:rPr lang="en-US" noProof="0"/>
              <a:t>Healthcare Partner opportunity | </a:t>
            </a:r>
            <a:r>
              <a:rPr lang="en-US" noProof="0">
                <a:solidFill>
                  <a:srgbClr val="50E6FF"/>
                </a:solidFill>
              </a:rPr>
              <a:t>Systems Integrator</a:t>
            </a:r>
          </a:p>
        </p:txBody>
      </p:sp>
      <p:sp>
        <p:nvSpPr>
          <p:cNvPr id="2" name="Slide Number Placeholder 6">
            <a:extLst>
              <a:ext uri="{FF2B5EF4-FFF2-40B4-BE49-F238E27FC236}">
                <a16:creationId xmlns:a16="http://schemas.microsoft.com/office/drawing/2014/main" id="{CE3AE501-2EFD-4A4D-AE8A-947D582FB6F2}"/>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grpSp>
        <p:nvGrpSpPr>
          <p:cNvPr id="49" name="Group 48">
            <a:extLst>
              <a:ext uri="{FF2B5EF4-FFF2-40B4-BE49-F238E27FC236}">
                <a16:creationId xmlns:a16="http://schemas.microsoft.com/office/drawing/2014/main" id="{AD815CB5-6866-48E3-9641-D3C37C7F73CC}"/>
              </a:ext>
            </a:extLst>
          </p:cNvPr>
          <p:cNvGrpSpPr/>
          <p:nvPr/>
        </p:nvGrpSpPr>
        <p:grpSpPr>
          <a:xfrm>
            <a:off x="1465361" y="1325656"/>
            <a:ext cx="646064" cy="646064"/>
            <a:chOff x="4240785" y="2002419"/>
            <a:chExt cx="831086" cy="831086"/>
          </a:xfrm>
        </p:grpSpPr>
        <p:sp>
          <p:nvSpPr>
            <p:cNvPr id="50" name="Oval 49">
              <a:extLst>
                <a:ext uri="{FF2B5EF4-FFF2-40B4-BE49-F238E27FC236}">
                  <a16:creationId xmlns:a16="http://schemas.microsoft.com/office/drawing/2014/main" id="{54E8A9AD-6219-4D34-A231-76066EDE1FD6}"/>
                </a:ext>
              </a:extLst>
            </p:cNvPr>
            <p:cNvSpPr/>
            <p:nvPr/>
          </p:nvSpPr>
          <p:spPr bwMode="auto">
            <a:xfrm>
              <a:off x="4240785" y="2002419"/>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51" name="Graphic 247" descr="engineer, assistance">
              <a:extLst>
                <a:ext uri="{FF2B5EF4-FFF2-40B4-BE49-F238E27FC236}">
                  <a16:creationId xmlns:a16="http://schemas.microsoft.com/office/drawing/2014/main" id="{52FCFB83-5BBE-45D0-A86F-195A74EC3F58}"/>
                </a:ext>
              </a:extLst>
            </p:cNvPr>
            <p:cNvGrpSpPr/>
            <p:nvPr/>
          </p:nvGrpSpPr>
          <p:grpSpPr>
            <a:xfrm>
              <a:off x="4438815" y="2200450"/>
              <a:ext cx="435026" cy="435024"/>
              <a:chOff x="6337562" y="5744951"/>
              <a:chExt cx="435026" cy="435024"/>
            </a:xfrm>
          </p:grpSpPr>
          <p:sp>
            <p:nvSpPr>
              <p:cNvPr id="52" name="Freeform: Shape 51">
                <a:extLst>
                  <a:ext uri="{FF2B5EF4-FFF2-40B4-BE49-F238E27FC236}">
                    <a16:creationId xmlns:a16="http://schemas.microsoft.com/office/drawing/2014/main" id="{242F228F-747E-4240-B6BC-2DFEF92DBBB3}"/>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A30BD1CA-3299-4935-9E4C-77136BB97D03}"/>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4" name="Rectangle 53">
            <a:extLst>
              <a:ext uri="{FF2B5EF4-FFF2-40B4-BE49-F238E27FC236}">
                <a16:creationId xmlns:a16="http://schemas.microsoft.com/office/drawing/2014/main" id="{1D425458-08B8-4F8B-8906-130F3188868F}"/>
              </a:ext>
            </a:extLst>
          </p:cNvPr>
          <p:cNvSpPr/>
          <p:nvPr/>
        </p:nvSpPr>
        <p:spPr>
          <a:xfrm>
            <a:off x="2168575" y="1433245"/>
            <a:ext cx="837089" cy="43088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a:t>
            </a: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86072F39-6BCD-466F-87D7-5D3CF13B96F2}"/>
              </a:ext>
            </a:extLst>
          </p:cNvPr>
          <p:cNvGrpSpPr/>
          <p:nvPr/>
        </p:nvGrpSpPr>
        <p:grpSpPr>
          <a:xfrm>
            <a:off x="4903039" y="1325656"/>
            <a:ext cx="646064" cy="646064"/>
            <a:chOff x="5747499" y="1777075"/>
            <a:chExt cx="831086" cy="831086"/>
          </a:xfrm>
        </p:grpSpPr>
        <p:sp>
          <p:nvSpPr>
            <p:cNvPr id="56" name="Oval 55">
              <a:extLst>
                <a:ext uri="{FF2B5EF4-FFF2-40B4-BE49-F238E27FC236}">
                  <a16:creationId xmlns:a16="http://schemas.microsoft.com/office/drawing/2014/main" id="{2CAF2DD0-7DAB-48DB-B7C5-6C5DF4F11092}"/>
                </a:ext>
              </a:extLst>
            </p:cNvPr>
            <p:cNvSpPr/>
            <p:nvPr/>
          </p:nvSpPr>
          <p:spPr bwMode="auto">
            <a:xfrm>
              <a:off x="5747499" y="1777075"/>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57" name="Group 17" descr="extend, connect, datacenters">
              <a:extLst>
                <a:ext uri="{FF2B5EF4-FFF2-40B4-BE49-F238E27FC236}">
                  <a16:creationId xmlns:a16="http://schemas.microsoft.com/office/drawing/2014/main" id="{69AD56F5-D5EA-4B1F-8684-239130C98686}"/>
                </a:ext>
              </a:extLst>
            </p:cNvPr>
            <p:cNvGrpSpPr>
              <a:grpSpLocks noChangeAspect="1"/>
            </p:cNvGrpSpPr>
            <p:nvPr/>
          </p:nvGrpSpPr>
          <p:grpSpPr bwMode="auto">
            <a:xfrm>
              <a:off x="5940789" y="1970365"/>
              <a:ext cx="444506" cy="444506"/>
              <a:chOff x="1633" y="784"/>
              <a:chExt cx="280" cy="280"/>
            </a:xfrm>
          </p:grpSpPr>
          <p:sp>
            <p:nvSpPr>
              <p:cNvPr id="59" name="Rectangle 18">
                <a:extLst>
                  <a:ext uri="{FF2B5EF4-FFF2-40B4-BE49-F238E27FC236}">
                    <a16:creationId xmlns:a16="http://schemas.microsoft.com/office/drawing/2014/main" id="{2C53B247-5BC1-402E-8575-790918CB41FB}"/>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Rectangle 19">
                <a:extLst>
                  <a:ext uri="{FF2B5EF4-FFF2-40B4-BE49-F238E27FC236}">
                    <a16:creationId xmlns:a16="http://schemas.microsoft.com/office/drawing/2014/main" id="{782BCEE8-4D08-4830-9D38-C2D59E47B1FE}"/>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Rectangle 20">
                <a:extLst>
                  <a:ext uri="{FF2B5EF4-FFF2-40B4-BE49-F238E27FC236}">
                    <a16:creationId xmlns:a16="http://schemas.microsoft.com/office/drawing/2014/main" id="{BF2F8F9F-F2D3-4E34-9208-97A0E1D53D6F}"/>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Rectangle 21">
                <a:extLst>
                  <a:ext uri="{FF2B5EF4-FFF2-40B4-BE49-F238E27FC236}">
                    <a16:creationId xmlns:a16="http://schemas.microsoft.com/office/drawing/2014/main" id="{9986FBCF-D0C2-4165-A4C6-40AB5DFDA3DA}"/>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Rectangle 22">
                <a:extLst>
                  <a:ext uri="{FF2B5EF4-FFF2-40B4-BE49-F238E27FC236}">
                    <a16:creationId xmlns:a16="http://schemas.microsoft.com/office/drawing/2014/main" id="{44F3D12C-787B-4955-A454-6B19923DEB01}"/>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Rectangle 23">
                <a:extLst>
                  <a:ext uri="{FF2B5EF4-FFF2-40B4-BE49-F238E27FC236}">
                    <a16:creationId xmlns:a16="http://schemas.microsoft.com/office/drawing/2014/main" id="{1C2F3520-0D04-4813-8B62-A28F51A31460}"/>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24">
                <a:extLst>
                  <a:ext uri="{FF2B5EF4-FFF2-40B4-BE49-F238E27FC236}">
                    <a16:creationId xmlns:a16="http://schemas.microsoft.com/office/drawing/2014/main" id="{20CF598D-240C-407C-B517-8ED1FE734098}"/>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Rectangle 25">
                <a:extLst>
                  <a:ext uri="{FF2B5EF4-FFF2-40B4-BE49-F238E27FC236}">
                    <a16:creationId xmlns:a16="http://schemas.microsoft.com/office/drawing/2014/main" id="{7199BD11-C970-46B1-80BD-DA5F72FEE265}"/>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Rectangle 26">
                <a:extLst>
                  <a:ext uri="{FF2B5EF4-FFF2-40B4-BE49-F238E27FC236}">
                    <a16:creationId xmlns:a16="http://schemas.microsoft.com/office/drawing/2014/main" id="{C64FEAEC-E5D3-407C-A103-B3205057F243}"/>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Oval 27">
                <a:extLst>
                  <a:ext uri="{FF2B5EF4-FFF2-40B4-BE49-F238E27FC236}">
                    <a16:creationId xmlns:a16="http://schemas.microsoft.com/office/drawing/2014/main" id="{87A42CDA-AFEB-4A11-A802-07D0F3E9F964}"/>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28">
                <a:extLst>
                  <a:ext uri="{FF2B5EF4-FFF2-40B4-BE49-F238E27FC236}">
                    <a16:creationId xmlns:a16="http://schemas.microsoft.com/office/drawing/2014/main" id="{027A9E97-DFA4-4D35-B505-63E47E43ECB5}"/>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Rectangle 29">
                <a:extLst>
                  <a:ext uri="{FF2B5EF4-FFF2-40B4-BE49-F238E27FC236}">
                    <a16:creationId xmlns:a16="http://schemas.microsoft.com/office/drawing/2014/main" id="{6D2CFD53-BA51-4DC9-8BD0-3C6AD3F7C64C}"/>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30">
                <a:extLst>
                  <a:ext uri="{FF2B5EF4-FFF2-40B4-BE49-F238E27FC236}">
                    <a16:creationId xmlns:a16="http://schemas.microsoft.com/office/drawing/2014/main" id="{4BA71221-E231-40DC-AAC3-0203C8A60F4B}"/>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31">
                <a:extLst>
                  <a:ext uri="{FF2B5EF4-FFF2-40B4-BE49-F238E27FC236}">
                    <a16:creationId xmlns:a16="http://schemas.microsoft.com/office/drawing/2014/main" id="{34F5FEAB-AB53-45BF-80E2-FF2120FBC910}"/>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32">
                <a:extLst>
                  <a:ext uri="{FF2B5EF4-FFF2-40B4-BE49-F238E27FC236}">
                    <a16:creationId xmlns:a16="http://schemas.microsoft.com/office/drawing/2014/main" id="{69933571-1EAF-4EF7-B8C1-CA0E8E4E3C03}"/>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Oval 33">
                <a:extLst>
                  <a:ext uri="{FF2B5EF4-FFF2-40B4-BE49-F238E27FC236}">
                    <a16:creationId xmlns:a16="http://schemas.microsoft.com/office/drawing/2014/main" id="{E1045593-C685-4799-8257-2B2747930F6A}"/>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34">
                <a:extLst>
                  <a:ext uri="{FF2B5EF4-FFF2-40B4-BE49-F238E27FC236}">
                    <a16:creationId xmlns:a16="http://schemas.microsoft.com/office/drawing/2014/main" id="{877A453B-CB86-4EFF-8189-B501598E6DFB}"/>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35">
                <a:extLst>
                  <a:ext uri="{FF2B5EF4-FFF2-40B4-BE49-F238E27FC236}">
                    <a16:creationId xmlns:a16="http://schemas.microsoft.com/office/drawing/2014/main" id="{2121BCD0-D186-4B12-BED4-365D5491DA21}"/>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36">
                <a:extLst>
                  <a:ext uri="{FF2B5EF4-FFF2-40B4-BE49-F238E27FC236}">
                    <a16:creationId xmlns:a16="http://schemas.microsoft.com/office/drawing/2014/main" id="{00680BBA-A128-410B-BEC6-765F36EB514D}"/>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8" name="Rectangle 77">
            <a:extLst>
              <a:ext uri="{FF2B5EF4-FFF2-40B4-BE49-F238E27FC236}">
                <a16:creationId xmlns:a16="http://schemas.microsoft.com/office/drawing/2014/main" id="{B9D721CD-FFC9-42DD-B5EA-67FC41936725}"/>
              </a:ext>
            </a:extLst>
          </p:cNvPr>
          <p:cNvSpPr/>
          <p:nvPr/>
        </p:nvSpPr>
        <p:spPr>
          <a:xfrm>
            <a:off x="5606253" y="1433245"/>
            <a:ext cx="1519968" cy="43088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Accelerate</a:t>
            </a: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CC23EEF8-B2C0-49A9-8B6A-9D53188F23DE}"/>
              </a:ext>
            </a:extLst>
          </p:cNvPr>
          <p:cNvGrpSpPr/>
          <p:nvPr/>
        </p:nvGrpSpPr>
        <p:grpSpPr>
          <a:xfrm>
            <a:off x="8952299" y="1325656"/>
            <a:ext cx="646064" cy="646064"/>
            <a:chOff x="9478304" y="1819938"/>
            <a:chExt cx="831086" cy="831086"/>
          </a:xfrm>
        </p:grpSpPr>
        <p:sp>
          <p:nvSpPr>
            <p:cNvPr id="80" name="Oval 79">
              <a:extLst>
                <a:ext uri="{FF2B5EF4-FFF2-40B4-BE49-F238E27FC236}">
                  <a16:creationId xmlns:a16="http://schemas.microsoft.com/office/drawing/2014/main" id="{037F8DF1-BB91-42DC-A146-96178950832F}"/>
                </a:ext>
              </a:extLst>
            </p:cNvPr>
            <p:cNvSpPr/>
            <p:nvPr/>
          </p:nvSpPr>
          <p:spPr bwMode="auto">
            <a:xfrm>
              <a:off x="9478304" y="1819938"/>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81" name="Group 80">
              <a:extLst>
                <a:ext uri="{FF2B5EF4-FFF2-40B4-BE49-F238E27FC236}">
                  <a16:creationId xmlns:a16="http://schemas.microsoft.com/office/drawing/2014/main" id="{A1D15487-ADAB-41A1-BA61-3C25C2CD3F55}"/>
                </a:ext>
              </a:extLst>
            </p:cNvPr>
            <p:cNvGrpSpPr/>
            <p:nvPr/>
          </p:nvGrpSpPr>
          <p:grpSpPr>
            <a:xfrm>
              <a:off x="9744153" y="2009613"/>
              <a:ext cx="299388" cy="451736"/>
              <a:chOff x="1966292" y="4791385"/>
              <a:chExt cx="299388" cy="451736"/>
            </a:xfrm>
          </p:grpSpPr>
          <p:sp>
            <p:nvSpPr>
              <p:cNvPr id="82" name="Freeform: Shape 81">
                <a:extLst>
                  <a:ext uri="{FF2B5EF4-FFF2-40B4-BE49-F238E27FC236}">
                    <a16:creationId xmlns:a16="http://schemas.microsoft.com/office/drawing/2014/main" id="{80B08C34-E3C4-42AE-9520-A10D5A28E4E8}"/>
                  </a:ext>
                </a:extLst>
              </p:cNvPr>
              <p:cNvSpPr/>
              <p:nvPr/>
            </p:nvSpPr>
            <p:spPr>
              <a:xfrm>
                <a:off x="2041786" y="5129201"/>
                <a:ext cx="148265" cy="29789"/>
              </a:xfrm>
              <a:custGeom>
                <a:avLst/>
                <a:gdLst>
                  <a:gd name="connsiteX0" fmla="*/ 186785 w 207644"/>
                  <a:gd name="connsiteY0" fmla="*/ 0 h 41719"/>
                  <a:gd name="connsiteX1" fmla="*/ 20860 w 207644"/>
                  <a:gd name="connsiteY1" fmla="*/ 0 h 41719"/>
                  <a:gd name="connsiteX2" fmla="*/ 0 w 207644"/>
                  <a:gd name="connsiteY2" fmla="*/ 20860 h 41719"/>
                  <a:gd name="connsiteX3" fmla="*/ 20860 w 207644"/>
                  <a:gd name="connsiteY3" fmla="*/ 41719 h 41719"/>
                  <a:gd name="connsiteX4" fmla="*/ 186785 w 207644"/>
                  <a:gd name="connsiteY4" fmla="*/ 41719 h 41719"/>
                  <a:gd name="connsiteX5" fmla="*/ 207645 w 207644"/>
                  <a:gd name="connsiteY5" fmla="*/ 20860 h 41719"/>
                  <a:gd name="connsiteX6" fmla="*/ 186785 w 207644"/>
                  <a:gd name="connsiteY6" fmla="*/ 0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4" h="41719">
                    <a:moveTo>
                      <a:pt x="186785" y="0"/>
                    </a:moveTo>
                    <a:lnTo>
                      <a:pt x="20860" y="0"/>
                    </a:lnTo>
                    <a:cubicBezTo>
                      <a:pt x="9339" y="0"/>
                      <a:pt x="0" y="9339"/>
                      <a:pt x="0" y="20860"/>
                    </a:cubicBezTo>
                    <a:cubicBezTo>
                      <a:pt x="0" y="32380"/>
                      <a:pt x="9339" y="41719"/>
                      <a:pt x="20860" y="41719"/>
                    </a:cubicBezTo>
                    <a:lnTo>
                      <a:pt x="186785" y="41719"/>
                    </a:lnTo>
                    <a:cubicBezTo>
                      <a:pt x="198306" y="41719"/>
                      <a:pt x="207645" y="32380"/>
                      <a:pt x="207645" y="20860"/>
                    </a:cubicBezTo>
                    <a:cubicBezTo>
                      <a:pt x="207645" y="9339"/>
                      <a:pt x="198306" y="0"/>
                      <a:pt x="186785" y="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A3AC103-AEF2-400F-9CC0-4A0E43439DB3}"/>
                  </a:ext>
                </a:extLst>
              </p:cNvPr>
              <p:cNvSpPr/>
              <p:nvPr/>
            </p:nvSpPr>
            <p:spPr>
              <a:xfrm>
                <a:off x="2053824" y="5181911"/>
                <a:ext cx="123849" cy="61210"/>
              </a:xfrm>
              <a:custGeom>
                <a:avLst/>
                <a:gdLst>
                  <a:gd name="connsiteX0" fmla="*/ 43910 w 173450"/>
                  <a:gd name="connsiteY0" fmla="*/ 50578 h 85725"/>
                  <a:gd name="connsiteX1" fmla="*/ 43910 w 173450"/>
                  <a:gd name="connsiteY1" fmla="*/ 62008 h 85725"/>
                  <a:gd name="connsiteX2" fmla="*/ 67532 w 173450"/>
                  <a:gd name="connsiteY2" fmla="*/ 85725 h 85725"/>
                  <a:gd name="connsiteX3" fmla="*/ 101251 w 173450"/>
                  <a:gd name="connsiteY3" fmla="*/ 85725 h 85725"/>
                  <a:gd name="connsiteX4" fmla="*/ 124873 w 173450"/>
                  <a:gd name="connsiteY4" fmla="*/ 62103 h 85725"/>
                  <a:gd name="connsiteX5" fmla="*/ 124873 w 173450"/>
                  <a:gd name="connsiteY5" fmla="*/ 51054 h 85725"/>
                  <a:gd name="connsiteX6" fmla="*/ 173450 w 173450"/>
                  <a:gd name="connsiteY6" fmla="*/ 0 h 85725"/>
                  <a:gd name="connsiteX7" fmla="*/ 0 w 173450"/>
                  <a:gd name="connsiteY7" fmla="*/ 0 h 85725"/>
                  <a:gd name="connsiteX8" fmla="*/ 43910 w 173450"/>
                  <a:gd name="connsiteY8" fmla="*/ 5057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450" h="85725">
                    <a:moveTo>
                      <a:pt x="43910" y="50578"/>
                    </a:moveTo>
                    <a:lnTo>
                      <a:pt x="43910" y="62008"/>
                    </a:lnTo>
                    <a:cubicBezTo>
                      <a:pt x="43910" y="75069"/>
                      <a:pt x="54471" y="85673"/>
                      <a:pt x="67532" y="85725"/>
                    </a:cubicBezTo>
                    <a:lnTo>
                      <a:pt x="101251" y="85725"/>
                    </a:lnTo>
                    <a:cubicBezTo>
                      <a:pt x="114275" y="85673"/>
                      <a:pt x="124820" y="75127"/>
                      <a:pt x="124873" y="62103"/>
                    </a:cubicBezTo>
                    <a:lnTo>
                      <a:pt x="124873" y="51054"/>
                    </a:lnTo>
                    <a:cubicBezTo>
                      <a:pt x="152011" y="49544"/>
                      <a:pt x="173291" y="27181"/>
                      <a:pt x="173450" y="0"/>
                    </a:cubicBezTo>
                    <a:lnTo>
                      <a:pt x="0" y="0"/>
                    </a:lnTo>
                    <a:cubicBezTo>
                      <a:pt x="150" y="25385"/>
                      <a:pt x="18798" y="46864"/>
                      <a:pt x="43910" y="50578"/>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5AD14D68-1A5F-4626-915C-AB9F03FBA127}"/>
                  </a:ext>
                </a:extLst>
              </p:cNvPr>
              <p:cNvSpPr/>
              <p:nvPr/>
            </p:nvSpPr>
            <p:spPr>
              <a:xfrm>
                <a:off x="1966292" y="4791385"/>
                <a:ext cx="299388" cy="316118"/>
              </a:xfrm>
              <a:custGeom>
                <a:avLst/>
                <a:gdLst>
                  <a:gd name="connsiteX0" fmla="*/ 209550 w 419290"/>
                  <a:gd name="connsiteY0" fmla="*/ 0 h 442721"/>
                  <a:gd name="connsiteX1" fmla="*/ 0 w 419290"/>
                  <a:gd name="connsiteY1" fmla="*/ 215170 h 442721"/>
                  <a:gd name="connsiteX2" fmla="*/ 15335 w 419290"/>
                  <a:gd name="connsiteY2" fmla="*/ 295942 h 442721"/>
                  <a:gd name="connsiteX3" fmla="*/ 19336 w 419290"/>
                  <a:gd name="connsiteY3" fmla="*/ 305467 h 442721"/>
                  <a:gd name="connsiteX4" fmla="*/ 55340 w 419290"/>
                  <a:gd name="connsiteY4" fmla="*/ 360902 h 442721"/>
                  <a:gd name="connsiteX5" fmla="*/ 108585 w 419290"/>
                  <a:gd name="connsiteY5" fmla="*/ 442722 h 442721"/>
                  <a:gd name="connsiteX6" fmla="*/ 310706 w 419290"/>
                  <a:gd name="connsiteY6" fmla="*/ 442722 h 442721"/>
                  <a:gd name="connsiteX7" fmla="*/ 363950 w 419290"/>
                  <a:gd name="connsiteY7" fmla="*/ 360902 h 442721"/>
                  <a:gd name="connsiteX8" fmla="*/ 399955 w 419290"/>
                  <a:gd name="connsiteY8" fmla="*/ 305467 h 442721"/>
                  <a:gd name="connsiteX9" fmla="*/ 403955 w 419290"/>
                  <a:gd name="connsiteY9" fmla="*/ 295942 h 442721"/>
                  <a:gd name="connsiteX10" fmla="*/ 419291 w 419290"/>
                  <a:gd name="connsiteY10" fmla="*/ 215170 h 442721"/>
                  <a:gd name="connsiteX11" fmla="*/ 209550 w 419290"/>
                  <a:gd name="connsiteY11" fmla="*/ 0 h 442721"/>
                  <a:gd name="connsiteX12" fmla="*/ 200025 w 419290"/>
                  <a:gd name="connsiteY12" fmla="*/ 79248 h 442721"/>
                  <a:gd name="connsiteX13" fmla="*/ 137541 w 419290"/>
                  <a:gd name="connsiteY13" fmla="*/ 98298 h 442721"/>
                  <a:gd name="connsiteX14" fmla="*/ 75819 w 419290"/>
                  <a:gd name="connsiteY14" fmla="*/ 224695 h 442721"/>
                  <a:gd name="connsiteX15" fmla="*/ 54959 w 419290"/>
                  <a:gd name="connsiteY15" fmla="*/ 245174 h 442721"/>
                  <a:gd name="connsiteX16" fmla="*/ 54959 w 419290"/>
                  <a:gd name="connsiteY16" fmla="*/ 245174 h 442721"/>
                  <a:gd name="connsiteX17" fmla="*/ 34481 w 419290"/>
                  <a:gd name="connsiteY17" fmla="*/ 223939 h 442721"/>
                  <a:gd name="connsiteX18" fmla="*/ 34481 w 419290"/>
                  <a:gd name="connsiteY18" fmla="*/ 223933 h 442721"/>
                  <a:gd name="connsiteX19" fmla="*/ 118491 w 419290"/>
                  <a:gd name="connsiteY19" fmla="*/ 61341 h 442721"/>
                  <a:gd name="connsiteX20" fmla="*/ 200406 w 419290"/>
                  <a:gd name="connsiteY20" fmla="*/ 37814 h 442721"/>
                  <a:gd name="connsiteX21" fmla="*/ 221266 w 419290"/>
                  <a:gd name="connsiteY21" fmla="*/ 58674 h 442721"/>
                  <a:gd name="connsiteX22" fmla="*/ 200406 w 419290"/>
                  <a:gd name="connsiteY22" fmla="*/ 79534 h 44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9290" h="442721">
                    <a:moveTo>
                      <a:pt x="209550" y="0"/>
                    </a:moveTo>
                    <a:cubicBezTo>
                      <a:pt x="93726" y="0"/>
                      <a:pt x="0" y="96393"/>
                      <a:pt x="0" y="215170"/>
                    </a:cubicBezTo>
                    <a:cubicBezTo>
                      <a:pt x="-31" y="242820"/>
                      <a:pt x="5172" y="270227"/>
                      <a:pt x="15335" y="295942"/>
                    </a:cubicBezTo>
                    <a:cubicBezTo>
                      <a:pt x="16605" y="299116"/>
                      <a:pt x="17939" y="302292"/>
                      <a:pt x="19336" y="305467"/>
                    </a:cubicBezTo>
                    <a:cubicBezTo>
                      <a:pt x="28421" y="325684"/>
                      <a:pt x="40565" y="344381"/>
                      <a:pt x="55340" y="360902"/>
                    </a:cubicBezTo>
                    <a:lnTo>
                      <a:pt x="108585" y="442722"/>
                    </a:lnTo>
                    <a:lnTo>
                      <a:pt x="310706" y="442722"/>
                    </a:lnTo>
                    <a:lnTo>
                      <a:pt x="363950" y="360902"/>
                    </a:lnTo>
                    <a:cubicBezTo>
                      <a:pt x="378726" y="344381"/>
                      <a:pt x="390870" y="325684"/>
                      <a:pt x="399955" y="305467"/>
                    </a:cubicBezTo>
                    <a:cubicBezTo>
                      <a:pt x="401352" y="302355"/>
                      <a:pt x="402686" y="299180"/>
                      <a:pt x="403955" y="295942"/>
                    </a:cubicBezTo>
                    <a:cubicBezTo>
                      <a:pt x="414119" y="270227"/>
                      <a:pt x="419322" y="242820"/>
                      <a:pt x="419291" y="215170"/>
                    </a:cubicBezTo>
                    <a:cubicBezTo>
                      <a:pt x="419291" y="96298"/>
                      <a:pt x="325374" y="0"/>
                      <a:pt x="209550" y="0"/>
                    </a:cubicBezTo>
                    <a:close/>
                    <a:moveTo>
                      <a:pt x="200025" y="79248"/>
                    </a:moveTo>
                    <a:cubicBezTo>
                      <a:pt x="177981" y="80554"/>
                      <a:pt x="156564" y="87083"/>
                      <a:pt x="137541" y="98298"/>
                    </a:cubicBezTo>
                    <a:cubicBezTo>
                      <a:pt x="97631" y="122015"/>
                      <a:pt x="76867" y="164973"/>
                      <a:pt x="75819" y="224695"/>
                    </a:cubicBezTo>
                    <a:cubicBezTo>
                      <a:pt x="75612" y="236067"/>
                      <a:pt x="66333" y="245175"/>
                      <a:pt x="54959" y="245174"/>
                    </a:cubicBezTo>
                    <a:lnTo>
                      <a:pt x="54959" y="245174"/>
                    </a:lnTo>
                    <a:cubicBezTo>
                      <a:pt x="43441" y="244965"/>
                      <a:pt x="34272" y="235458"/>
                      <a:pt x="34481" y="223939"/>
                    </a:cubicBezTo>
                    <a:cubicBezTo>
                      <a:pt x="34481" y="223938"/>
                      <a:pt x="34481" y="223935"/>
                      <a:pt x="34481" y="223933"/>
                    </a:cubicBezTo>
                    <a:cubicBezTo>
                      <a:pt x="36100" y="128683"/>
                      <a:pt x="81058" y="82867"/>
                      <a:pt x="118491" y="61341"/>
                    </a:cubicBezTo>
                    <a:cubicBezTo>
                      <a:pt x="143513" y="47041"/>
                      <a:pt x="171609" y="38972"/>
                      <a:pt x="200406" y="37814"/>
                    </a:cubicBezTo>
                    <a:cubicBezTo>
                      <a:pt x="211927" y="37814"/>
                      <a:pt x="221266" y="47154"/>
                      <a:pt x="221266" y="58674"/>
                    </a:cubicBezTo>
                    <a:cubicBezTo>
                      <a:pt x="221266" y="70195"/>
                      <a:pt x="211927" y="79534"/>
                      <a:pt x="200406" y="79534"/>
                    </a:cubicBezTo>
                    <a:close/>
                  </a:path>
                </a:pathLst>
              </a:custGeom>
              <a:solidFill>
                <a:srgbClr val="4FE4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5" name="Rectangle 84">
            <a:extLst>
              <a:ext uri="{FF2B5EF4-FFF2-40B4-BE49-F238E27FC236}">
                <a16:creationId xmlns:a16="http://schemas.microsoft.com/office/drawing/2014/main" id="{073B32DC-C100-4C99-9790-C2B51394082B}"/>
              </a:ext>
            </a:extLst>
          </p:cNvPr>
          <p:cNvSpPr/>
          <p:nvPr/>
        </p:nvSpPr>
        <p:spPr>
          <a:xfrm>
            <a:off x="9655512" y="1433245"/>
            <a:ext cx="1071127" cy="43088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Unlock</a:t>
            </a: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5EA6F556-23D1-46C5-B64C-48A5CCBA5DBD}"/>
              </a:ext>
            </a:extLst>
          </p:cNvPr>
          <p:cNvGrpSpPr/>
          <p:nvPr/>
        </p:nvGrpSpPr>
        <p:grpSpPr>
          <a:xfrm>
            <a:off x="3243730" y="2236877"/>
            <a:ext cx="6860723" cy="6860669"/>
            <a:chOff x="154596" y="2281412"/>
            <a:chExt cx="394433" cy="394430"/>
          </a:xfrm>
        </p:grpSpPr>
        <p:sp>
          <p:nvSpPr>
            <p:cNvPr id="178" name="Freeform 89">
              <a:extLst>
                <a:ext uri="{FF2B5EF4-FFF2-40B4-BE49-F238E27FC236}">
                  <a16:creationId xmlns:a16="http://schemas.microsoft.com/office/drawing/2014/main" id="{84E825DC-A078-4FBC-BC21-C800F98B12D4}"/>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79" name="Freeform 90">
              <a:extLst>
                <a:ext uri="{FF2B5EF4-FFF2-40B4-BE49-F238E27FC236}">
                  <a16:creationId xmlns:a16="http://schemas.microsoft.com/office/drawing/2014/main" id="{B7174D83-4BB0-4AEF-B6DA-CEA7158EA80A}"/>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80" name="Freeform 91">
              <a:extLst>
                <a:ext uri="{FF2B5EF4-FFF2-40B4-BE49-F238E27FC236}">
                  <a16:creationId xmlns:a16="http://schemas.microsoft.com/office/drawing/2014/main" id="{D2F9A676-9689-4E17-9F88-7E0C4904EF2D}"/>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81" name="Freeform 92">
              <a:extLst>
                <a:ext uri="{FF2B5EF4-FFF2-40B4-BE49-F238E27FC236}">
                  <a16:creationId xmlns:a16="http://schemas.microsoft.com/office/drawing/2014/main" id="{8237A529-9F21-4876-B8C5-68C06DC11999}"/>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82" name="Freeform 93">
              <a:extLst>
                <a:ext uri="{FF2B5EF4-FFF2-40B4-BE49-F238E27FC236}">
                  <a16:creationId xmlns:a16="http://schemas.microsoft.com/office/drawing/2014/main" id="{8B46F28C-3549-4FF8-8573-5D0952FBDBC7}"/>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83" name="Freeform 94">
              <a:extLst>
                <a:ext uri="{FF2B5EF4-FFF2-40B4-BE49-F238E27FC236}">
                  <a16:creationId xmlns:a16="http://schemas.microsoft.com/office/drawing/2014/main" id="{7E088060-CD13-4E6F-BC18-1EB6564F466C}"/>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84" name="Freeform 95">
              <a:extLst>
                <a:ext uri="{FF2B5EF4-FFF2-40B4-BE49-F238E27FC236}">
                  <a16:creationId xmlns:a16="http://schemas.microsoft.com/office/drawing/2014/main" id="{225C926A-A990-4B1E-8BE2-E839E40DA571}"/>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85" name="Freeform 96">
              <a:extLst>
                <a:ext uri="{FF2B5EF4-FFF2-40B4-BE49-F238E27FC236}">
                  <a16:creationId xmlns:a16="http://schemas.microsoft.com/office/drawing/2014/main" id="{576E0A3F-0F8E-45C6-8D72-6EA4BD82627E}"/>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86" name="Freeform 97">
              <a:extLst>
                <a:ext uri="{FF2B5EF4-FFF2-40B4-BE49-F238E27FC236}">
                  <a16:creationId xmlns:a16="http://schemas.microsoft.com/office/drawing/2014/main" id="{123AE716-4D0A-4721-875E-EA1E489FCE0D}"/>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36" name="TextBox 35">
            <a:extLst>
              <a:ext uri="{FF2B5EF4-FFF2-40B4-BE49-F238E27FC236}">
                <a16:creationId xmlns:a16="http://schemas.microsoft.com/office/drawing/2014/main" id="{CED394E9-0E9E-430D-8B7C-5C50B0CC1386}"/>
              </a:ext>
            </a:extLst>
          </p:cNvPr>
          <p:cNvSpPr txBox="1"/>
          <p:nvPr/>
        </p:nvSpPr>
        <p:spPr>
          <a:xfrm>
            <a:off x="287686" y="3260146"/>
            <a:ext cx="1083914" cy="276999"/>
          </a:xfrm>
          <a:prstGeom prst="rect">
            <a:avLst/>
          </a:prstGeom>
          <a:noFill/>
        </p:spPr>
        <p:txBody>
          <a:bodyPr wrap="square" lIns="0" tIns="0" rIns="0" bIns="0">
            <a:spAutoFit/>
          </a:bodyPr>
          <a:lstStyle/>
          <a:p>
            <a:r>
              <a:rPr lang="en-US" sz="1800" kern="0">
                <a:solidFill>
                  <a:srgbClr val="50E6FF"/>
                </a:solidFill>
                <a:latin typeface="Segoe UI Semibold" panose="020B0702040204020203" pitchFamily="34" charset="0"/>
                <a:cs typeface="Segoe UI Semibold" panose="020B0702040204020203" pitchFamily="34" charset="0"/>
              </a:rPr>
              <a:t>Use case</a:t>
            </a:r>
            <a:endParaRPr lang="en-US" sz="1600"/>
          </a:p>
        </p:txBody>
      </p:sp>
      <p:sp>
        <p:nvSpPr>
          <p:cNvPr id="37" name="TextBox 36">
            <a:extLst>
              <a:ext uri="{FF2B5EF4-FFF2-40B4-BE49-F238E27FC236}">
                <a16:creationId xmlns:a16="http://schemas.microsoft.com/office/drawing/2014/main" id="{3A1C28CA-A4DE-4162-9AEE-7AF47D226169}"/>
              </a:ext>
            </a:extLst>
          </p:cNvPr>
          <p:cNvSpPr txBox="1"/>
          <p:nvPr/>
        </p:nvSpPr>
        <p:spPr>
          <a:xfrm>
            <a:off x="287686" y="5130839"/>
            <a:ext cx="1083914" cy="276999"/>
          </a:xfrm>
          <a:prstGeom prst="rect">
            <a:avLst/>
          </a:prstGeom>
          <a:noFill/>
        </p:spPr>
        <p:txBody>
          <a:bodyPr wrap="square" lIns="0" tIns="0" rIns="0" bIns="0">
            <a:spAutoFit/>
          </a:bodyPr>
          <a:lstStyle/>
          <a:p>
            <a:r>
              <a:rPr lang="en-US" sz="1800" kern="0">
                <a:solidFill>
                  <a:srgbClr val="50E6FF"/>
                </a:solidFill>
                <a:latin typeface="Segoe UI Semibold" panose="020B0702040204020203" pitchFamily="34" charset="0"/>
                <a:cs typeface="Segoe UI Semibold" panose="020B0702040204020203" pitchFamily="34" charset="0"/>
              </a:rPr>
              <a:t>Examples</a:t>
            </a:r>
            <a:endParaRPr lang="en-US" sz="1600"/>
          </a:p>
        </p:txBody>
      </p:sp>
      <p:sp>
        <p:nvSpPr>
          <p:cNvPr id="20" name="Rectangle 19">
            <a:extLst>
              <a:ext uri="{FF2B5EF4-FFF2-40B4-BE49-F238E27FC236}">
                <a16:creationId xmlns:a16="http://schemas.microsoft.com/office/drawing/2014/main" id="{FE1A2510-15EB-4F4F-8627-340FED9F0BDC}"/>
              </a:ext>
            </a:extLst>
          </p:cNvPr>
          <p:cNvSpPr/>
          <p:nvPr/>
        </p:nvSpPr>
        <p:spPr>
          <a:xfrm>
            <a:off x="1457136" y="2371218"/>
            <a:ext cx="2518572" cy="2020913"/>
          </a:xfrm>
          <a:prstGeom prst="rect">
            <a:avLst/>
          </a:prstGeom>
          <a:noFill/>
          <a:ln w="12700" cap="sq">
            <a:solidFill>
              <a:schemeClr val="bg1">
                <a:lumMod val="75000"/>
              </a:schemeClr>
            </a:solidFill>
            <a:prstDash val="solid"/>
            <a:miter lim="800000"/>
            <a:headEnd/>
            <a:tailEnd/>
          </a:ln>
          <a:effectLst/>
        </p:spPr>
        <p:txBody>
          <a:bodyPr vert="horz" wrap="square" lIns="146304" tIns="91440" rIns="146304" bIns="9144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rgbClr val="50E6FF"/>
                </a:solidFill>
                <a:latin typeface="+mj-lt"/>
                <a:ea typeface="Segoe UI Black" panose="020B0A02040204020203" pitchFamily="34" charset="0"/>
              </a:rPr>
              <a:t>Functional implementation</a:t>
            </a:r>
          </a:p>
          <a:p>
            <a:pPr defTabSz="932384">
              <a:spcBef>
                <a:spcPts val="600"/>
              </a:spcBef>
            </a:pPr>
            <a:r>
              <a:rPr lang="en-US" sz="1200">
                <a:solidFill>
                  <a:schemeClr val="bg1"/>
                </a:solidFill>
              </a:rPr>
              <a:t>Drive MS Cloud for Healthcare functional implementation and customization based, tailoring the solution based on each customer’s unique needs and business processes</a:t>
            </a:r>
          </a:p>
        </p:txBody>
      </p:sp>
      <p:sp>
        <p:nvSpPr>
          <p:cNvPr id="21" name="Rectangle 20">
            <a:extLst>
              <a:ext uri="{FF2B5EF4-FFF2-40B4-BE49-F238E27FC236}">
                <a16:creationId xmlns:a16="http://schemas.microsoft.com/office/drawing/2014/main" id="{30A4102D-DD33-401E-A0C5-E3741920FBD9}"/>
              </a:ext>
            </a:extLst>
          </p:cNvPr>
          <p:cNvSpPr/>
          <p:nvPr/>
        </p:nvSpPr>
        <p:spPr>
          <a:xfrm>
            <a:off x="4095581" y="2371218"/>
            <a:ext cx="2518572" cy="2020913"/>
          </a:xfrm>
          <a:prstGeom prst="rect">
            <a:avLst/>
          </a:prstGeom>
          <a:noFill/>
          <a:ln w="12700" cap="sq">
            <a:solidFill>
              <a:schemeClr val="bg1">
                <a:lumMod val="75000"/>
              </a:schemeClr>
            </a:solidFill>
            <a:prstDash val="solid"/>
            <a:miter lim="800000"/>
            <a:headEnd/>
            <a:tailEnd/>
          </a:ln>
          <a:effectLst/>
        </p:spPr>
        <p:txBody>
          <a:bodyPr vert="horz" wrap="square" lIns="146304" tIns="91440" rIns="146304" bIns="9144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rgbClr val="50E6FF"/>
                </a:solidFill>
                <a:latin typeface="+mj-lt"/>
                <a:ea typeface="Segoe UI Black" panose="020B0A02040204020203" pitchFamily="34" charset="0"/>
              </a:rPr>
              <a:t>Feature integration</a:t>
            </a:r>
          </a:p>
          <a:p>
            <a:pPr defTabSz="932384">
              <a:spcBef>
                <a:spcPts val="600"/>
              </a:spcBef>
            </a:pPr>
            <a:r>
              <a:rPr lang="en-US" sz="1200">
                <a:solidFill>
                  <a:schemeClr val="bg1"/>
                </a:solidFill>
              </a:rPr>
              <a:t>Embed Healthcare Cloud capabilities or features into your or your customers’ existing or new bespoke SaaS, PaaS, or other solutions </a:t>
            </a:r>
          </a:p>
        </p:txBody>
      </p:sp>
      <p:sp>
        <p:nvSpPr>
          <p:cNvPr id="22" name="Rectangle 21">
            <a:extLst>
              <a:ext uri="{FF2B5EF4-FFF2-40B4-BE49-F238E27FC236}">
                <a16:creationId xmlns:a16="http://schemas.microsoft.com/office/drawing/2014/main" id="{5995F3F3-9BB4-474E-B63E-7642E5162C77}"/>
              </a:ext>
            </a:extLst>
          </p:cNvPr>
          <p:cNvSpPr/>
          <p:nvPr/>
        </p:nvSpPr>
        <p:spPr>
          <a:xfrm>
            <a:off x="6734026" y="2371218"/>
            <a:ext cx="2518572" cy="2020913"/>
          </a:xfrm>
          <a:prstGeom prst="rect">
            <a:avLst/>
          </a:prstGeom>
          <a:noFill/>
          <a:ln w="12700" cap="sq">
            <a:solidFill>
              <a:schemeClr val="bg1">
                <a:lumMod val="75000"/>
              </a:schemeClr>
            </a:solidFill>
            <a:prstDash val="solid"/>
            <a:miter lim="800000"/>
            <a:headEnd/>
            <a:tailEnd/>
          </a:ln>
          <a:effectLst/>
        </p:spPr>
        <p:txBody>
          <a:bodyPr vert="horz" wrap="square" lIns="146304" tIns="91440" rIns="146304" bIns="9144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rgbClr val="50E6FF"/>
                </a:solidFill>
                <a:latin typeface="+mj-lt"/>
                <a:ea typeface="Segoe UI Black" panose="020B0A02040204020203" pitchFamily="34" charset="0"/>
              </a:rPr>
              <a:t>Extend capabilities</a:t>
            </a:r>
          </a:p>
          <a:p>
            <a:pPr defTabSz="932384">
              <a:spcBef>
                <a:spcPts val="600"/>
              </a:spcBef>
            </a:pPr>
            <a:r>
              <a:rPr lang="en-US" sz="1200">
                <a:solidFill>
                  <a:schemeClr val="bg1"/>
                </a:solidFill>
              </a:rPr>
              <a:t>Extend Healthcare Cloud capabilities by integrating with Microsoft platform or ISV Healthcare solutions or services</a:t>
            </a:r>
          </a:p>
          <a:p>
            <a:pPr defTabSz="932384">
              <a:spcBef>
                <a:spcPts val="600"/>
              </a:spcBef>
            </a:pPr>
            <a:endParaRPr lang="en-US" sz="1400">
              <a:solidFill>
                <a:srgbClr val="50E6FF"/>
              </a:solidFill>
              <a:latin typeface="+mj-lt"/>
            </a:endParaRPr>
          </a:p>
        </p:txBody>
      </p:sp>
      <p:sp>
        <p:nvSpPr>
          <p:cNvPr id="23" name="Rectangle 22">
            <a:extLst>
              <a:ext uri="{FF2B5EF4-FFF2-40B4-BE49-F238E27FC236}">
                <a16:creationId xmlns:a16="http://schemas.microsoft.com/office/drawing/2014/main" id="{EA2E7780-0EAF-47B8-90F5-5A3456FE0902}"/>
              </a:ext>
            </a:extLst>
          </p:cNvPr>
          <p:cNvSpPr/>
          <p:nvPr/>
        </p:nvSpPr>
        <p:spPr>
          <a:xfrm>
            <a:off x="9372470" y="2371218"/>
            <a:ext cx="2518572" cy="2020913"/>
          </a:xfrm>
          <a:prstGeom prst="rect">
            <a:avLst/>
          </a:prstGeom>
          <a:noFill/>
          <a:ln w="12700" cap="sq">
            <a:solidFill>
              <a:schemeClr val="bg1">
                <a:lumMod val="75000"/>
              </a:schemeClr>
            </a:solidFill>
            <a:prstDash val="solid"/>
            <a:miter lim="800000"/>
            <a:headEnd/>
            <a:tailEnd/>
          </a:ln>
          <a:effectLst/>
        </p:spPr>
        <p:txBody>
          <a:bodyPr vert="horz" wrap="square" lIns="146304" tIns="91440" rIns="146304" bIns="9144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rgbClr val="50E6FF"/>
                </a:solidFill>
                <a:latin typeface="+mj-lt"/>
                <a:ea typeface="Segoe UI Black" panose="020B0A02040204020203" pitchFamily="34" charset="0"/>
              </a:rPr>
              <a:t>Services</a:t>
            </a:r>
          </a:p>
          <a:p>
            <a:pPr defTabSz="932384">
              <a:spcBef>
                <a:spcPts val="600"/>
              </a:spcBef>
            </a:pPr>
            <a:r>
              <a:rPr lang="en-US" sz="1200">
                <a:solidFill>
                  <a:schemeClr val="bg1"/>
                </a:solidFill>
              </a:rPr>
              <a:t>Help customers connect data silos, enabling interoperability with the Healthcare Cloud, cloud scale and predictive analytics, data reasoning, and actionable insights</a:t>
            </a:r>
          </a:p>
        </p:txBody>
      </p:sp>
      <p:sp>
        <p:nvSpPr>
          <p:cNvPr id="205" name="Rectangle 204">
            <a:extLst>
              <a:ext uri="{FF2B5EF4-FFF2-40B4-BE49-F238E27FC236}">
                <a16:creationId xmlns:a16="http://schemas.microsoft.com/office/drawing/2014/main" id="{FFDFC870-EC34-46F5-AA82-45C431AE599A}"/>
              </a:ext>
            </a:extLst>
          </p:cNvPr>
          <p:cNvSpPr/>
          <p:nvPr/>
        </p:nvSpPr>
        <p:spPr>
          <a:xfrm>
            <a:off x="1457136" y="4482005"/>
            <a:ext cx="2518572" cy="1737360"/>
          </a:xfrm>
          <a:prstGeom prst="rect">
            <a:avLst/>
          </a:prstGeom>
          <a:noFill/>
          <a:ln w="12700" cap="sq">
            <a:solidFill>
              <a:schemeClr val="bg1">
                <a:lumMod val="75000"/>
              </a:schemeClr>
            </a:solidFill>
            <a:prstDash val="solid"/>
            <a:miter lim="800000"/>
            <a:headEnd/>
            <a:tailEnd/>
          </a:ln>
          <a:effectLst/>
        </p:spPr>
        <p:txBody>
          <a:bodyPr vert="horz" wrap="square" lIns="146304" tIns="91440" rIns="146304" bIns="9144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Workflows customization</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lang="en-US" sz="1200">
                <a:solidFill>
                  <a:schemeClr val="bg1"/>
                </a:solidFill>
                <a:ea typeface="Segoe UI" pitchFamily="34" charset="0"/>
                <a:cs typeface="Segoe UI" pitchFamily="34" charset="0"/>
              </a:rPr>
              <a:t>BI dashboards </a:t>
            </a:r>
            <a:endPar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endParaRP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Dynamics 365</a:t>
            </a:r>
            <a:r>
              <a:rPr lang="en-US" sz="1200">
                <a:solidFill>
                  <a:schemeClr val="bg1"/>
                </a:solidFill>
                <a:ea typeface="Segoe UI" pitchFamily="34" charset="0"/>
                <a:cs typeface="Segoe UI" pitchFamily="34" charset="0"/>
              </a:rPr>
              <a:t> Customer Service</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lang="en-US" sz="1200">
                <a:solidFill>
                  <a:schemeClr val="bg1"/>
                </a:solidFill>
                <a:ea typeface="Segoe UI" pitchFamily="34" charset="0"/>
                <a:cs typeface="Segoe UI" pitchFamily="34" charset="0"/>
              </a:rPr>
              <a:t>Dynamics 365 Field Service</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lang="en-US" sz="1200">
                <a:solidFill>
                  <a:schemeClr val="bg1"/>
                </a:solidFill>
                <a:ea typeface="Segoe UI" pitchFamily="34" charset="0"/>
                <a:cs typeface="Segoe UI" pitchFamily="34" charset="0"/>
              </a:rPr>
              <a:t>Healthcare Bot </a:t>
            </a:r>
          </a:p>
          <a:p>
            <a:pPr marR="0" lvl="0" defTabSz="932472" rtl="0" eaLnBrk="1" fontAlgn="base" latinLnBrk="0" hangingPunct="1">
              <a:lnSpc>
                <a:spcPct val="100000"/>
              </a:lnSpc>
              <a:spcAft>
                <a:spcPts val="300"/>
              </a:spcAft>
              <a:buClrTx/>
              <a:buSzTx/>
              <a:tabLst/>
              <a:defRPr/>
            </a:pPr>
            <a:endPar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endParaRPr>
          </a:p>
        </p:txBody>
      </p:sp>
      <p:sp>
        <p:nvSpPr>
          <p:cNvPr id="206" name="Rectangle 205">
            <a:extLst>
              <a:ext uri="{FF2B5EF4-FFF2-40B4-BE49-F238E27FC236}">
                <a16:creationId xmlns:a16="http://schemas.microsoft.com/office/drawing/2014/main" id="{5E454DC0-3986-4631-8A1A-7A2BB4C41EE4}"/>
              </a:ext>
            </a:extLst>
          </p:cNvPr>
          <p:cNvSpPr/>
          <p:nvPr/>
        </p:nvSpPr>
        <p:spPr>
          <a:xfrm>
            <a:off x="4095581" y="4482005"/>
            <a:ext cx="2518572" cy="1737360"/>
          </a:xfrm>
          <a:prstGeom prst="rect">
            <a:avLst/>
          </a:prstGeom>
          <a:noFill/>
          <a:ln w="12700" cap="sq">
            <a:solidFill>
              <a:schemeClr val="bg1">
                <a:lumMod val="75000"/>
              </a:schemeClr>
            </a:solidFill>
            <a:prstDash val="solid"/>
            <a:miter lim="800000"/>
            <a:headEnd/>
            <a:tailEnd/>
          </a:ln>
          <a:effectLst/>
        </p:spPr>
        <p:txBody>
          <a:bodyPr vert="horz" wrap="square" lIns="146304" tIns="91440" rIns="146304" bIns="9144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Patient &amp; clinical CDMs</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lang="en-US" sz="1200">
                <a:solidFill>
                  <a:schemeClr val="bg1"/>
                </a:solidFill>
                <a:ea typeface="Segoe UI" pitchFamily="34" charset="0"/>
                <a:cs typeface="Segoe UI" pitchFamily="34" charset="0"/>
              </a:rPr>
              <a:t>Healthcare Bot</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Virtual health </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lang="en-US" sz="1200">
                <a:solidFill>
                  <a:schemeClr val="bg1"/>
                </a:solidFill>
                <a:ea typeface="Segoe UI" pitchFamily="34" charset="0"/>
                <a:cs typeface="Segoe UI" pitchFamily="34" charset="0"/>
              </a:rPr>
              <a:t>Azure API for FHIR</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lang="en-US" sz="1200">
                <a:solidFill>
                  <a:schemeClr val="bg1"/>
                </a:solidFill>
                <a:ea typeface="Segoe UI" pitchFamily="34" charset="0"/>
                <a:cs typeface="Segoe UI" pitchFamily="34" charset="0"/>
              </a:rPr>
              <a:t>Azure IoT Connector for FHIR </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Configurations</a:t>
            </a:r>
          </a:p>
        </p:txBody>
      </p:sp>
      <p:sp>
        <p:nvSpPr>
          <p:cNvPr id="207" name="Rectangle 206">
            <a:extLst>
              <a:ext uri="{FF2B5EF4-FFF2-40B4-BE49-F238E27FC236}">
                <a16:creationId xmlns:a16="http://schemas.microsoft.com/office/drawing/2014/main" id="{4050CCE8-3591-4203-97BA-890C7B148986}"/>
              </a:ext>
            </a:extLst>
          </p:cNvPr>
          <p:cNvSpPr/>
          <p:nvPr/>
        </p:nvSpPr>
        <p:spPr>
          <a:xfrm>
            <a:off x="6734026" y="4482005"/>
            <a:ext cx="2518572" cy="1737360"/>
          </a:xfrm>
          <a:prstGeom prst="rect">
            <a:avLst/>
          </a:prstGeom>
          <a:noFill/>
          <a:ln w="12700" cap="sq">
            <a:solidFill>
              <a:schemeClr val="bg1">
                <a:lumMod val="75000"/>
              </a:schemeClr>
            </a:solidFill>
            <a:prstDash val="solid"/>
            <a:miter lim="800000"/>
            <a:headEnd/>
            <a:tailEnd/>
          </a:ln>
          <a:effectLst/>
        </p:spPr>
        <p:txBody>
          <a:bodyPr vert="horz" wrap="square" lIns="146304" tIns="91440" rIns="146304" bIns="9144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EMR/EHR connectors</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lang="en-US" sz="1200">
                <a:solidFill>
                  <a:schemeClr val="bg1"/>
                </a:solidFill>
                <a:ea typeface="Segoe UI" pitchFamily="34" charset="0"/>
                <a:cs typeface="Segoe UI" pitchFamily="34" charset="0"/>
              </a:rPr>
              <a:t>IoT, </a:t>
            </a:r>
            <a:r>
              <a:rPr lang="en-US" sz="1200" err="1">
                <a:solidFill>
                  <a:schemeClr val="bg1"/>
                </a:solidFill>
                <a:ea typeface="Segoe UI" pitchFamily="34" charset="0"/>
                <a:cs typeface="Segoe UI" pitchFamily="34" charset="0"/>
              </a:rPr>
              <a:t>IoMT</a:t>
            </a:r>
            <a:r>
              <a:rPr lang="en-US" sz="1200">
                <a:solidFill>
                  <a:schemeClr val="bg1"/>
                </a:solidFill>
                <a:ea typeface="Segoe UI" pitchFamily="34" charset="0"/>
                <a:cs typeface="Segoe UI" pitchFamily="34" charset="0"/>
              </a:rPr>
              <a:t> devices</a:t>
            </a:r>
            <a:endPar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endParaRP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lang="en-US" sz="1200">
                <a:solidFill>
                  <a:schemeClr val="bg1"/>
                </a:solidFill>
                <a:ea typeface="Segoe UI" pitchFamily="34" charset="0"/>
                <a:cs typeface="Segoe UI" pitchFamily="34" charset="0"/>
              </a:rPr>
              <a:t>ISV SaaS app | PaaS solution</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Azure Synapse | Analytics Services</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Mixed reality</a:t>
            </a:r>
          </a:p>
          <a:p>
            <a:pPr marL="171450" indent="-171450" defTabSz="932384">
              <a:spcAft>
                <a:spcPts val="300"/>
              </a:spcAft>
              <a:buFont typeface="Arial" panose="020B0604020202020204" pitchFamily="34" charset="0"/>
              <a:buChar char="•"/>
            </a:pPr>
            <a:endParaRPr lang="en-US" sz="1200">
              <a:solidFill>
                <a:schemeClr val="bg1"/>
              </a:solidFill>
            </a:endParaRPr>
          </a:p>
        </p:txBody>
      </p:sp>
      <p:sp>
        <p:nvSpPr>
          <p:cNvPr id="208" name="Rectangle 207">
            <a:extLst>
              <a:ext uri="{FF2B5EF4-FFF2-40B4-BE49-F238E27FC236}">
                <a16:creationId xmlns:a16="http://schemas.microsoft.com/office/drawing/2014/main" id="{6ED8881F-D841-4262-B929-2E5C26F055DF}"/>
              </a:ext>
            </a:extLst>
          </p:cNvPr>
          <p:cNvSpPr/>
          <p:nvPr/>
        </p:nvSpPr>
        <p:spPr>
          <a:xfrm>
            <a:off x="9372470" y="4486782"/>
            <a:ext cx="2518572" cy="1737360"/>
          </a:xfrm>
          <a:prstGeom prst="rect">
            <a:avLst/>
          </a:prstGeom>
          <a:noFill/>
          <a:ln w="12700" cap="sq">
            <a:solidFill>
              <a:schemeClr val="bg1">
                <a:lumMod val="75000"/>
              </a:schemeClr>
            </a:solidFill>
            <a:prstDash val="solid"/>
            <a:miter lim="800000"/>
            <a:headEnd/>
            <a:tailEnd/>
          </a:ln>
          <a:effectLst/>
        </p:spPr>
        <p:txBody>
          <a:bodyPr vert="horz" wrap="square" lIns="146304" tIns="91440" rIns="146304" bIns="9144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6688" indent="-166688" defTabSz="932384">
              <a:spcAft>
                <a:spcPts val="300"/>
              </a:spcAft>
              <a:buFont typeface="Arial" panose="020B0604020202020204" pitchFamily="34" charset="0"/>
              <a:buChar char="•"/>
            </a:pPr>
            <a:r>
              <a:rPr lang="en-US" sz="1200">
                <a:solidFill>
                  <a:schemeClr val="bg1"/>
                </a:solidFill>
              </a:rPr>
              <a:t>EMR/EHR integration</a:t>
            </a:r>
          </a:p>
          <a:p>
            <a:pPr marL="166688" indent="-166688" defTabSz="932384">
              <a:spcAft>
                <a:spcPts val="300"/>
              </a:spcAft>
              <a:buFont typeface="Arial" panose="020B0604020202020204" pitchFamily="34" charset="0"/>
              <a:buChar char="•"/>
            </a:pPr>
            <a:r>
              <a:rPr lang="en-US" sz="1200">
                <a:solidFill>
                  <a:schemeClr val="bg1"/>
                </a:solidFill>
              </a:rPr>
              <a:t>Azure API for FHIR</a:t>
            </a:r>
          </a:p>
          <a:p>
            <a:pPr marL="166688" indent="-166688" defTabSz="932384">
              <a:spcAft>
                <a:spcPts val="300"/>
              </a:spcAft>
              <a:buFont typeface="Arial" panose="020B0604020202020204" pitchFamily="34" charset="0"/>
              <a:buChar char="•"/>
            </a:pPr>
            <a:r>
              <a:rPr lang="en-US" sz="1200">
                <a:solidFill>
                  <a:schemeClr val="bg1"/>
                </a:solidFill>
              </a:rPr>
              <a:t>Power BI dashboards</a:t>
            </a:r>
          </a:p>
          <a:p>
            <a:pPr marL="166688" indent="-166688" defTabSz="932384">
              <a:spcAft>
                <a:spcPts val="300"/>
              </a:spcAft>
              <a:buFont typeface="Arial" panose="020B0604020202020204" pitchFamily="34" charset="0"/>
              <a:buChar char="•"/>
            </a:pPr>
            <a:r>
              <a:rPr lang="en-US" sz="1200">
                <a:solidFill>
                  <a:schemeClr val="bg1"/>
                </a:solidFill>
              </a:rPr>
              <a:t>Predictive AI/ML</a:t>
            </a:r>
          </a:p>
        </p:txBody>
      </p:sp>
      <p:pic>
        <p:nvPicPr>
          <p:cNvPr id="28" name="Graphic 27">
            <a:extLst>
              <a:ext uri="{FF2B5EF4-FFF2-40B4-BE49-F238E27FC236}">
                <a16:creationId xmlns:a16="http://schemas.microsoft.com/office/drawing/2014/main" id="{7E6A72DA-40ED-486E-BB2C-4978BEEF82C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49901" y="3936614"/>
            <a:ext cx="298030" cy="298030"/>
          </a:xfrm>
          <a:prstGeom prst="rect">
            <a:avLst/>
          </a:prstGeom>
        </p:spPr>
      </p:pic>
      <p:pic>
        <p:nvPicPr>
          <p:cNvPr id="40" name="Graphic 39">
            <a:extLst>
              <a:ext uri="{FF2B5EF4-FFF2-40B4-BE49-F238E27FC236}">
                <a16:creationId xmlns:a16="http://schemas.microsoft.com/office/drawing/2014/main" id="{66F784B5-7EDB-40C0-8512-C17E0502D39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710437" y="3922486"/>
            <a:ext cx="326286" cy="326286"/>
          </a:xfrm>
          <a:prstGeom prst="rect">
            <a:avLst/>
          </a:prstGeom>
        </p:spPr>
      </p:pic>
      <p:grpSp>
        <p:nvGrpSpPr>
          <p:cNvPr id="216" name="Group 215">
            <a:extLst>
              <a:ext uri="{FF2B5EF4-FFF2-40B4-BE49-F238E27FC236}">
                <a16:creationId xmlns:a16="http://schemas.microsoft.com/office/drawing/2014/main" id="{3CD2DC51-9496-42FE-8B2C-3EEDCE848AA1}"/>
              </a:ext>
            </a:extLst>
          </p:cNvPr>
          <p:cNvGrpSpPr/>
          <p:nvPr/>
        </p:nvGrpSpPr>
        <p:grpSpPr>
          <a:xfrm>
            <a:off x="8091172" y="3971833"/>
            <a:ext cx="364148" cy="227592"/>
            <a:chOff x="-1090051" y="5989210"/>
            <a:chExt cx="364148" cy="227592"/>
          </a:xfrm>
        </p:grpSpPr>
        <p:sp>
          <p:nvSpPr>
            <p:cNvPr id="217" name="Freeform: Shape 216">
              <a:extLst>
                <a:ext uri="{FF2B5EF4-FFF2-40B4-BE49-F238E27FC236}">
                  <a16:creationId xmlns:a16="http://schemas.microsoft.com/office/drawing/2014/main" id="{D4CCDF86-C9C9-4250-857C-4A76BD19263E}"/>
                </a:ext>
              </a:extLst>
            </p:cNvPr>
            <p:cNvSpPr/>
            <p:nvPr/>
          </p:nvSpPr>
          <p:spPr>
            <a:xfrm>
              <a:off x="-851069" y="6171293"/>
              <a:ext cx="79657" cy="4551"/>
            </a:xfrm>
            <a:custGeom>
              <a:avLst/>
              <a:gdLst>
                <a:gd name="connsiteX0" fmla="*/ 0 w 79657"/>
                <a:gd name="connsiteY0" fmla="*/ 0 h 4551"/>
                <a:gd name="connsiteX1" fmla="*/ 79658 w 79657"/>
                <a:gd name="connsiteY1" fmla="*/ 0 h 4551"/>
                <a:gd name="connsiteX2" fmla="*/ 0 w 79657"/>
                <a:gd name="connsiteY2" fmla="*/ 0 h 4551"/>
              </a:gdLst>
              <a:ahLst/>
              <a:cxnLst>
                <a:cxn ang="0">
                  <a:pos x="connsiteX0" y="connsiteY0"/>
                </a:cxn>
                <a:cxn ang="0">
                  <a:pos x="connsiteX1" y="connsiteY1"/>
                </a:cxn>
                <a:cxn ang="0">
                  <a:pos x="connsiteX2" y="connsiteY2"/>
                </a:cxn>
              </a:cxnLst>
              <a:rect l="l" t="t" r="r" b="b"/>
              <a:pathLst>
                <a:path w="79657" h="4551">
                  <a:moveTo>
                    <a:pt x="0" y="0"/>
                  </a:moveTo>
                  <a:lnTo>
                    <a:pt x="79658" y="0"/>
                  </a:lnTo>
                  <a:lnTo>
                    <a:pt x="0" y="0"/>
                  </a:lnTo>
                  <a:close/>
                </a:path>
              </a:pathLst>
            </a:custGeom>
            <a:solidFill>
              <a:schemeClr val="accent1"/>
            </a:solidFill>
            <a:ln w="8954" cap="flat">
              <a:solidFill>
                <a:schemeClr val="accent1"/>
              </a:solidFill>
              <a:prstDash val="solid"/>
              <a:round/>
            </a:ln>
          </p:spPr>
          <p:txBody>
            <a:bodyPr rtlCol="0" anchor="ctr"/>
            <a:lstStyle/>
            <a:p>
              <a:endParaRPr lang="en-US"/>
            </a:p>
          </p:txBody>
        </p:sp>
        <p:sp>
          <p:nvSpPr>
            <p:cNvPr id="218" name="Freeform: Shape 217">
              <a:extLst>
                <a:ext uri="{FF2B5EF4-FFF2-40B4-BE49-F238E27FC236}">
                  <a16:creationId xmlns:a16="http://schemas.microsoft.com/office/drawing/2014/main" id="{AB792C74-E18F-4035-A763-223BEFFB45A5}"/>
                </a:ext>
              </a:extLst>
            </p:cNvPr>
            <p:cNvSpPr/>
            <p:nvPr/>
          </p:nvSpPr>
          <p:spPr>
            <a:xfrm>
              <a:off x="-1044532" y="6046113"/>
              <a:ext cx="113796" cy="113796"/>
            </a:xfrm>
            <a:custGeom>
              <a:avLst/>
              <a:gdLst>
                <a:gd name="connsiteX0" fmla="*/ 113797 w 113796"/>
                <a:gd name="connsiteY0" fmla="*/ 56898 h 113796"/>
                <a:gd name="connsiteX1" fmla="*/ 56898 w 113796"/>
                <a:gd name="connsiteY1" fmla="*/ 113797 h 113796"/>
                <a:gd name="connsiteX2" fmla="*/ 0 w 113796"/>
                <a:gd name="connsiteY2" fmla="*/ 56898 h 113796"/>
                <a:gd name="connsiteX3" fmla="*/ 56898 w 113796"/>
                <a:gd name="connsiteY3" fmla="*/ 0 h 113796"/>
                <a:gd name="connsiteX4" fmla="*/ 113797 w 113796"/>
                <a:gd name="connsiteY4" fmla="*/ 56898 h 113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6" h="113796">
                  <a:moveTo>
                    <a:pt x="113797" y="56898"/>
                  </a:moveTo>
                  <a:cubicBezTo>
                    <a:pt x="113797" y="88322"/>
                    <a:pt x="88322" y="113797"/>
                    <a:pt x="56898" y="113797"/>
                  </a:cubicBezTo>
                  <a:cubicBezTo>
                    <a:pt x="25474" y="113797"/>
                    <a:pt x="0" y="88322"/>
                    <a:pt x="0" y="56898"/>
                  </a:cubicBezTo>
                  <a:cubicBezTo>
                    <a:pt x="0" y="25474"/>
                    <a:pt x="25474" y="0"/>
                    <a:pt x="56898" y="0"/>
                  </a:cubicBezTo>
                  <a:cubicBezTo>
                    <a:pt x="88322" y="0"/>
                    <a:pt x="113797" y="25474"/>
                    <a:pt x="113797" y="56898"/>
                  </a:cubicBezTo>
                  <a:close/>
                </a:path>
              </a:pathLst>
            </a:custGeom>
            <a:solidFill>
              <a:srgbClr val="50E6FF"/>
            </a:solidFill>
            <a:ln w="8954" cap="flat">
              <a:solidFill>
                <a:schemeClr val="accent1"/>
              </a:solidFill>
              <a:prstDash val="solid"/>
              <a:round/>
            </a:ln>
          </p:spPr>
          <p:txBody>
            <a:bodyPr rtlCol="0" anchor="ctr"/>
            <a:lstStyle/>
            <a:p>
              <a:endParaRPr lang="en-US"/>
            </a:p>
          </p:txBody>
        </p:sp>
        <p:sp>
          <p:nvSpPr>
            <p:cNvPr id="219" name="Freeform: Shape 218">
              <a:extLst>
                <a:ext uri="{FF2B5EF4-FFF2-40B4-BE49-F238E27FC236}">
                  <a16:creationId xmlns:a16="http://schemas.microsoft.com/office/drawing/2014/main" id="{FCB61764-3DF3-414A-82D8-7969D2C6584E}"/>
                </a:ext>
              </a:extLst>
            </p:cNvPr>
            <p:cNvSpPr/>
            <p:nvPr/>
          </p:nvSpPr>
          <p:spPr>
            <a:xfrm>
              <a:off x="-951506" y="5989210"/>
              <a:ext cx="225603" cy="227592"/>
            </a:xfrm>
            <a:custGeom>
              <a:avLst/>
              <a:gdLst>
                <a:gd name="connsiteX0" fmla="*/ 202845 w 225603"/>
                <a:gd name="connsiteY0" fmla="*/ 91033 h 227592"/>
                <a:gd name="connsiteX1" fmla="*/ 225604 w 225603"/>
                <a:gd name="connsiteY1" fmla="*/ 113787 h 227592"/>
                <a:gd name="connsiteX2" fmla="*/ 202845 w 225603"/>
                <a:gd name="connsiteY2" fmla="*/ 136556 h 227592"/>
                <a:gd name="connsiteX3" fmla="*/ 225604 w 225603"/>
                <a:gd name="connsiteY3" fmla="*/ 159311 h 227592"/>
                <a:gd name="connsiteX4" fmla="*/ 202845 w 225603"/>
                <a:gd name="connsiteY4" fmla="*/ 182084 h 227592"/>
                <a:gd name="connsiteX5" fmla="*/ 180094 w 225603"/>
                <a:gd name="connsiteY5" fmla="*/ 182070 h 227592"/>
                <a:gd name="connsiteX6" fmla="*/ 134576 w 225603"/>
                <a:gd name="connsiteY6" fmla="*/ 227575 h 227592"/>
                <a:gd name="connsiteX7" fmla="*/ 134576 w 225603"/>
                <a:gd name="connsiteY7" fmla="*/ 227593 h 227592"/>
                <a:gd name="connsiteX8" fmla="*/ 89057 w 225603"/>
                <a:gd name="connsiteY8" fmla="*/ 227593 h 227592"/>
                <a:gd name="connsiteX9" fmla="*/ 24762 w 225603"/>
                <a:gd name="connsiteY9" fmla="*/ 182084 h 227592"/>
                <a:gd name="connsiteX10" fmla="*/ 5 w 225603"/>
                <a:gd name="connsiteY10" fmla="*/ 182084 h 227592"/>
                <a:gd name="connsiteX11" fmla="*/ 5 w 225603"/>
                <a:gd name="connsiteY11" fmla="*/ 157758 h 227592"/>
                <a:gd name="connsiteX12" fmla="*/ 20770 w 225603"/>
                <a:gd name="connsiteY12" fmla="*/ 113801 h 227592"/>
                <a:gd name="connsiteX13" fmla="*/ 0 w 225603"/>
                <a:gd name="connsiteY13" fmla="*/ 69844 h 227592"/>
                <a:gd name="connsiteX14" fmla="*/ 0 w 225603"/>
                <a:gd name="connsiteY14" fmla="*/ 45505 h 227592"/>
                <a:gd name="connsiteX15" fmla="*/ 24744 w 225603"/>
                <a:gd name="connsiteY15" fmla="*/ 45505 h 227592"/>
                <a:gd name="connsiteX16" fmla="*/ 89071 w 225603"/>
                <a:gd name="connsiteY16" fmla="*/ 0 h 227592"/>
                <a:gd name="connsiteX17" fmla="*/ 191469 w 225603"/>
                <a:gd name="connsiteY17" fmla="*/ 0 h 227592"/>
                <a:gd name="connsiteX18" fmla="*/ 214220 w 225603"/>
                <a:gd name="connsiteY18" fmla="*/ 22750 h 227592"/>
                <a:gd name="connsiteX19" fmla="*/ 191469 w 225603"/>
                <a:gd name="connsiteY19" fmla="*/ 45523 h 227592"/>
                <a:gd name="connsiteX20" fmla="*/ 202845 w 225603"/>
                <a:gd name="connsiteY20" fmla="*/ 45510 h 227592"/>
                <a:gd name="connsiteX21" fmla="*/ 225604 w 225603"/>
                <a:gd name="connsiteY21" fmla="*/ 68264 h 227592"/>
                <a:gd name="connsiteX22" fmla="*/ 202845 w 225603"/>
                <a:gd name="connsiteY22" fmla="*/ 91033 h 22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5603" h="227592">
                  <a:moveTo>
                    <a:pt x="202845" y="91033"/>
                  </a:moveTo>
                  <a:cubicBezTo>
                    <a:pt x="215412" y="91033"/>
                    <a:pt x="225604" y="101224"/>
                    <a:pt x="225604" y="113787"/>
                  </a:cubicBezTo>
                  <a:cubicBezTo>
                    <a:pt x="225604" y="126364"/>
                    <a:pt x="215412" y="136556"/>
                    <a:pt x="202845" y="136556"/>
                  </a:cubicBezTo>
                  <a:cubicBezTo>
                    <a:pt x="215412" y="136556"/>
                    <a:pt x="225604" y="146747"/>
                    <a:pt x="225604" y="159311"/>
                  </a:cubicBezTo>
                  <a:cubicBezTo>
                    <a:pt x="225604" y="171892"/>
                    <a:pt x="215412" y="182084"/>
                    <a:pt x="202845" y="182084"/>
                  </a:cubicBezTo>
                  <a:lnTo>
                    <a:pt x="180094" y="182070"/>
                  </a:lnTo>
                  <a:cubicBezTo>
                    <a:pt x="180094" y="207205"/>
                    <a:pt x="159716" y="227575"/>
                    <a:pt x="134576" y="227575"/>
                  </a:cubicBezTo>
                  <a:lnTo>
                    <a:pt x="134576" y="227593"/>
                  </a:lnTo>
                  <a:lnTo>
                    <a:pt x="89057" y="227593"/>
                  </a:lnTo>
                  <a:cubicBezTo>
                    <a:pt x="59347" y="227593"/>
                    <a:pt x="34139" y="208584"/>
                    <a:pt x="24762" y="182084"/>
                  </a:cubicBezTo>
                  <a:lnTo>
                    <a:pt x="5" y="182084"/>
                  </a:lnTo>
                  <a:lnTo>
                    <a:pt x="5" y="157758"/>
                  </a:lnTo>
                  <a:cubicBezTo>
                    <a:pt x="12677" y="147312"/>
                    <a:pt x="20770" y="131508"/>
                    <a:pt x="20770" y="113801"/>
                  </a:cubicBezTo>
                  <a:cubicBezTo>
                    <a:pt x="20770" y="96099"/>
                    <a:pt x="12677" y="80290"/>
                    <a:pt x="0" y="69844"/>
                  </a:cubicBezTo>
                  <a:lnTo>
                    <a:pt x="0" y="45505"/>
                  </a:lnTo>
                  <a:lnTo>
                    <a:pt x="24744" y="45505"/>
                  </a:lnTo>
                  <a:cubicBezTo>
                    <a:pt x="34130" y="19004"/>
                    <a:pt x="59338" y="0"/>
                    <a:pt x="89071" y="0"/>
                  </a:cubicBezTo>
                  <a:lnTo>
                    <a:pt x="191469" y="0"/>
                  </a:lnTo>
                  <a:cubicBezTo>
                    <a:pt x="204033" y="0"/>
                    <a:pt x="214220" y="10192"/>
                    <a:pt x="214220" y="22750"/>
                  </a:cubicBezTo>
                  <a:cubicBezTo>
                    <a:pt x="214220" y="35332"/>
                    <a:pt x="204033" y="45523"/>
                    <a:pt x="191469" y="45523"/>
                  </a:cubicBezTo>
                  <a:lnTo>
                    <a:pt x="202845" y="45510"/>
                  </a:lnTo>
                  <a:cubicBezTo>
                    <a:pt x="215412" y="45510"/>
                    <a:pt x="225604" y="55701"/>
                    <a:pt x="225604" y="68264"/>
                  </a:cubicBezTo>
                  <a:cubicBezTo>
                    <a:pt x="225604" y="80855"/>
                    <a:pt x="215412" y="91051"/>
                    <a:pt x="202845" y="91033"/>
                  </a:cubicBezTo>
                  <a:close/>
                </a:path>
              </a:pathLst>
            </a:custGeom>
            <a:solidFill>
              <a:schemeClr val="accent1"/>
            </a:solidFill>
            <a:ln w="8954" cap="flat">
              <a:solidFill>
                <a:schemeClr val="accent1"/>
              </a:solidFill>
              <a:prstDash val="solid"/>
              <a:round/>
            </a:ln>
          </p:spPr>
          <p:txBody>
            <a:bodyPr rtlCol="0" anchor="ctr"/>
            <a:lstStyle/>
            <a:p>
              <a:endParaRPr lang="en-US"/>
            </a:p>
          </p:txBody>
        </p:sp>
        <p:sp>
          <p:nvSpPr>
            <p:cNvPr id="220" name="Freeform: Shape 219">
              <a:extLst>
                <a:ext uri="{FF2B5EF4-FFF2-40B4-BE49-F238E27FC236}">
                  <a16:creationId xmlns:a16="http://schemas.microsoft.com/office/drawing/2014/main" id="{44954872-44F1-4E73-BFBD-14FA22DD253E}"/>
                </a:ext>
              </a:extLst>
            </p:cNvPr>
            <p:cNvSpPr/>
            <p:nvPr/>
          </p:nvSpPr>
          <p:spPr>
            <a:xfrm>
              <a:off x="-1090051" y="6034715"/>
              <a:ext cx="66284" cy="136573"/>
            </a:xfrm>
            <a:custGeom>
              <a:avLst/>
              <a:gdLst>
                <a:gd name="connsiteX0" fmla="*/ 45514 w 66284"/>
                <a:gd name="connsiteY0" fmla="*/ 68296 h 136573"/>
                <a:gd name="connsiteX1" fmla="*/ 66284 w 66284"/>
                <a:gd name="connsiteY1" fmla="*/ 24339 h 136573"/>
                <a:gd name="connsiteX2" fmla="*/ 66284 w 66284"/>
                <a:gd name="connsiteY2" fmla="*/ 0 h 136573"/>
                <a:gd name="connsiteX3" fmla="*/ 0 w 66284"/>
                <a:gd name="connsiteY3" fmla="*/ 0 h 136573"/>
                <a:gd name="connsiteX4" fmla="*/ 0 w 66284"/>
                <a:gd name="connsiteY4" fmla="*/ 136574 h 136573"/>
                <a:gd name="connsiteX5" fmla="*/ 66284 w 66284"/>
                <a:gd name="connsiteY5" fmla="*/ 136574 h 136573"/>
                <a:gd name="connsiteX6" fmla="*/ 66284 w 66284"/>
                <a:gd name="connsiteY6" fmla="*/ 112249 h 136573"/>
                <a:gd name="connsiteX7" fmla="*/ 45514 w 66284"/>
                <a:gd name="connsiteY7" fmla="*/ 68296 h 13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84" h="136573">
                  <a:moveTo>
                    <a:pt x="45514" y="68296"/>
                  </a:moveTo>
                  <a:cubicBezTo>
                    <a:pt x="45514" y="50594"/>
                    <a:pt x="53607" y="34785"/>
                    <a:pt x="66284" y="24339"/>
                  </a:cubicBezTo>
                  <a:lnTo>
                    <a:pt x="66284" y="0"/>
                  </a:lnTo>
                  <a:lnTo>
                    <a:pt x="0" y="0"/>
                  </a:lnTo>
                  <a:lnTo>
                    <a:pt x="0" y="136574"/>
                  </a:lnTo>
                  <a:lnTo>
                    <a:pt x="66284" y="136574"/>
                  </a:lnTo>
                  <a:lnTo>
                    <a:pt x="66284" y="112249"/>
                  </a:lnTo>
                  <a:cubicBezTo>
                    <a:pt x="53607" y="101807"/>
                    <a:pt x="45514" y="86003"/>
                    <a:pt x="45514" y="68296"/>
                  </a:cubicBezTo>
                  <a:close/>
                </a:path>
              </a:pathLst>
            </a:custGeom>
            <a:solidFill>
              <a:schemeClr val="accent1"/>
            </a:solidFill>
            <a:ln w="8954" cap="flat">
              <a:solidFill>
                <a:schemeClr val="accent1"/>
              </a:solidFill>
              <a:prstDash val="solid"/>
              <a:round/>
            </a:ln>
          </p:spPr>
          <p:txBody>
            <a:bodyPr rtlCol="0" anchor="ctr"/>
            <a:lstStyle/>
            <a:p>
              <a:endParaRPr lang="en-US"/>
            </a:p>
          </p:txBody>
        </p:sp>
        <p:sp>
          <p:nvSpPr>
            <p:cNvPr id="221" name="Freeform: Shape 220">
              <a:extLst>
                <a:ext uri="{FF2B5EF4-FFF2-40B4-BE49-F238E27FC236}">
                  <a16:creationId xmlns:a16="http://schemas.microsoft.com/office/drawing/2014/main" id="{C3C8CA11-1E66-4B54-B83A-06731BB91D7C}"/>
                </a:ext>
              </a:extLst>
            </p:cNvPr>
            <p:cNvSpPr/>
            <p:nvPr/>
          </p:nvSpPr>
          <p:spPr>
            <a:xfrm>
              <a:off x="-1023767" y="6017659"/>
              <a:ext cx="72265" cy="41399"/>
            </a:xfrm>
            <a:custGeom>
              <a:avLst/>
              <a:gdLst>
                <a:gd name="connsiteX0" fmla="*/ 36133 w 72265"/>
                <a:gd name="connsiteY0" fmla="*/ 28445 h 41399"/>
                <a:gd name="connsiteX1" fmla="*/ 72265 w 72265"/>
                <a:gd name="connsiteY1" fmla="*/ 41399 h 41399"/>
                <a:gd name="connsiteX2" fmla="*/ 72265 w 72265"/>
                <a:gd name="connsiteY2" fmla="*/ 0 h 41399"/>
                <a:gd name="connsiteX3" fmla="*/ 0 w 72265"/>
                <a:gd name="connsiteY3" fmla="*/ 0 h 41399"/>
                <a:gd name="connsiteX4" fmla="*/ 0 w 72265"/>
                <a:gd name="connsiteY4" fmla="*/ 41399 h 41399"/>
                <a:gd name="connsiteX5" fmla="*/ 36133 w 72265"/>
                <a:gd name="connsiteY5" fmla="*/ 28445 h 4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65" h="41399">
                  <a:moveTo>
                    <a:pt x="36133" y="28445"/>
                  </a:moveTo>
                  <a:cubicBezTo>
                    <a:pt x="49857" y="28445"/>
                    <a:pt x="62433" y="33306"/>
                    <a:pt x="72265" y="41399"/>
                  </a:cubicBezTo>
                  <a:lnTo>
                    <a:pt x="72265" y="0"/>
                  </a:lnTo>
                  <a:lnTo>
                    <a:pt x="0" y="0"/>
                  </a:lnTo>
                  <a:lnTo>
                    <a:pt x="0" y="41399"/>
                  </a:lnTo>
                  <a:cubicBezTo>
                    <a:pt x="9827" y="33306"/>
                    <a:pt x="22409" y="28445"/>
                    <a:pt x="36133" y="28445"/>
                  </a:cubicBezTo>
                  <a:close/>
                </a:path>
              </a:pathLst>
            </a:custGeom>
            <a:solidFill>
              <a:srgbClr val="50E6FF"/>
            </a:solidFill>
            <a:ln w="8954" cap="flat">
              <a:solidFill>
                <a:schemeClr val="accent1"/>
              </a:solidFill>
              <a:prstDash val="solid"/>
              <a:round/>
            </a:ln>
          </p:spPr>
          <p:txBody>
            <a:bodyPr rtlCol="0" anchor="ctr"/>
            <a:lstStyle/>
            <a:p>
              <a:endParaRPr lang="en-US"/>
            </a:p>
          </p:txBody>
        </p:sp>
        <p:sp>
          <p:nvSpPr>
            <p:cNvPr id="222" name="Freeform: Shape 221">
              <a:extLst>
                <a:ext uri="{FF2B5EF4-FFF2-40B4-BE49-F238E27FC236}">
                  <a16:creationId xmlns:a16="http://schemas.microsoft.com/office/drawing/2014/main" id="{39DE6C82-2CF2-4359-A96D-9BC9B038C300}"/>
                </a:ext>
              </a:extLst>
            </p:cNvPr>
            <p:cNvSpPr/>
            <p:nvPr/>
          </p:nvSpPr>
          <p:spPr>
            <a:xfrm>
              <a:off x="-1023767" y="6146968"/>
              <a:ext cx="72260" cy="41385"/>
            </a:xfrm>
            <a:custGeom>
              <a:avLst/>
              <a:gdLst>
                <a:gd name="connsiteX0" fmla="*/ 36133 w 72260"/>
                <a:gd name="connsiteY0" fmla="*/ 12941 h 41385"/>
                <a:gd name="connsiteX1" fmla="*/ 0 w 72260"/>
                <a:gd name="connsiteY1" fmla="*/ 0 h 41385"/>
                <a:gd name="connsiteX2" fmla="*/ 0 w 72260"/>
                <a:gd name="connsiteY2" fmla="*/ 41386 h 41385"/>
                <a:gd name="connsiteX3" fmla="*/ 72261 w 72260"/>
                <a:gd name="connsiteY3" fmla="*/ 41386 h 41385"/>
                <a:gd name="connsiteX4" fmla="*/ 72261 w 72260"/>
                <a:gd name="connsiteY4" fmla="*/ 0 h 41385"/>
                <a:gd name="connsiteX5" fmla="*/ 36133 w 72260"/>
                <a:gd name="connsiteY5" fmla="*/ 12941 h 4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60" h="41385">
                  <a:moveTo>
                    <a:pt x="36133" y="12941"/>
                  </a:moveTo>
                  <a:cubicBezTo>
                    <a:pt x="22409" y="12941"/>
                    <a:pt x="9832" y="8075"/>
                    <a:pt x="0" y="0"/>
                  </a:cubicBezTo>
                  <a:lnTo>
                    <a:pt x="0" y="41386"/>
                  </a:lnTo>
                  <a:lnTo>
                    <a:pt x="72261" y="41386"/>
                  </a:lnTo>
                  <a:lnTo>
                    <a:pt x="72261" y="0"/>
                  </a:lnTo>
                  <a:cubicBezTo>
                    <a:pt x="62433" y="8075"/>
                    <a:pt x="49852" y="12941"/>
                    <a:pt x="36133" y="12941"/>
                  </a:cubicBezTo>
                  <a:close/>
                </a:path>
              </a:pathLst>
            </a:custGeom>
            <a:solidFill>
              <a:srgbClr val="50E6FF"/>
            </a:solidFill>
            <a:ln w="8954" cap="flat">
              <a:solidFill>
                <a:schemeClr val="accent1"/>
              </a:solidFill>
              <a:prstDash val="solid"/>
              <a:round/>
            </a:ln>
          </p:spPr>
          <p:txBody>
            <a:bodyPr rtlCol="0" anchor="ctr"/>
            <a:lstStyle/>
            <a:p>
              <a:endParaRPr lang="en-US"/>
            </a:p>
          </p:txBody>
        </p:sp>
        <p:sp>
          <p:nvSpPr>
            <p:cNvPr id="223" name="Freeform: Shape 222">
              <a:extLst>
                <a:ext uri="{FF2B5EF4-FFF2-40B4-BE49-F238E27FC236}">
                  <a16:creationId xmlns:a16="http://schemas.microsoft.com/office/drawing/2014/main" id="{5F5C100F-A850-4CBE-AF4E-5C2F8629EB2E}"/>
                </a:ext>
              </a:extLst>
            </p:cNvPr>
            <p:cNvSpPr/>
            <p:nvPr/>
          </p:nvSpPr>
          <p:spPr>
            <a:xfrm>
              <a:off x="-1010393" y="6080243"/>
              <a:ext cx="22759" cy="22768"/>
            </a:xfrm>
            <a:custGeom>
              <a:avLst/>
              <a:gdLst>
                <a:gd name="connsiteX0" fmla="*/ 0 w 22759"/>
                <a:gd name="connsiteY0" fmla="*/ 0 h 22768"/>
                <a:gd name="connsiteX1" fmla="*/ 22759 w 22759"/>
                <a:gd name="connsiteY1" fmla="*/ 22768 h 22768"/>
                <a:gd name="connsiteX2" fmla="*/ 0 w 22759"/>
                <a:gd name="connsiteY2" fmla="*/ 0 h 22768"/>
              </a:gdLst>
              <a:ahLst/>
              <a:cxnLst>
                <a:cxn ang="0">
                  <a:pos x="connsiteX0" y="connsiteY0"/>
                </a:cxn>
                <a:cxn ang="0">
                  <a:pos x="connsiteX1" y="connsiteY1"/>
                </a:cxn>
                <a:cxn ang="0">
                  <a:pos x="connsiteX2" y="connsiteY2"/>
                </a:cxn>
              </a:cxnLst>
              <a:rect l="l" t="t" r="r" b="b"/>
              <a:pathLst>
                <a:path w="22759" h="22768">
                  <a:moveTo>
                    <a:pt x="0" y="0"/>
                  </a:moveTo>
                  <a:lnTo>
                    <a:pt x="22759" y="22768"/>
                  </a:lnTo>
                  <a:lnTo>
                    <a:pt x="0" y="0"/>
                  </a:lnTo>
                  <a:close/>
                </a:path>
              </a:pathLst>
            </a:custGeom>
            <a:solidFill>
              <a:srgbClr val="50E6FF"/>
            </a:solidFill>
            <a:ln w="8954" cap="flat">
              <a:solidFill>
                <a:schemeClr val="accent1"/>
              </a:solidFill>
              <a:prstDash val="solid"/>
              <a:round/>
            </a:ln>
          </p:spPr>
          <p:txBody>
            <a:bodyPr rtlCol="0" anchor="ctr"/>
            <a:lstStyle/>
            <a:p>
              <a:endParaRPr lang="en-US"/>
            </a:p>
          </p:txBody>
        </p:sp>
        <p:sp>
          <p:nvSpPr>
            <p:cNvPr id="224" name="Freeform: Shape 223">
              <a:extLst>
                <a:ext uri="{FF2B5EF4-FFF2-40B4-BE49-F238E27FC236}">
                  <a16:creationId xmlns:a16="http://schemas.microsoft.com/office/drawing/2014/main" id="{867FCD1C-60B1-4CF7-BFF5-3FAFEC2C61A2}"/>
                </a:ext>
              </a:extLst>
            </p:cNvPr>
            <p:cNvSpPr/>
            <p:nvPr/>
          </p:nvSpPr>
          <p:spPr>
            <a:xfrm>
              <a:off x="-987634" y="6085937"/>
              <a:ext cx="17069" cy="17074"/>
            </a:xfrm>
            <a:custGeom>
              <a:avLst/>
              <a:gdLst>
                <a:gd name="connsiteX0" fmla="*/ 17069 w 17069"/>
                <a:gd name="connsiteY0" fmla="*/ 0 h 17074"/>
                <a:gd name="connsiteX1" fmla="*/ 0 w 17069"/>
                <a:gd name="connsiteY1" fmla="*/ 17074 h 17074"/>
                <a:gd name="connsiteX2" fmla="*/ 17069 w 17069"/>
                <a:gd name="connsiteY2" fmla="*/ 0 h 17074"/>
              </a:gdLst>
              <a:ahLst/>
              <a:cxnLst>
                <a:cxn ang="0">
                  <a:pos x="connsiteX0" y="connsiteY0"/>
                </a:cxn>
                <a:cxn ang="0">
                  <a:pos x="connsiteX1" y="connsiteY1"/>
                </a:cxn>
                <a:cxn ang="0">
                  <a:pos x="connsiteX2" y="connsiteY2"/>
                </a:cxn>
              </a:cxnLst>
              <a:rect l="l" t="t" r="r" b="b"/>
              <a:pathLst>
                <a:path w="17069" h="17074">
                  <a:moveTo>
                    <a:pt x="17069" y="0"/>
                  </a:moveTo>
                  <a:lnTo>
                    <a:pt x="0" y="17074"/>
                  </a:lnTo>
                  <a:lnTo>
                    <a:pt x="17069" y="0"/>
                  </a:lnTo>
                  <a:close/>
                </a:path>
              </a:pathLst>
            </a:custGeom>
            <a:solidFill>
              <a:srgbClr val="50E6FF"/>
            </a:solidFill>
            <a:ln w="8954" cap="flat">
              <a:solidFill>
                <a:schemeClr val="accent1"/>
              </a:solidFill>
              <a:prstDash val="solid"/>
              <a:round/>
            </a:ln>
          </p:spPr>
          <p:txBody>
            <a:bodyPr rtlCol="0" anchor="ctr"/>
            <a:lstStyle/>
            <a:p>
              <a:endParaRPr lang="en-US"/>
            </a:p>
          </p:txBody>
        </p:sp>
        <p:sp>
          <p:nvSpPr>
            <p:cNvPr id="225" name="Freeform: Shape 224">
              <a:extLst>
                <a:ext uri="{FF2B5EF4-FFF2-40B4-BE49-F238E27FC236}">
                  <a16:creationId xmlns:a16="http://schemas.microsoft.com/office/drawing/2014/main" id="{0D770A53-44FB-4457-BC16-2E6F1B3B611A}"/>
                </a:ext>
              </a:extLst>
            </p:cNvPr>
            <p:cNvSpPr/>
            <p:nvPr/>
          </p:nvSpPr>
          <p:spPr>
            <a:xfrm>
              <a:off x="-987634" y="6103011"/>
              <a:ext cx="4551" cy="28449"/>
            </a:xfrm>
            <a:custGeom>
              <a:avLst/>
              <a:gdLst>
                <a:gd name="connsiteX0" fmla="*/ 0 w 4551"/>
                <a:gd name="connsiteY0" fmla="*/ 0 h 28449"/>
                <a:gd name="connsiteX1" fmla="*/ 0 w 4551"/>
                <a:gd name="connsiteY1" fmla="*/ 28449 h 28449"/>
                <a:gd name="connsiteX2" fmla="*/ 0 w 4551"/>
                <a:gd name="connsiteY2" fmla="*/ 0 h 28449"/>
              </a:gdLst>
              <a:ahLst/>
              <a:cxnLst>
                <a:cxn ang="0">
                  <a:pos x="connsiteX0" y="connsiteY0"/>
                </a:cxn>
                <a:cxn ang="0">
                  <a:pos x="connsiteX1" y="connsiteY1"/>
                </a:cxn>
                <a:cxn ang="0">
                  <a:pos x="connsiteX2" y="connsiteY2"/>
                </a:cxn>
              </a:cxnLst>
              <a:rect l="l" t="t" r="r" b="b"/>
              <a:pathLst>
                <a:path w="4551" h="28449">
                  <a:moveTo>
                    <a:pt x="0" y="0"/>
                  </a:moveTo>
                  <a:lnTo>
                    <a:pt x="0" y="28449"/>
                  </a:lnTo>
                  <a:lnTo>
                    <a:pt x="0" y="0"/>
                  </a:lnTo>
                  <a:close/>
                </a:path>
              </a:pathLst>
            </a:custGeom>
            <a:solidFill>
              <a:srgbClr val="50E6FF"/>
            </a:solidFill>
            <a:ln w="8954" cap="flat">
              <a:solidFill>
                <a:schemeClr val="accent1"/>
              </a:solidFill>
              <a:prstDash val="solid"/>
              <a:round/>
            </a:ln>
          </p:spPr>
          <p:txBody>
            <a:bodyPr rtlCol="0" anchor="ctr"/>
            <a:lstStyle/>
            <a:p>
              <a:endParaRPr lang="en-US"/>
            </a:p>
          </p:txBody>
        </p:sp>
      </p:grpSp>
      <p:pic>
        <p:nvPicPr>
          <p:cNvPr id="226" name="Graphic 225">
            <a:extLst>
              <a:ext uri="{FF2B5EF4-FFF2-40B4-BE49-F238E27FC236}">
                <a16:creationId xmlns:a16="http://schemas.microsoft.com/office/drawing/2014/main" id="{BB3480EC-B78F-482F-A8A1-BE2D23D4688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03049" y="3919127"/>
            <a:ext cx="333005" cy="333005"/>
          </a:xfrm>
          <a:prstGeom prst="rect">
            <a:avLst/>
          </a:prstGeom>
        </p:spPr>
      </p:pic>
      <p:pic>
        <p:nvPicPr>
          <p:cNvPr id="25" name="Graphic 24">
            <a:extLst>
              <a:ext uri="{FF2B5EF4-FFF2-40B4-BE49-F238E27FC236}">
                <a16:creationId xmlns:a16="http://schemas.microsoft.com/office/drawing/2014/main" id="{335FA7B9-9099-4993-8600-82739F5339D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87147" y="3948469"/>
            <a:ext cx="274320" cy="274320"/>
          </a:xfrm>
          <a:prstGeom prst="rect">
            <a:avLst/>
          </a:prstGeom>
        </p:spPr>
      </p:pic>
      <p:pic>
        <p:nvPicPr>
          <p:cNvPr id="33" name="Graphic 32">
            <a:extLst>
              <a:ext uri="{FF2B5EF4-FFF2-40B4-BE49-F238E27FC236}">
                <a16:creationId xmlns:a16="http://schemas.microsoft.com/office/drawing/2014/main" id="{8B0CF3DF-F325-4C4F-859A-4C4497C97773}"/>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094449" y="3924052"/>
            <a:ext cx="323155" cy="323155"/>
          </a:xfrm>
          <a:prstGeom prst="rect">
            <a:avLst/>
          </a:prstGeom>
        </p:spPr>
      </p:pic>
      <p:pic>
        <p:nvPicPr>
          <p:cNvPr id="43" name="Picture 42">
            <a:extLst>
              <a:ext uri="{FF2B5EF4-FFF2-40B4-BE49-F238E27FC236}">
                <a16:creationId xmlns:a16="http://schemas.microsoft.com/office/drawing/2014/main" id="{7BFFB4DD-A4E3-4409-80D7-CD87756F2F05}"/>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292131" y="3953645"/>
            <a:ext cx="283974" cy="263968"/>
          </a:xfrm>
          <a:prstGeom prst="rect">
            <a:avLst/>
          </a:prstGeom>
        </p:spPr>
      </p:pic>
      <p:pic>
        <p:nvPicPr>
          <p:cNvPr id="47" name="Picture 46" descr="API Management">
            <a:extLst>
              <a:ext uri="{FF2B5EF4-FFF2-40B4-BE49-F238E27FC236}">
                <a16:creationId xmlns:a16="http://schemas.microsoft.com/office/drawing/2014/main" id="{4241B421-D215-47BB-AF99-46C904516E06}"/>
              </a:ext>
            </a:extLst>
          </p:cNvPr>
          <p:cNvPicPr>
            <a:picLocks noChangeAspect="1"/>
          </p:cNvPicPr>
          <p:nvPr/>
        </p:nvPicPr>
        <p:blipFill>
          <a:blip r:embed="rId14"/>
          <a:stretch>
            <a:fillRect/>
          </a:stretch>
        </p:blipFill>
        <p:spPr>
          <a:xfrm>
            <a:off x="5472509" y="3951539"/>
            <a:ext cx="310897" cy="268181"/>
          </a:xfrm>
          <a:prstGeom prst="rect">
            <a:avLst/>
          </a:prstGeom>
        </p:spPr>
      </p:pic>
      <p:pic>
        <p:nvPicPr>
          <p:cNvPr id="30" name="Graphic 29">
            <a:extLst>
              <a:ext uri="{FF2B5EF4-FFF2-40B4-BE49-F238E27FC236}">
                <a16:creationId xmlns:a16="http://schemas.microsoft.com/office/drawing/2014/main" id="{432FBFDE-21F4-4C83-A96C-B37C76F4B373}"/>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96905" y="3956791"/>
            <a:ext cx="436536" cy="257677"/>
          </a:xfrm>
          <a:prstGeom prst="rect">
            <a:avLst/>
          </a:prstGeom>
        </p:spPr>
      </p:pic>
      <p:pic>
        <p:nvPicPr>
          <p:cNvPr id="31" name="Graphic 30">
            <a:extLst>
              <a:ext uri="{FF2B5EF4-FFF2-40B4-BE49-F238E27FC236}">
                <a16:creationId xmlns:a16="http://schemas.microsoft.com/office/drawing/2014/main" id="{9B0294DB-7E05-41F3-BCCF-DDD075ADE6D0}"/>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1333033" y="3918842"/>
            <a:ext cx="333574" cy="333574"/>
          </a:xfrm>
          <a:prstGeom prst="rect">
            <a:avLst/>
          </a:prstGeom>
        </p:spPr>
      </p:pic>
      <p:pic>
        <p:nvPicPr>
          <p:cNvPr id="42" name="Graphic 41">
            <a:extLst>
              <a:ext uri="{FF2B5EF4-FFF2-40B4-BE49-F238E27FC236}">
                <a16:creationId xmlns:a16="http://schemas.microsoft.com/office/drawing/2014/main" id="{219B5325-C6B8-49C8-94D2-0A55DCEE673F}"/>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0253122" y="3923583"/>
            <a:ext cx="324092" cy="324092"/>
          </a:xfrm>
          <a:prstGeom prst="rect">
            <a:avLst/>
          </a:prstGeom>
        </p:spPr>
      </p:pic>
      <p:pic>
        <p:nvPicPr>
          <p:cNvPr id="232" name="Picture 231">
            <a:extLst>
              <a:ext uri="{FF2B5EF4-FFF2-40B4-BE49-F238E27FC236}">
                <a16:creationId xmlns:a16="http://schemas.microsoft.com/office/drawing/2014/main" id="{FD1810E1-67CA-4F0F-A928-844243FEE654}"/>
              </a:ext>
            </a:extLst>
          </p:cNvPr>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796895" y="3921848"/>
            <a:ext cx="316458" cy="327562"/>
          </a:xfrm>
          <a:prstGeom prst="rect">
            <a:avLst/>
          </a:prstGeom>
        </p:spPr>
      </p:pic>
      <p:pic>
        <p:nvPicPr>
          <p:cNvPr id="44" name="Picture 2">
            <a:extLst>
              <a:ext uri="{FF2B5EF4-FFF2-40B4-BE49-F238E27FC236}">
                <a16:creationId xmlns:a16="http://schemas.microsoft.com/office/drawing/2014/main" id="{0968B749-F136-40BA-A226-20E708E3BADC}"/>
              </a:ext>
            </a:extLst>
          </p:cNvPr>
          <p:cNvPicPr>
            <a:picLocks noChangeAspect="1" noChangeArrowheads="1"/>
          </p:cNvPicPr>
          <p:nvPr/>
        </p:nvPicPr>
        <p:blipFill rotWithShape="1">
          <a:blip r:embed="rId22" cstate="print">
            <a:biLevel thresh="25000"/>
            <a:extLst>
              <a:ext uri="{28A0092B-C50C-407E-A947-70E740481C1C}">
                <a14:useLocalDpi xmlns:a14="http://schemas.microsoft.com/office/drawing/2010/main"/>
              </a:ext>
            </a:extLst>
          </a:blip>
          <a:srcRect l="15451" t="21671" r="15203" b="26203"/>
          <a:stretch/>
        </p:blipFill>
        <p:spPr bwMode="auto">
          <a:xfrm>
            <a:off x="1643722" y="3952279"/>
            <a:ext cx="354807" cy="266700"/>
          </a:xfrm>
          <a:prstGeom prst="rect">
            <a:avLst/>
          </a:prstGeom>
          <a:noFill/>
          <a:extLst>
            <a:ext uri="{909E8E84-426E-40DD-AFC4-6F175D3DCCD1}">
              <a14:hiddenFill xmlns:a14="http://schemas.microsoft.com/office/drawing/2010/main">
                <a:solidFill>
                  <a:srgbClr val="FFFFFF"/>
                </a:solidFill>
              </a14:hiddenFill>
            </a:ext>
          </a:extLst>
        </p:spPr>
      </p:pic>
      <p:pic>
        <p:nvPicPr>
          <p:cNvPr id="96" name="Graphic 95" descr="Microsoft Flow logo">
            <a:extLst>
              <a:ext uri="{FF2B5EF4-FFF2-40B4-BE49-F238E27FC236}">
                <a16:creationId xmlns:a16="http://schemas.microsoft.com/office/drawing/2014/main" id="{A4779D55-FF39-4AAD-823F-26011BB372E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20981" y="3963897"/>
            <a:ext cx="356290" cy="243465"/>
          </a:xfrm>
          <a:prstGeom prst="rect">
            <a:avLst/>
          </a:prstGeom>
        </p:spPr>
      </p:pic>
      <p:grpSp>
        <p:nvGrpSpPr>
          <p:cNvPr id="234" name="simplify" descr="simplify">
            <a:extLst>
              <a:ext uri="{FF2B5EF4-FFF2-40B4-BE49-F238E27FC236}">
                <a16:creationId xmlns:a16="http://schemas.microsoft.com/office/drawing/2014/main" id="{FC648BBA-67F0-4385-A2B3-FDC73458E5CF}"/>
              </a:ext>
            </a:extLst>
          </p:cNvPr>
          <p:cNvGrpSpPr/>
          <p:nvPr/>
        </p:nvGrpSpPr>
        <p:grpSpPr>
          <a:xfrm rot="16200000">
            <a:off x="2250688" y="3929911"/>
            <a:ext cx="318134" cy="311436"/>
            <a:chOff x="2668480" y="1249680"/>
            <a:chExt cx="412066" cy="403390"/>
          </a:xfrm>
        </p:grpSpPr>
        <p:sp>
          <p:nvSpPr>
            <p:cNvPr id="235" name="Freeform 987">
              <a:extLst>
                <a:ext uri="{FF2B5EF4-FFF2-40B4-BE49-F238E27FC236}">
                  <a16:creationId xmlns:a16="http://schemas.microsoft.com/office/drawing/2014/main" id="{8AB0BC12-8B5B-42DF-811D-1504222B9584}"/>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36" name="Freeform 988">
              <a:extLst>
                <a:ext uri="{FF2B5EF4-FFF2-40B4-BE49-F238E27FC236}">
                  <a16:creationId xmlns:a16="http://schemas.microsoft.com/office/drawing/2014/main" id="{EC93992E-D7D9-41E3-B370-6D5435291D9F}"/>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37" name="Oval 989">
              <a:extLst>
                <a:ext uri="{FF2B5EF4-FFF2-40B4-BE49-F238E27FC236}">
                  <a16:creationId xmlns:a16="http://schemas.microsoft.com/office/drawing/2014/main" id="{DFD94C6E-5F55-46D2-A7E7-1AA6C9023FD1}"/>
                </a:ext>
              </a:extLst>
            </p:cNvPr>
            <p:cNvSpPr>
              <a:spLocks noChangeArrowheads="1"/>
            </p:cNvSpPr>
            <p:nvPr/>
          </p:nvSpPr>
          <p:spPr bwMode="auto">
            <a:xfrm>
              <a:off x="2708964" y="1418844"/>
              <a:ext cx="49159" cy="477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38" name="Rectangle 990">
              <a:extLst>
                <a:ext uri="{FF2B5EF4-FFF2-40B4-BE49-F238E27FC236}">
                  <a16:creationId xmlns:a16="http://schemas.microsoft.com/office/drawing/2014/main" id="{4227DC84-6DF0-4AF9-938C-A8A229512690}"/>
                </a:ext>
              </a:extLst>
            </p:cNvPr>
            <p:cNvSpPr>
              <a:spLocks noChangeArrowheads="1"/>
            </p:cNvSpPr>
            <p:nvPr/>
          </p:nvSpPr>
          <p:spPr bwMode="auto">
            <a:xfrm>
              <a:off x="2680047" y="1249680"/>
              <a:ext cx="108439" cy="10843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39" name="Freeform 991">
              <a:extLst>
                <a:ext uri="{FF2B5EF4-FFF2-40B4-BE49-F238E27FC236}">
                  <a16:creationId xmlns:a16="http://schemas.microsoft.com/office/drawing/2014/main" id="{CCED158F-F5E7-4B90-8F51-FBEFC0279CF7}"/>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240" name="online" descr="online">
            <a:extLst>
              <a:ext uri="{FF2B5EF4-FFF2-40B4-BE49-F238E27FC236}">
                <a16:creationId xmlns:a16="http://schemas.microsoft.com/office/drawing/2014/main" id="{B16292E2-A1A6-4D8F-9C42-6337A6EE6BDA}"/>
              </a:ext>
            </a:extLst>
          </p:cNvPr>
          <p:cNvGrpSpPr/>
          <p:nvPr/>
        </p:nvGrpSpPr>
        <p:grpSpPr>
          <a:xfrm>
            <a:off x="3432778" y="3907457"/>
            <a:ext cx="356344" cy="356344"/>
            <a:chOff x="4472102" y="5773612"/>
            <a:chExt cx="436448" cy="436448"/>
          </a:xfrm>
        </p:grpSpPr>
        <p:sp>
          <p:nvSpPr>
            <p:cNvPr id="241" name="Freeform: Shape 240">
              <a:extLst>
                <a:ext uri="{FF2B5EF4-FFF2-40B4-BE49-F238E27FC236}">
                  <a16:creationId xmlns:a16="http://schemas.microsoft.com/office/drawing/2014/main" id="{F67F9B51-B3C6-41C0-ABBE-5A9C8475FA95}"/>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DA879427-879E-4AF5-A26A-7CB16E36B9A1}"/>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F5902AC4-241B-4178-9E35-388C1BC323CA}"/>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257052DB-4049-47E0-BC03-7FD2DC1BB8C5}"/>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2F7A0665-5D4C-4525-A26B-34DC0D9E239B}"/>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35A0EA61-A9AD-44B7-8BB0-72A83DBA05C9}"/>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4AC5662B-2DCF-48B9-BCC1-4052C2E08A90}"/>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F416B443-A557-442E-B295-81742C6EDD42}"/>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03E87C86-DABC-4AD7-B217-A7B719546298}"/>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5EAFED82-DEBA-42D7-AE46-2971D0FFD425}"/>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3D402C8D-C003-486E-A46C-8346CBCF002A}"/>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D9C062E8-E3FB-4FD2-B401-ED3BA31ADADF}"/>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D7DC4AE6-F962-4385-A5EF-1D47B057B7D7}"/>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6886046A-BDBD-45E5-B9D6-91489F0B1BA7}"/>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3FD4A4B3-AB3C-409D-9454-C7059FF0B7AC}"/>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0D42565A-6DE8-460B-83FE-B963232CF2B6}"/>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endParaRPr lang="en-US"/>
            </a:p>
          </p:txBody>
        </p:sp>
      </p:grpSp>
      <p:sp>
        <p:nvSpPr>
          <p:cNvPr id="87" name="Footer Placeholder 1">
            <a:extLst>
              <a:ext uri="{FF2B5EF4-FFF2-40B4-BE49-F238E27FC236}">
                <a16:creationId xmlns:a16="http://schemas.microsoft.com/office/drawing/2014/main" id="{73A763B6-5DF3-4365-BCBB-BAAC83E49585}"/>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Tree>
    <p:extLst>
      <p:ext uri="{BB962C8B-B14F-4D97-AF65-F5344CB8AC3E}">
        <p14:creationId xmlns:p14="http://schemas.microsoft.com/office/powerpoint/2010/main" val="1950694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08333E-7 3.7037E-6 L -2.08333E-7 0.03541 " pathEditMode="relative" rAng="0" ptsTypes="AA">
                                      <p:cBhvr>
                                        <p:cTn id="9" dur="5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26EEF5-FD63-4527-BA44-B15DEA4CDFE1}"/>
              </a:ext>
            </a:extLst>
          </p:cNvPr>
          <p:cNvSpPr>
            <a:spLocks noGrp="1"/>
          </p:cNvSpPr>
          <p:nvPr>
            <p:ph type="title"/>
          </p:nvPr>
        </p:nvSpPr>
        <p:spPr/>
        <p:txBody>
          <a:bodyPr/>
          <a:lstStyle/>
          <a:p>
            <a:pPr lvl="0" algn="ctr"/>
            <a:r>
              <a:rPr lang="en-US"/>
              <a:t>Healthcare Partner opportunity | </a:t>
            </a:r>
            <a:r>
              <a:rPr lang="en-US">
                <a:solidFill>
                  <a:srgbClr val="50E6FF"/>
                </a:solidFill>
              </a:rPr>
              <a:t>ISV</a:t>
            </a:r>
          </a:p>
        </p:txBody>
      </p:sp>
      <p:sp>
        <p:nvSpPr>
          <p:cNvPr id="2" name="Slide Number Placeholder 6">
            <a:extLst>
              <a:ext uri="{FF2B5EF4-FFF2-40B4-BE49-F238E27FC236}">
                <a16:creationId xmlns:a16="http://schemas.microsoft.com/office/drawing/2014/main" id="{CE3AE501-2EFD-4A4D-AE8A-947D582FB6F2}"/>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grpSp>
        <p:nvGrpSpPr>
          <p:cNvPr id="49" name="Group 48">
            <a:extLst>
              <a:ext uri="{FF2B5EF4-FFF2-40B4-BE49-F238E27FC236}">
                <a16:creationId xmlns:a16="http://schemas.microsoft.com/office/drawing/2014/main" id="{AD815CB5-6866-48E3-9641-D3C37C7F73CC}"/>
              </a:ext>
            </a:extLst>
          </p:cNvPr>
          <p:cNvGrpSpPr/>
          <p:nvPr/>
        </p:nvGrpSpPr>
        <p:grpSpPr>
          <a:xfrm>
            <a:off x="1465361" y="1325656"/>
            <a:ext cx="646064" cy="646064"/>
            <a:chOff x="4240785" y="2002419"/>
            <a:chExt cx="831086" cy="831086"/>
          </a:xfrm>
        </p:grpSpPr>
        <p:sp>
          <p:nvSpPr>
            <p:cNvPr id="50" name="Oval 49">
              <a:extLst>
                <a:ext uri="{FF2B5EF4-FFF2-40B4-BE49-F238E27FC236}">
                  <a16:creationId xmlns:a16="http://schemas.microsoft.com/office/drawing/2014/main" id="{54E8A9AD-6219-4D34-A231-76066EDE1FD6}"/>
                </a:ext>
              </a:extLst>
            </p:cNvPr>
            <p:cNvSpPr/>
            <p:nvPr/>
          </p:nvSpPr>
          <p:spPr bwMode="auto">
            <a:xfrm>
              <a:off x="4240785" y="2002419"/>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51" name="Graphic 247" descr="engineer, assistance">
              <a:extLst>
                <a:ext uri="{FF2B5EF4-FFF2-40B4-BE49-F238E27FC236}">
                  <a16:creationId xmlns:a16="http://schemas.microsoft.com/office/drawing/2014/main" id="{52FCFB83-5BBE-45D0-A86F-195A74EC3F58}"/>
                </a:ext>
              </a:extLst>
            </p:cNvPr>
            <p:cNvGrpSpPr/>
            <p:nvPr/>
          </p:nvGrpSpPr>
          <p:grpSpPr>
            <a:xfrm>
              <a:off x="4438815" y="2200450"/>
              <a:ext cx="435026" cy="435024"/>
              <a:chOff x="6337562" y="5744951"/>
              <a:chExt cx="435026" cy="435024"/>
            </a:xfrm>
          </p:grpSpPr>
          <p:sp>
            <p:nvSpPr>
              <p:cNvPr id="52" name="Freeform: Shape 51">
                <a:extLst>
                  <a:ext uri="{FF2B5EF4-FFF2-40B4-BE49-F238E27FC236}">
                    <a16:creationId xmlns:a16="http://schemas.microsoft.com/office/drawing/2014/main" id="{242F228F-747E-4240-B6BC-2DFEF92DBBB3}"/>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A30BD1CA-3299-4935-9E4C-77136BB97D03}"/>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4" name="Rectangle 53">
            <a:extLst>
              <a:ext uri="{FF2B5EF4-FFF2-40B4-BE49-F238E27FC236}">
                <a16:creationId xmlns:a16="http://schemas.microsoft.com/office/drawing/2014/main" id="{1D425458-08B8-4F8B-8906-130F3188868F}"/>
              </a:ext>
            </a:extLst>
          </p:cNvPr>
          <p:cNvSpPr/>
          <p:nvPr/>
        </p:nvSpPr>
        <p:spPr>
          <a:xfrm>
            <a:off x="2168575" y="1433245"/>
            <a:ext cx="837089" cy="43088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a:t>
            </a: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86072F39-6BCD-466F-87D7-5D3CF13B96F2}"/>
              </a:ext>
            </a:extLst>
          </p:cNvPr>
          <p:cNvGrpSpPr/>
          <p:nvPr/>
        </p:nvGrpSpPr>
        <p:grpSpPr>
          <a:xfrm>
            <a:off x="4903039" y="1325656"/>
            <a:ext cx="646064" cy="646064"/>
            <a:chOff x="5747499" y="1777075"/>
            <a:chExt cx="831086" cy="831086"/>
          </a:xfrm>
        </p:grpSpPr>
        <p:sp>
          <p:nvSpPr>
            <p:cNvPr id="56" name="Oval 55">
              <a:extLst>
                <a:ext uri="{FF2B5EF4-FFF2-40B4-BE49-F238E27FC236}">
                  <a16:creationId xmlns:a16="http://schemas.microsoft.com/office/drawing/2014/main" id="{2CAF2DD0-7DAB-48DB-B7C5-6C5DF4F11092}"/>
                </a:ext>
              </a:extLst>
            </p:cNvPr>
            <p:cNvSpPr/>
            <p:nvPr/>
          </p:nvSpPr>
          <p:spPr bwMode="auto">
            <a:xfrm>
              <a:off x="5747499" y="1777075"/>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57" name="Group 17" descr="extend, connect, datacenters">
              <a:extLst>
                <a:ext uri="{FF2B5EF4-FFF2-40B4-BE49-F238E27FC236}">
                  <a16:creationId xmlns:a16="http://schemas.microsoft.com/office/drawing/2014/main" id="{69AD56F5-D5EA-4B1F-8684-239130C98686}"/>
                </a:ext>
              </a:extLst>
            </p:cNvPr>
            <p:cNvGrpSpPr>
              <a:grpSpLocks noChangeAspect="1"/>
            </p:cNvGrpSpPr>
            <p:nvPr/>
          </p:nvGrpSpPr>
          <p:grpSpPr bwMode="auto">
            <a:xfrm>
              <a:off x="5940789" y="1970365"/>
              <a:ext cx="444506" cy="444506"/>
              <a:chOff x="1633" y="784"/>
              <a:chExt cx="280" cy="280"/>
            </a:xfrm>
          </p:grpSpPr>
          <p:sp>
            <p:nvSpPr>
              <p:cNvPr id="59" name="Rectangle 18">
                <a:extLst>
                  <a:ext uri="{FF2B5EF4-FFF2-40B4-BE49-F238E27FC236}">
                    <a16:creationId xmlns:a16="http://schemas.microsoft.com/office/drawing/2014/main" id="{2C53B247-5BC1-402E-8575-790918CB41FB}"/>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Rectangle 19">
                <a:extLst>
                  <a:ext uri="{FF2B5EF4-FFF2-40B4-BE49-F238E27FC236}">
                    <a16:creationId xmlns:a16="http://schemas.microsoft.com/office/drawing/2014/main" id="{782BCEE8-4D08-4830-9D38-C2D59E47B1FE}"/>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Rectangle 20">
                <a:extLst>
                  <a:ext uri="{FF2B5EF4-FFF2-40B4-BE49-F238E27FC236}">
                    <a16:creationId xmlns:a16="http://schemas.microsoft.com/office/drawing/2014/main" id="{BF2F8F9F-F2D3-4E34-9208-97A0E1D53D6F}"/>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Rectangle 21">
                <a:extLst>
                  <a:ext uri="{FF2B5EF4-FFF2-40B4-BE49-F238E27FC236}">
                    <a16:creationId xmlns:a16="http://schemas.microsoft.com/office/drawing/2014/main" id="{9986FBCF-D0C2-4165-A4C6-40AB5DFDA3DA}"/>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Rectangle 22">
                <a:extLst>
                  <a:ext uri="{FF2B5EF4-FFF2-40B4-BE49-F238E27FC236}">
                    <a16:creationId xmlns:a16="http://schemas.microsoft.com/office/drawing/2014/main" id="{44F3D12C-787B-4955-A454-6B19923DEB01}"/>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Rectangle 23">
                <a:extLst>
                  <a:ext uri="{FF2B5EF4-FFF2-40B4-BE49-F238E27FC236}">
                    <a16:creationId xmlns:a16="http://schemas.microsoft.com/office/drawing/2014/main" id="{1C2F3520-0D04-4813-8B62-A28F51A31460}"/>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24">
                <a:extLst>
                  <a:ext uri="{FF2B5EF4-FFF2-40B4-BE49-F238E27FC236}">
                    <a16:creationId xmlns:a16="http://schemas.microsoft.com/office/drawing/2014/main" id="{20CF598D-240C-407C-B517-8ED1FE734098}"/>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Rectangle 25">
                <a:extLst>
                  <a:ext uri="{FF2B5EF4-FFF2-40B4-BE49-F238E27FC236}">
                    <a16:creationId xmlns:a16="http://schemas.microsoft.com/office/drawing/2014/main" id="{7199BD11-C970-46B1-80BD-DA5F72FEE265}"/>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Rectangle 26">
                <a:extLst>
                  <a:ext uri="{FF2B5EF4-FFF2-40B4-BE49-F238E27FC236}">
                    <a16:creationId xmlns:a16="http://schemas.microsoft.com/office/drawing/2014/main" id="{C64FEAEC-E5D3-407C-A103-B3205057F243}"/>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Oval 27">
                <a:extLst>
                  <a:ext uri="{FF2B5EF4-FFF2-40B4-BE49-F238E27FC236}">
                    <a16:creationId xmlns:a16="http://schemas.microsoft.com/office/drawing/2014/main" id="{87A42CDA-AFEB-4A11-A802-07D0F3E9F964}"/>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28">
                <a:extLst>
                  <a:ext uri="{FF2B5EF4-FFF2-40B4-BE49-F238E27FC236}">
                    <a16:creationId xmlns:a16="http://schemas.microsoft.com/office/drawing/2014/main" id="{027A9E97-DFA4-4D35-B505-63E47E43ECB5}"/>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Rectangle 29">
                <a:extLst>
                  <a:ext uri="{FF2B5EF4-FFF2-40B4-BE49-F238E27FC236}">
                    <a16:creationId xmlns:a16="http://schemas.microsoft.com/office/drawing/2014/main" id="{6D2CFD53-BA51-4DC9-8BD0-3C6AD3F7C64C}"/>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30">
                <a:extLst>
                  <a:ext uri="{FF2B5EF4-FFF2-40B4-BE49-F238E27FC236}">
                    <a16:creationId xmlns:a16="http://schemas.microsoft.com/office/drawing/2014/main" id="{4BA71221-E231-40DC-AAC3-0203C8A60F4B}"/>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31">
                <a:extLst>
                  <a:ext uri="{FF2B5EF4-FFF2-40B4-BE49-F238E27FC236}">
                    <a16:creationId xmlns:a16="http://schemas.microsoft.com/office/drawing/2014/main" id="{34F5FEAB-AB53-45BF-80E2-FF2120FBC910}"/>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32">
                <a:extLst>
                  <a:ext uri="{FF2B5EF4-FFF2-40B4-BE49-F238E27FC236}">
                    <a16:creationId xmlns:a16="http://schemas.microsoft.com/office/drawing/2014/main" id="{69933571-1EAF-4EF7-B8C1-CA0E8E4E3C03}"/>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Oval 33">
                <a:extLst>
                  <a:ext uri="{FF2B5EF4-FFF2-40B4-BE49-F238E27FC236}">
                    <a16:creationId xmlns:a16="http://schemas.microsoft.com/office/drawing/2014/main" id="{E1045593-C685-4799-8257-2B2747930F6A}"/>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34">
                <a:extLst>
                  <a:ext uri="{FF2B5EF4-FFF2-40B4-BE49-F238E27FC236}">
                    <a16:creationId xmlns:a16="http://schemas.microsoft.com/office/drawing/2014/main" id="{877A453B-CB86-4EFF-8189-B501598E6DFB}"/>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35">
                <a:extLst>
                  <a:ext uri="{FF2B5EF4-FFF2-40B4-BE49-F238E27FC236}">
                    <a16:creationId xmlns:a16="http://schemas.microsoft.com/office/drawing/2014/main" id="{2121BCD0-D186-4B12-BED4-365D5491DA21}"/>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36">
                <a:extLst>
                  <a:ext uri="{FF2B5EF4-FFF2-40B4-BE49-F238E27FC236}">
                    <a16:creationId xmlns:a16="http://schemas.microsoft.com/office/drawing/2014/main" id="{00680BBA-A128-410B-BEC6-765F36EB514D}"/>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8" name="Rectangle 77">
            <a:extLst>
              <a:ext uri="{FF2B5EF4-FFF2-40B4-BE49-F238E27FC236}">
                <a16:creationId xmlns:a16="http://schemas.microsoft.com/office/drawing/2014/main" id="{B9D721CD-FFC9-42DD-B5EA-67FC41936725}"/>
              </a:ext>
            </a:extLst>
          </p:cNvPr>
          <p:cNvSpPr/>
          <p:nvPr/>
        </p:nvSpPr>
        <p:spPr>
          <a:xfrm>
            <a:off x="5606253" y="1433245"/>
            <a:ext cx="1519968" cy="43088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Accelerate</a:t>
            </a: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CC23EEF8-B2C0-49A9-8B6A-9D53188F23DE}"/>
              </a:ext>
            </a:extLst>
          </p:cNvPr>
          <p:cNvGrpSpPr/>
          <p:nvPr/>
        </p:nvGrpSpPr>
        <p:grpSpPr>
          <a:xfrm>
            <a:off x="8952299" y="1325656"/>
            <a:ext cx="646064" cy="646064"/>
            <a:chOff x="9478304" y="1819938"/>
            <a:chExt cx="831086" cy="831086"/>
          </a:xfrm>
        </p:grpSpPr>
        <p:sp>
          <p:nvSpPr>
            <p:cNvPr id="80" name="Oval 79">
              <a:extLst>
                <a:ext uri="{FF2B5EF4-FFF2-40B4-BE49-F238E27FC236}">
                  <a16:creationId xmlns:a16="http://schemas.microsoft.com/office/drawing/2014/main" id="{037F8DF1-BB91-42DC-A146-96178950832F}"/>
                </a:ext>
              </a:extLst>
            </p:cNvPr>
            <p:cNvSpPr/>
            <p:nvPr/>
          </p:nvSpPr>
          <p:spPr bwMode="auto">
            <a:xfrm>
              <a:off x="9478304" y="1819938"/>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81" name="Group 80">
              <a:extLst>
                <a:ext uri="{FF2B5EF4-FFF2-40B4-BE49-F238E27FC236}">
                  <a16:creationId xmlns:a16="http://schemas.microsoft.com/office/drawing/2014/main" id="{A1D15487-ADAB-41A1-BA61-3C25C2CD3F55}"/>
                </a:ext>
              </a:extLst>
            </p:cNvPr>
            <p:cNvGrpSpPr/>
            <p:nvPr/>
          </p:nvGrpSpPr>
          <p:grpSpPr>
            <a:xfrm>
              <a:off x="9744153" y="2009613"/>
              <a:ext cx="299388" cy="451736"/>
              <a:chOff x="1966292" y="4791385"/>
              <a:chExt cx="299388" cy="451736"/>
            </a:xfrm>
          </p:grpSpPr>
          <p:sp>
            <p:nvSpPr>
              <p:cNvPr id="82" name="Freeform: Shape 81">
                <a:extLst>
                  <a:ext uri="{FF2B5EF4-FFF2-40B4-BE49-F238E27FC236}">
                    <a16:creationId xmlns:a16="http://schemas.microsoft.com/office/drawing/2014/main" id="{80B08C34-E3C4-42AE-9520-A10D5A28E4E8}"/>
                  </a:ext>
                </a:extLst>
              </p:cNvPr>
              <p:cNvSpPr/>
              <p:nvPr/>
            </p:nvSpPr>
            <p:spPr>
              <a:xfrm>
                <a:off x="2041786" y="5129201"/>
                <a:ext cx="148265" cy="29789"/>
              </a:xfrm>
              <a:custGeom>
                <a:avLst/>
                <a:gdLst>
                  <a:gd name="connsiteX0" fmla="*/ 186785 w 207644"/>
                  <a:gd name="connsiteY0" fmla="*/ 0 h 41719"/>
                  <a:gd name="connsiteX1" fmla="*/ 20860 w 207644"/>
                  <a:gd name="connsiteY1" fmla="*/ 0 h 41719"/>
                  <a:gd name="connsiteX2" fmla="*/ 0 w 207644"/>
                  <a:gd name="connsiteY2" fmla="*/ 20860 h 41719"/>
                  <a:gd name="connsiteX3" fmla="*/ 20860 w 207644"/>
                  <a:gd name="connsiteY3" fmla="*/ 41719 h 41719"/>
                  <a:gd name="connsiteX4" fmla="*/ 186785 w 207644"/>
                  <a:gd name="connsiteY4" fmla="*/ 41719 h 41719"/>
                  <a:gd name="connsiteX5" fmla="*/ 207645 w 207644"/>
                  <a:gd name="connsiteY5" fmla="*/ 20860 h 41719"/>
                  <a:gd name="connsiteX6" fmla="*/ 186785 w 207644"/>
                  <a:gd name="connsiteY6" fmla="*/ 0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4" h="41719">
                    <a:moveTo>
                      <a:pt x="186785" y="0"/>
                    </a:moveTo>
                    <a:lnTo>
                      <a:pt x="20860" y="0"/>
                    </a:lnTo>
                    <a:cubicBezTo>
                      <a:pt x="9339" y="0"/>
                      <a:pt x="0" y="9339"/>
                      <a:pt x="0" y="20860"/>
                    </a:cubicBezTo>
                    <a:cubicBezTo>
                      <a:pt x="0" y="32380"/>
                      <a:pt x="9339" y="41719"/>
                      <a:pt x="20860" y="41719"/>
                    </a:cubicBezTo>
                    <a:lnTo>
                      <a:pt x="186785" y="41719"/>
                    </a:lnTo>
                    <a:cubicBezTo>
                      <a:pt x="198306" y="41719"/>
                      <a:pt x="207645" y="32380"/>
                      <a:pt x="207645" y="20860"/>
                    </a:cubicBezTo>
                    <a:cubicBezTo>
                      <a:pt x="207645" y="9339"/>
                      <a:pt x="198306" y="0"/>
                      <a:pt x="186785" y="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A3AC103-AEF2-400F-9CC0-4A0E43439DB3}"/>
                  </a:ext>
                </a:extLst>
              </p:cNvPr>
              <p:cNvSpPr/>
              <p:nvPr/>
            </p:nvSpPr>
            <p:spPr>
              <a:xfrm>
                <a:off x="2053824" y="5181911"/>
                <a:ext cx="123849" cy="61210"/>
              </a:xfrm>
              <a:custGeom>
                <a:avLst/>
                <a:gdLst>
                  <a:gd name="connsiteX0" fmla="*/ 43910 w 173450"/>
                  <a:gd name="connsiteY0" fmla="*/ 50578 h 85725"/>
                  <a:gd name="connsiteX1" fmla="*/ 43910 w 173450"/>
                  <a:gd name="connsiteY1" fmla="*/ 62008 h 85725"/>
                  <a:gd name="connsiteX2" fmla="*/ 67532 w 173450"/>
                  <a:gd name="connsiteY2" fmla="*/ 85725 h 85725"/>
                  <a:gd name="connsiteX3" fmla="*/ 101251 w 173450"/>
                  <a:gd name="connsiteY3" fmla="*/ 85725 h 85725"/>
                  <a:gd name="connsiteX4" fmla="*/ 124873 w 173450"/>
                  <a:gd name="connsiteY4" fmla="*/ 62103 h 85725"/>
                  <a:gd name="connsiteX5" fmla="*/ 124873 w 173450"/>
                  <a:gd name="connsiteY5" fmla="*/ 51054 h 85725"/>
                  <a:gd name="connsiteX6" fmla="*/ 173450 w 173450"/>
                  <a:gd name="connsiteY6" fmla="*/ 0 h 85725"/>
                  <a:gd name="connsiteX7" fmla="*/ 0 w 173450"/>
                  <a:gd name="connsiteY7" fmla="*/ 0 h 85725"/>
                  <a:gd name="connsiteX8" fmla="*/ 43910 w 173450"/>
                  <a:gd name="connsiteY8" fmla="*/ 5057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450" h="85725">
                    <a:moveTo>
                      <a:pt x="43910" y="50578"/>
                    </a:moveTo>
                    <a:lnTo>
                      <a:pt x="43910" y="62008"/>
                    </a:lnTo>
                    <a:cubicBezTo>
                      <a:pt x="43910" y="75069"/>
                      <a:pt x="54471" y="85673"/>
                      <a:pt x="67532" y="85725"/>
                    </a:cubicBezTo>
                    <a:lnTo>
                      <a:pt x="101251" y="85725"/>
                    </a:lnTo>
                    <a:cubicBezTo>
                      <a:pt x="114275" y="85673"/>
                      <a:pt x="124820" y="75127"/>
                      <a:pt x="124873" y="62103"/>
                    </a:cubicBezTo>
                    <a:lnTo>
                      <a:pt x="124873" y="51054"/>
                    </a:lnTo>
                    <a:cubicBezTo>
                      <a:pt x="152011" y="49544"/>
                      <a:pt x="173291" y="27181"/>
                      <a:pt x="173450" y="0"/>
                    </a:cubicBezTo>
                    <a:lnTo>
                      <a:pt x="0" y="0"/>
                    </a:lnTo>
                    <a:cubicBezTo>
                      <a:pt x="150" y="25385"/>
                      <a:pt x="18798" y="46864"/>
                      <a:pt x="43910" y="50578"/>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5AD14D68-1A5F-4626-915C-AB9F03FBA127}"/>
                  </a:ext>
                </a:extLst>
              </p:cNvPr>
              <p:cNvSpPr/>
              <p:nvPr/>
            </p:nvSpPr>
            <p:spPr>
              <a:xfrm>
                <a:off x="1966292" y="4791385"/>
                <a:ext cx="299388" cy="316118"/>
              </a:xfrm>
              <a:custGeom>
                <a:avLst/>
                <a:gdLst>
                  <a:gd name="connsiteX0" fmla="*/ 209550 w 419290"/>
                  <a:gd name="connsiteY0" fmla="*/ 0 h 442721"/>
                  <a:gd name="connsiteX1" fmla="*/ 0 w 419290"/>
                  <a:gd name="connsiteY1" fmla="*/ 215170 h 442721"/>
                  <a:gd name="connsiteX2" fmla="*/ 15335 w 419290"/>
                  <a:gd name="connsiteY2" fmla="*/ 295942 h 442721"/>
                  <a:gd name="connsiteX3" fmla="*/ 19336 w 419290"/>
                  <a:gd name="connsiteY3" fmla="*/ 305467 h 442721"/>
                  <a:gd name="connsiteX4" fmla="*/ 55340 w 419290"/>
                  <a:gd name="connsiteY4" fmla="*/ 360902 h 442721"/>
                  <a:gd name="connsiteX5" fmla="*/ 108585 w 419290"/>
                  <a:gd name="connsiteY5" fmla="*/ 442722 h 442721"/>
                  <a:gd name="connsiteX6" fmla="*/ 310706 w 419290"/>
                  <a:gd name="connsiteY6" fmla="*/ 442722 h 442721"/>
                  <a:gd name="connsiteX7" fmla="*/ 363950 w 419290"/>
                  <a:gd name="connsiteY7" fmla="*/ 360902 h 442721"/>
                  <a:gd name="connsiteX8" fmla="*/ 399955 w 419290"/>
                  <a:gd name="connsiteY8" fmla="*/ 305467 h 442721"/>
                  <a:gd name="connsiteX9" fmla="*/ 403955 w 419290"/>
                  <a:gd name="connsiteY9" fmla="*/ 295942 h 442721"/>
                  <a:gd name="connsiteX10" fmla="*/ 419291 w 419290"/>
                  <a:gd name="connsiteY10" fmla="*/ 215170 h 442721"/>
                  <a:gd name="connsiteX11" fmla="*/ 209550 w 419290"/>
                  <a:gd name="connsiteY11" fmla="*/ 0 h 442721"/>
                  <a:gd name="connsiteX12" fmla="*/ 200025 w 419290"/>
                  <a:gd name="connsiteY12" fmla="*/ 79248 h 442721"/>
                  <a:gd name="connsiteX13" fmla="*/ 137541 w 419290"/>
                  <a:gd name="connsiteY13" fmla="*/ 98298 h 442721"/>
                  <a:gd name="connsiteX14" fmla="*/ 75819 w 419290"/>
                  <a:gd name="connsiteY14" fmla="*/ 224695 h 442721"/>
                  <a:gd name="connsiteX15" fmla="*/ 54959 w 419290"/>
                  <a:gd name="connsiteY15" fmla="*/ 245174 h 442721"/>
                  <a:gd name="connsiteX16" fmla="*/ 54959 w 419290"/>
                  <a:gd name="connsiteY16" fmla="*/ 245174 h 442721"/>
                  <a:gd name="connsiteX17" fmla="*/ 34481 w 419290"/>
                  <a:gd name="connsiteY17" fmla="*/ 223939 h 442721"/>
                  <a:gd name="connsiteX18" fmla="*/ 34481 w 419290"/>
                  <a:gd name="connsiteY18" fmla="*/ 223933 h 442721"/>
                  <a:gd name="connsiteX19" fmla="*/ 118491 w 419290"/>
                  <a:gd name="connsiteY19" fmla="*/ 61341 h 442721"/>
                  <a:gd name="connsiteX20" fmla="*/ 200406 w 419290"/>
                  <a:gd name="connsiteY20" fmla="*/ 37814 h 442721"/>
                  <a:gd name="connsiteX21" fmla="*/ 221266 w 419290"/>
                  <a:gd name="connsiteY21" fmla="*/ 58674 h 442721"/>
                  <a:gd name="connsiteX22" fmla="*/ 200406 w 419290"/>
                  <a:gd name="connsiteY22" fmla="*/ 79534 h 44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9290" h="442721">
                    <a:moveTo>
                      <a:pt x="209550" y="0"/>
                    </a:moveTo>
                    <a:cubicBezTo>
                      <a:pt x="93726" y="0"/>
                      <a:pt x="0" y="96393"/>
                      <a:pt x="0" y="215170"/>
                    </a:cubicBezTo>
                    <a:cubicBezTo>
                      <a:pt x="-31" y="242820"/>
                      <a:pt x="5172" y="270227"/>
                      <a:pt x="15335" y="295942"/>
                    </a:cubicBezTo>
                    <a:cubicBezTo>
                      <a:pt x="16605" y="299116"/>
                      <a:pt x="17939" y="302292"/>
                      <a:pt x="19336" y="305467"/>
                    </a:cubicBezTo>
                    <a:cubicBezTo>
                      <a:pt x="28421" y="325684"/>
                      <a:pt x="40565" y="344381"/>
                      <a:pt x="55340" y="360902"/>
                    </a:cubicBezTo>
                    <a:lnTo>
                      <a:pt x="108585" y="442722"/>
                    </a:lnTo>
                    <a:lnTo>
                      <a:pt x="310706" y="442722"/>
                    </a:lnTo>
                    <a:lnTo>
                      <a:pt x="363950" y="360902"/>
                    </a:lnTo>
                    <a:cubicBezTo>
                      <a:pt x="378726" y="344381"/>
                      <a:pt x="390870" y="325684"/>
                      <a:pt x="399955" y="305467"/>
                    </a:cubicBezTo>
                    <a:cubicBezTo>
                      <a:pt x="401352" y="302355"/>
                      <a:pt x="402686" y="299180"/>
                      <a:pt x="403955" y="295942"/>
                    </a:cubicBezTo>
                    <a:cubicBezTo>
                      <a:pt x="414119" y="270227"/>
                      <a:pt x="419322" y="242820"/>
                      <a:pt x="419291" y="215170"/>
                    </a:cubicBezTo>
                    <a:cubicBezTo>
                      <a:pt x="419291" y="96298"/>
                      <a:pt x="325374" y="0"/>
                      <a:pt x="209550" y="0"/>
                    </a:cubicBezTo>
                    <a:close/>
                    <a:moveTo>
                      <a:pt x="200025" y="79248"/>
                    </a:moveTo>
                    <a:cubicBezTo>
                      <a:pt x="177981" y="80554"/>
                      <a:pt x="156564" y="87083"/>
                      <a:pt x="137541" y="98298"/>
                    </a:cubicBezTo>
                    <a:cubicBezTo>
                      <a:pt x="97631" y="122015"/>
                      <a:pt x="76867" y="164973"/>
                      <a:pt x="75819" y="224695"/>
                    </a:cubicBezTo>
                    <a:cubicBezTo>
                      <a:pt x="75612" y="236067"/>
                      <a:pt x="66333" y="245175"/>
                      <a:pt x="54959" y="245174"/>
                    </a:cubicBezTo>
                    <a:lnTo>
                      <a:pt x="54959" y="245174"/>
                    </a:lnTo>
                    <a:cubicBezTo>
                      <a:pt x="43441" y="244965"/>
                      <a:pt x="34272" y="235458"/>
                      <a:pt x="34481" y="223939"/>
                    </a:cubicBezTo>
                    <a:cubicBezTo>
                      <a:pt x="34481" y="223938"/>
                      <a:pt x="34481" y="223935"/>
                      <a:pt x="34481" y="223933"/>
                    </a:cubicBezTo>
                    <a:cubicBezTo>
                      <a:pt x="36100" y="128683"/>
                      <a:pt x="81058" y="82867"/>
                      <a:pt x="118491" y="61341"/>
                    </a:cubicBezTo>
                    <a:cubicBezTo>
                      <a:pt x="143513" y="47041"/>
                      <a:pt x="171609" y="38972"/>
                      <a:pt x="200406" y="37814"/>
                    </a:cubicBezTo>
                    <a:cubicBezTo>
                      <a:pt x="211927" y="37814"/>
                      <a:pt x="221266" y="47154"/>
                      <a:pt x="221266" y="58674"/>
                    </a:cubicBezTo>
                    <a:cubicBezTo>
                      <a:pt x="221266" y="70195"/>
                      <a:pt x="211927" y="79534"/>
                      <a:pt x="200406" y="79534"/>
                    </a:cubicBezTo>
                    <a:close/>
                  </a:path>
                </a:pathLst>
              </a:custGeom>
              <a:solidFill>
                <a:srgbClr val="4FE4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5" name="Rectangle 84">
            <a:extLst>
              <a:ext uri="{FF2B5EF4-FFF2-40B4-BE49-F238E27FC236}">
                <a16:creationId xmlns:a16="http://schemas.microsoft.com/office/drawing/2014/main" id="{073B32DC-C100-4C99-9790-C2B51394082B}"/>
              </a:ext>
            </a:extLst>
          </p:cNvPr>
          <p:cNvSpPr/>
          <p:nvPr/>
        </p:nvSpPr>
        <p:spPr>
          <a:xfrm>
            <a:off x="9655512" y="1433245"/>
            <a:ext cx="1071127" cy="43088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Unlock</a:t>
            </a: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5EA6F556-23D1-46C5-B64C-48A5CCBA5DBD}"/>
              </a:ext>
            </a:extLst>
          </p:cNvPr>
          <p:cNvGrpSpPr/>
          <p:nvPr/>
        </p:nvGrpSpPr>
        <p:grpSpPr>
          <a:xfrm>
            <a:off x="3243730" y="2236877"/>
            <a:ext cx="6860723" cy="6860669"/>
            <a:chOff x="154596" y="2281412"/>
            <a:chExt cx="394433" cy="394430"/>
          </a:xfrm>
        </p:grpSpPr>
        <p:sp>
          <p:nvSpPr>
            <p:cNvPr id="178" name="Freeform 89">
              <a:extLst>
                <a:ext uri="{FF2B5EF4-FFF2-40B4-BE49-F238E27FC236}">
                  <a16:creationId xmlns:a16="http://schemas.microsoft.com/office/drawing/2014/main" id="{84E825DC-A078-4FBC-BC21-C800F98B12D4}"/>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79" name="Freeform 90">
              <a:extLst>
                <a:ext uri="{FF2B5EF4-FFF2-40B4-BE49-F238E27FC236}">
                  <a16:creationId xmlns:a16="http://schemas.microsoft.com/office/drawing/2014/main" id="{B7174D83-4BB0-4AEF-B6DA-CEA7158EA80A}"/>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80" name="Freeform 91">
              <a:extLst>
                <a:ext uri="{FF2B5EF4-FFF2-40B4-BE49-F238E27FC236}">
                  <a16:creationId xmlns:a16="http://schemas.microsoft.com/office/drawing/2014/main" id="{D2F9A676-9689-4E17-9F88-7E0C4904EF2D}"/>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81" name="Freeform 92">
              <a:extLst>
                <a:ext uri="{FF2B5EF4-FFF2-40B4-BE49-F238E27FC236}">
                  <a16:creationId xmlns:a16="http://schemas.microsoft.com/office/drawing/2014/main" id="{8237A529-9F21-4876-B8C5-68C06DC11999}"/>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82" name="Freeform 93">
              <a:extLst>
                <a:ext uri="{FF2B5EF4-FFF2-40B4-BE49-F238E27FC236}">
                  <a16:creationId xmlns:a16="http://schemas.microsoft.com/office/drawing/2014/main" id="{8B46F28C-3549-4FF8-8573-5D0952FBDBC7}"/>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83" name="Freeform 94">
              <a:extLst>
                <a:ext uri="{FF2B5EF4-FFF2-40B4-BE49-F238E27FC236}">
                  <a16:creationId xmlns:a16="http://schemas.microsoft.com/office/drawing/2014/main" id="{7E088060-CD13-4E6F-BC18-1EB6564F466C}"/>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84" name="Freeform 95">
              <a:extLst>
                <a:ext uri="{FF2B5EF4-FFF2-40B4-BE49-F238E27FC236}">
                  <a16:creationId xmlns:a16="http://schemas.microsoft.com/office/drawing/2014/main" id="{225C926A-A990-4B1E-8BE2-E839E40DA571}"/>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85" name="Freeform 96">
              <a:extLst>
                <a:ext uri="{FF2B5EF4-FFF2-40B4-BE49-F238E27FC236}">
                  <a16:creationId xmlns:a16="http://schemas.microsoft.com/office/drawing/2014/main" id="{576E0A3F-0F8E-45C6-8D72-6EA4BD82627E}"/>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86" name="Freeform 97">
              <a:extLst>
                <a:ext uri="{FF2B5EF4-FFF2-40B4-BE49-F238E27FC236}">
                  <a16:creationId xmlns:a16="http://schemas.microsoft.com/office/drawing/2014/main" id="{123AE716-4D0A-4721-875E-EA1E489FCE0D}"/>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36" name="TextBox 35">
            <a:extLst>
              <a:ext uri="{FF2B5EF4-FFF2-40B4-BE49-F238E27FC236}">
                <a16:creationId xmlns:a16="http://schemas.microsoft.com/office/drawing/2014/main" id="{CED394E9-0E9E-430D-8B7C-5C50B0CC1386}"/>
              </a:ext>
            </a:extLst>
          </p:cNvPr>
          <p:cNvSpPr txBox="1"/>
          <p:nvPr/>
        </p:nvSpPr>
        <p:spPr>
          <a:xfrm>
            <a:off x="287686" y="3401971"/>
            <a:ext cx="1083914" cy="276999"/>
          </a:xfrm>
          <a:prstGeom prst="rect">
            <a:avLst/>
          </a:prstGeom>
          <a:noFill/>
        </p:spPr>
        <p:txBody>
          <a:bodyPr wrap="square" lIns="0" tIns="0" rIns="0" bIns="0">
            <a:spAutoFit/>
          </a:bodyPr>
          <a:lstStyle/>
          <a:p>
            <a:r>
              <a:rPr lang="en-US" sz="1800" kern="0">
                <a:solidFill>
                  <a:srgbClr val="50E6FF"/>
                </a:solidFill>
                <a:latin typeface="Segoe UI Semibold" panose="020B0702040204020203" pitchFamily="34" charset="0"/>
                <a:cs typeface="Segoe UI Semibold" panose="020B0702040204020203" pitchFamily="34" charset="0"/>
              </a:rPr>
              <a:t>Use case</a:t>
            </a:r>
            <a:endParaRPr lang="en-US" sz="1600"/>
          </a:p>
        </p:txBody>
      </p:sp>
      <p:sp>
        <p:nvSpPr>
          <p:cNvPr id="37" name="TextBox 36">
            <a:extLst>
              <a:ext uri="{FF2B5EF4-FFF2-40B4-BE49-F238E27FC236}">
                <a16:creationId xmlns:a16="http://schemas.microsoft.com/office/drawing/2014/main" id="{3A1C28CA-A4DE-4162-9AEE-7AF47D226169}"/>
              </a:ext>
            </a:extLst>
          </p:cNvPr>
          <p:cNvSpPr txBox="1"/>
          <p:nvPr/>
        </p:nvSpPr>
        <p:spPr>
          <a:xfrm>
            <a:off x="287686" y="5365972"/>
            <a:ext cx="1083914" cy="276999"/>
          </a:xfrm>
          <a:prstGeom prst="rect">
            <a:avLst/>
          </a:prstGeom>
          <a:noFill/>
        </p:spPr>
        <p:txBody>
          <a:bodyPr wrap="square" lIns="0" tIns="0" rIns="0" bIns="0">
            <a:spAutoFit/>
          </a:bodyPr>
          <a:lstStyle/>
          <a:p>
            <a:r>
              <a:rPr lang="en-US" sz="1800" kern="0">
                <a:solidFill>
                  <a:srgbClr val="50E6FF"/>
                </a:solidFill>
                <a:latin typeface="Segoe UI Semibold" panose="020B0702040204020203" pitchFamily="34" charset="0"/>
                <a:cs typeface="Segoe UI Semibold" panose="020B0702040204020203" pitchFamily="34" charset="0"/>
              </a:rPr>
              <a:t>Examples</a:t>
            </a:r>
            <a:endParaRPr lang="en-US" sz="1600"/>
          </a:p>
        </p:txBody>
      </p:sp>
      <p:sp>
        <p:nvSpPr>
          <p:cNvPr id="20" name="Rectangle 19">
            <a:extLst>
              <a:ext uri="{FF2B5EF4-FFF2-40B4-BE49-F238E27FC236}">
                <a16:creationId xmlns:a16="http://schemas.microsoft.com/office/drawing/2014/main" id="{FE1A2510-15EB-4F4F-8627-340FED9F0BDC}"/>
              </a:ext>
            </a:extLst>
          </p:cNvPr>
          <p:cNvSpPr/>
          <p:nvPr/>
        </p:nvSpPr>
        <p:spPr>
          <a:xfrm>
            <a:off x="1457136" y="2244035"/>
            <a:ext cx="2518572" cy="2383230"/>
          </a:xfrm>
          <a:prstGeom prst="rect">
            <a:avLst/>
          </a:prstGeom>
          <a:noFill/>
          <a:ln w="12700" cap="sq">
            <a:solidFill>
              <a:schemeClr val="bg1">
                <a:lumMod val="75000"/>
              </a:schemeClr>
            </a:solidFill>
            <a:prstDash val="solid"/>
            <a:miter lim="800000"/>
            <a:headEnd/>
            <a:tailEnd/>
          </a:ln>
          <a:effectLst/>
        </p:spPr>
        <p:txBody>
          <a:bodyPr vert="horz" wrap="square" lIns="146304" tIns="91440" rIns="146304" bIns="9144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rgbClr val="50E6FF"/>
                </a:solidFill>
                <a:latin typeface="+mj-lt"/>
                <a:ea typeface="Segoe UI Black" panose="020B0A02040204020203" pitchFamily="34" charset="0"/>
              </a:rPr>
              <a:t>Extend with vertical or LOB co-sell ready solutions</a:t>
            </a:r>
          </a:p>
          <a:p>
            <a:pPr defTabSz="932384">
              <a:spcBef>
                <a:spcPts val="600"/>
              </a:spcBef>
            </a:pPr>
            <a:r>
              <a:rPr lang="en-US" sz="1200">
                <a:solidFill>
                  <a:schemeClr val="bg1"/>
                </a:solidFill>
              </a:rPr>
              <a:t>Extend and improve the Cloud ecosystem and expand your distribution footprint, building co-sell ready LOB or vertically-aligned apps that leverage the scale of the Microsoft Field</a:t>
            </a:r>
          </a:p>
        </p:txBody>
      </p:sp>
      <p:sp>
        <p:nvSpPr>
          <p:cNvPr id="21" name="Rectangle 20">
            <a:extLst>
              <a:ext uri="{FF2B5EF4-FFF2-40B4-BE49-F238E27FC236}">
                <a16:creationId xmlns:a16="http://schemas.microsoft.com/office/drawing/2014/main" id="{30A4102D-DD33-401E-A0C5-E3741920FBD9}"/>
              </a:ext>
            </a:extLst>
          </p:cNvPr>
          <p:cNvSpPr/>
          <p:nvPr/>
        </p:nvSpPr>
        <p:spPr>
          <a:xfrm>
            <a:off x="4095581" y="2244035"/>
            <a:ext cx="2518572" cy="2383230"/>
          </a:xfrm>
          <a:prstGeom prst="rect">
            <a:avLst/>
          </a:prstGeom>
          <a:noFill/>
          <a:ln w="12700" cap="sq">
            <a:solidFill>
              <a:schemeClr val="bg1">
                <a:lumMod val="75000"/>
              </a:schemeClr>
            </a:solidFill>
            <a:prstDash val="solid"/>
            <a:miter lim="800000"/>
            <a:headEnd/>
            <a:tailEnd/>
          </a:ln>
          <a:effectLst/>
        </p:spPr>
        <p:txBody>
          <a:bodyPr vert="horz" wrap="square" lIns="146304" tIns="91440" rIns="146304" bIns="9144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rgbClr val="50E6FF"/>
                </a:solidFill>
                <a:latin typeface="+mj-lt"/>
                <a:ea typeface="Segoe UI Black" panose="020B0A02040204020203" pitchFamily="34" charset="0"/>
              </a:rPr>
              <a:t>Embed Healthcare Cloud features  </a:t>
            </a:r>
          </a:p>
          <a:p>
            <a:pPr defTabSz="932384">
              <a:spcBef>
                <a:spcPts val="600"/>
              </a:spcBef>
            </a:pPr>
            <a:r>
              <a:rPr lang="en-US" sz="1200">
                <a:solidFill>
                  <a:schemeClr val="bg1"/>
                </a:solidFill>
              </a:rPr>
              <a:t>Accelerate and improve Healthcare app development by embedding Cloud capabilities into existing or new SaaS apps, PaaS, or other solutions</a:t>
            </a:r>
          </a:p>
        </p:txBody>
      </p:sp>
      <p:sp>
        <p:nvSpPr>
          <p:cNvPr id="22" name="Rectangle 21">
            <a:extLst>
              <a:ext uri="{FF2B5EF4-FFF2-40B4-BE49-F238E27FC236}">
                <a16:creationId xmlns:a16="http://schemas.microsoft.com/office/drawing/2014/main" id="{5995F3F3-9BB4-474E-B63E-7642E5162C77}"/>
              </a:ext>
            </a:extLst>
          </p:cNvPr>
          <p:cNvSpPr/>
          <p:nvPr/>
        </p:nvSpPr>
        <p:spPr>
          <a:xfrm>
            <a:off x="6734026" y="2244035"/>
            <a:ext cx="2518572" cy="2383230"/>
          </a:xfrm>
          <a:prstGeom prst="rect">
            <a:avLst/>
          </a:prstGeom>
          <a:noFill/>
          <a:ln w="12700" cap="sq">
            <a:solidFill>
              <a:schemeClr val="bg1">
                <a:lumMod val="75000"/>
              </a:schemeClr>
            </a:solidFill>
            <a:prstDash val="solid"/>
            <a:miter lim="800000"/>
            <a:headEnd/>
            <a:tailEnd/>
          </a:ln>
          <a:effectLst/>
        </p:spPr>
        <p:txBody>
          <a:bodyPr vert="horz" wrap="square" lIns="146304" tIns="91440" rIns="146304" bIns="9144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rgbClr val="50E6FF"/>
                </a:solidFill>
                <a:latin typeface="+mj-lt"/>
                <a:ea typeface="Segoe UI Black" panose="020B0A02040204020203" pitchFamily="34" charset="0"/>
              </a:rPr>
              <a:t>Integrate with your solutions</a:t>
            </a:r>
          </a:p>
          <a:p>
            <a:pPr defTabSz="932384">
              <a:spcBef>
                <a:spcPts val="600"/>
              </a:spcBef>
            </a:pPr>
            <a:r>
              <a:rPr lang="en-US" sz="1200">
                <a:solidFill>
                  <a:schemeClr val="bg1"/>
                </a:solidFill>
              </a:rPr>
              <a:t>Connect Microsoft Cloud for Healthcare capabilities, integrating with your first party Healthcare apps or platforms</a:t>
            </a:r>
          </a:p>
        </p:txBody>
      </p:sp>
      <p:sp>
        <p:nvSpPr>
          <p:cNvPr id="23" name="Rectangle 22">
            <a:extLst>
              <a:ext uri="{FF2B5EF4-FFF2-40B4-BE49-F238E27FC236}">
                <a16:creationId xmlns:a16="http://schemas.microsoft.com/office/drawing/2014/main" id="{EA2E7780-0EAF-47B8-90F5-5A3456FE0902}"/>
              </a:ext>
            </a:extLst>
          </p:cNvPr>
          <p:cNvSpPr/>
          <p:nvPr/>
        </p:nvSpPr>
        <p:spPr>
          <a:xfrm>
            <a:off x="9372470" y="2244035"/>
            <a:ext cx="2518572" cy="2383230"/>
          </a:xfrm>
          <a:prstGeom prst="rect">
            <a:avLst/>
          </a:prstGeom>
          <a:noFill/>
          <a:ln w="12700" cap="sq">
            <a:solidFill>
              <a:schemeClr val="bg1">
                <a:lumMod val="75000"/>
              </a:schemeClr>
            </a:solidFill>
            <a:prstDash val="solid"/>
            <a:miter lim="800000"/>
            <a:headEnd/>
            <a:tailEnd/>
          </a:ln>
          <a:effectLst/>
        </p:spPr>
        <p:txBody>
          <a:bodyPr vert="horz" wrap="square" lIns="146304" tIns="91440" rIns="146304" bIns="9144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rgbClr val="50E6FF"/>
                </a:solidFill>
                <a:latin typeface="+mj-lt"/>
                <a:ea typeface="Segoe UI Black" panose="020B0A02040204020203" pitchFamily="34" charset="0"/>
              </a:rPr>
              <a:t>Implementation, analytics, and interoperability services</a:t>
            </a:r>
          </a:p>
          <a:p>
            <a:pPr defTabSz="932384">
              <a:spcBef>
                <a:spcPts val="600"/>
              </a:spcBef>
            </a:pPr>
            <a:r>
              <a:rPr lang="en-US" sz="1200">
                <a:solidFill>
                  <a:schemeClr val="bg1"/>
                </a:solidFill>
              </a:rPr>
              <a:t>If you have a services arm, implement Microsoft Cloud for Healthcare along with your SaaS, PaaS, or other solutions</a:t>
            </a:r>
          </a:p>
        </p:txBody>
      </p:sp>
      <p:sp>
        <p:nvSpPr>
          <p:cNvPr id="205" name="Rectangle 204">
            <a:extLst>
              <a:ext uri="{FF2B5EF4-FFF2-40B4-BE49-F238E27FC236}">
                <a16:creationId xmlns:a16="http://schemas.microsoft.com/office/drawing/2014/main" id="{FFDFC870-EC34-46F5-AA82-45C431AE599A}"/>
              </a:ext>
            </a:extLst>
          </p:cNvPr>
          <p:cNvSpPr/>
          <p:nvPr/>
        </p:nvSpPr>
        <p:spPr>
          <a:xfrm>
            <a:off x="1457136" y="4717138"/>
            <a:ext cx="2518572" cy="1608685"/>
          </a:xfrm>
          <a:prstGeom prst="rect">
            <a:avLst/>
          </a:prstGeom>
          <a:noFill/>
          <a:ln w="12700" cap="sq">
            <a:solidFill>
              <a:schemeClr val="bg1">
                <a:lumMod val="75000"/>
              </a:schemeClr>
            </a:solidFill>
            <a:prstDash val="solid"/>
            <a:miter lim="800000"/>
            <a:headEnd/>
            <a:tailEnd/>
          </a:ln>
          <a:effectLst/>
        </p:spPr>
        <p:txBody>
          <a:bodyPr vert="horz" wrap="square" lIns="146304" tIns="91440" rIns="146304" bIns="9144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Dynamics 365 LOB apps</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Dynamics 365 Health Payor &amp; Insurer apps</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Teams Productivity Canvas apps</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PowerApps developed apps</a:t>
            </a:r>
          </a:p>
        </p:txBody>
      </p:sp>
      <p:sp>
        <p:nvSpPr>
          <p:cNvPr id="206" name="Rectangle 205">
            <a:extLst>
              <a:ext uri="{FF2B5EF4-FFF2-40B4-BE49-F238E27FC236}">
                <a16:creationId xmlns:a16="http://schemas.microsoft.com/office/drawing/2014/main" id="{5E454DC0-3986-4631-8A1A-7A2BB4C41EE4}"/>
              </a:ext>
            </a:extLst>
          </p:cNvPr>
          <p:cNvSpPr/>
          <p:nvPr/>
        </p:nvSpPr>
        <p:spPr>
          <a:xfrm>
            <a:off x="4095581" y="4717138"/>
            <a:ext cx="2518572" cy="1608685"/>
          </a:xfrm>
          <a:prstGeom prst="rect">
            <a:avLst/>
          </a:prstGeom>
          <a:noFill/>
          <a:ln w="12700" cap="sq">
            <a:solidFill>
              <a:schemeClr val="bg1">
                <a:lumMod val="75000"/>
              </a:schemeClr>
            </a:solidFill>
            <a:prstDash val="solid"/>
            <a:miter lim="800000"/>
            <a:headEnd/>
            <a:tailEnd/>
          </a:ln>
          <a:effectLst/>
        </p:spPr>
        <p:txBody>
          <a:bodyPr vert="horz" wrap="square" lIns="146304" tIns="91440" rIns="146304" bIns="9144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CDM (Provider, Payor)</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Healthcare Bot</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Virtual health </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Azure API for FHIR </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Configurations</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Workflow</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Connectors</a:t>
            </a:r>
          </a:p>
        </p:txBody>
      </p:sp>
      <p:sp>
        <p:nvSpPr>
          <p:cNvPr id="207" name="Rectangle 206">
            <a:extLst>
              <a:ext uri="{FF2B5EF4-FFF2-40B4-BE49-F238E27FC236}">
                <a16:creationId xmlns:a16="http://schemas.microsoft.com/office/drawing/2014/main" id="{4050CCE8-3591-4203-97BA-890C7B148986}"/>
              </a:ext>
            </a:extLst>
          </p:cNvPr>
          <p:cNvSpPr/>
          <p:nvPr/>
        </p:nvSpPr>
        <p:spPr>
          <a:xfrm>
            <a:off x="6734026" y="4717138"/>
            <a:ext cx="2518572" cy="1608685"/>
          </a:xfrm>
          <a:prstGeom prst="rect">
            <a:avLst/>
          </a:prstGeom>
          <a:noFill/>
          <a:ln w="12700" cap="sq">
            <a:solidFill>
              <a:schemeClr val="bg1">
                <a:lumMod val="75000"/>
              </a:schemeClr>
            </a:solidFill>
            <a:prstDash val="solid"/>
            <a:miter lim="800000"/>
            <a:headEnd/>
            <a:tailEnd/>
          </a:ln>
          <a:effectLst/>
        </p:spPr>
        <p:txBody>
          <a:bodyPr vert="horz" wrap="square" lIns="146304" tIns="91440" rIns="146304" bIns="9144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EMR connectors</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Azure API for FHIR</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Azure IoT Connector for FHIR</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rPr>
              <a:t>Workflow extension</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lang="en-US" sz="1200">
                <a:solidFill>
                  <a:schemeClr val="bg1"/>
                </a:solidFill>
                <a:ea typeface="Segoe UI" pitchFamily="34" charset="0"/>
                <a:cs typeface="Segoe UI" pitchFamily="34" charset="0"/>
              </a:rPr>
              <a:t>Dynamics 365 connectors</a:t>
            </a:r>
          </a:p>
          <a:p>
            <a:pPr marL="166688" marR="0" lvl="0" indent="-166688" defTabSz="932472" rtl="0" eaLnBrk="1" fontAlgn="base" latinLnBrk="0" hangingPunct="1">
              <a:lnSpc>
                <a:spcPct val="100000"/>
              </a:lnSpc>
              <a:spcAft>
                <a:spcPts val="300"/>
              </a:spcAft>
              <a:buClrTx/>
              <a:buSzTx/>
              <a:buFont typeface="Arial" panose="020B0604020202020204" pitchFamily="34" charset="0"/>
              <a:buChar char="•"/>
              <a:tabLst/>
              <a:defRPr/>
            </a:pPr>
            <a:r>
              <a:rPr lang="en-US" sz="1200">
                <a:solidFill>
                  <a:schemeClr val="bg1"/>
                </a:solidFill>
                <a:ea typeface="Segoe UI" pitchFamily="34" charset="0"/>
                <a:cs typeface="Segoe UI" pitchFamily="34" charset="0"/>
              </a:rPr>
              <a:t>Microsoft Teams connectors</a:t>
            </a:r>
            <a:endParaRPr kumimoji="0" lang="en-US" sz="1200" b="0" i="0" u="none" strike="noStrike" kern="1200" cap="none" spc="0" normalizeH="0" baseline="0" noProof="0">
              <a:ln>
                <a:noFill/>
              </a:ln>
              <a:solidFill>
                <a:schemeClr val="bg1"/>
              </a:solidFill>
              <a:effectLst/>
              <a:uLnTx/>
              <a:uFillTx/>
              <a:ea typeface="Segoe UI" pitchFamily="34" charset="0"/>
              <a:cs typeface="Segoe UI" pitchFamily="34" charset="0"/>
            </a:endParaRPr>
          </a:p>
        </p:txBody>
      </p:sp>
      <p:sp>
        <p:nvSpPr>
          <p:cNvPr id="208" name="Rectangle 207">
            <a:extLst>
              <a:ext uri="{FF2B5EF4-FFF2-40B4-BE49-F238E27FC236}">
                <a16:creationId xmlns:a16="http://schemas.microsoft.com/office/drawing/2014/main" id="{6ED8881F-D841-4262-B929-2E5C26F055DF}"/>
              </a:ext>
            </a:extLst>
          </p:cNvPr>
          <p:cNvSpPr/>
          <p:nvPr/>
        </p:nvSpPr>
        <p:spPr>
          <a:xfrm>
            <a:off x="9372470" y="4721915"/>
            <a:ext cx="2518572" cy="1608685"/>
          </a:xfrm>
          <a:prstGeom prst="rect">
            <a:avLst/>
          </a:prstGeom>
          <a:noFill/>
          <a:ln w="12700" cap="sq">
            <a:solidFill>
              <a:schemeClr val="bg1">
                <a:lumMod val="75000"/>
              </a:schemeClr>
            </a:solidFill>
            <a:prstDash val="solid"/>
            <a:miter lim="800000"/>
            <a:headEnd/>
            <a:tailEnd/>
          </a:ln>
          <a:effectLst/>
        </p:spPr>
        <p:txBody>
          <a:bodyPr vert="horz" wrap="square" lIns="146304" tIns="91440" rIns="146304" bIns="9144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166688" indent="-166688" defTabSz="932384">
              <a:spcAft>
                <a:spcPts val="300"/>
              </a:spcAft>
              <a:buFont typeface="Arial" panose="020B0604020202020204" pitchFamily="34" charset="0"/>
              <a:buChar char="•"/>
            </a:pPr>
            <a:r>
              <a:rPr lang="en-US" sz="1200">
                <a:solidFill>
                  <a:schemeClr val="bg1"/>
                </a:solidFill>
              </a:rPr>
              <a:t>Functional implementation</a:t>
            </a:r>
          </a:p>
          <a:p>
            <a:pPr marL="166688" indent="-166688" defTabSz="932384">
              <a:spcAft>
                <a:spcPts val="300"/>
              </a:spcAft>
              <a:buFont typeface="Arial" panose="020B0604020202020204" pitchFamily="34" charset="0"/>
              <a:buChar char="•"/>
            </a:pPr>
            <a:r>
              <a:rPr lang="en-US" sz="1200">
                <a:solidFill>
                  <a:schemeClr val="bg1"/>
                </a:solidFill>
              </a:rPr>
              <a:t>Data analytics, BI and reporting </a:t>
            </a:r>
          </a:p>
          <a:p>
            <a:pPr marL="166688" indent="-166688" defTabSz="932384">
              <a:spcAft>
                <a:spcPts val="300"/>
              </a:spcAft>
              <a:buFont typeface="Arial" panose="020B0604020202020204" pitchFamily="34" charset="0"/>
              <a:buChar char="•"/>
            </a:pPr>
            <a:r>
              <a:rPr lang="en-US" sz="1200">
                <a:solidFill>
                  <a:schemeClr val="bg1"/>
                </a:solidFill>
              </a:rPr>
              <a:t>System integration &amp; interoperability</a:t>
            </a:r>
          </a:p>
        </p:txBody>
      </p:sp>
      <p:grpSp>
        <p:nvGrpSpPr>
          <p:cNvPr id="216" name="Group 215">
            <a:extLst>
              <a:ext uri="{FF2B5EF4-FFF2-40B4-BE49-F238E27FC236}">
                <a16:creationId xmlns:a16="http://schemas.microsoft.com/office/drawing/2014/main" id="{3CD2DC51-9496-42FE-8B2C-3EEDCE848AA1}"/>
              </a:ext>
            </a:extLst>
          </p:cNvPr>
          <p:cNvGrpSpPr/>
          <p:nvPr/>
        </p:nvGrpSpPr>
        <p:grpSpPr>
          <a:xfrm>
            <a:off x="8091172" y="4206966"/>
            <a:ext cx="364148" cy="227592"/>
            <a:chOff x="-1090051" y="5989210"/>
            <a:chExt cx="364148" cy="227592"/>
          </a:xfrm>
        </p:grpSpPr>
        <p:sp>
          <p:nvSpPr>
            <p:cNvPr id="217" name="Freeform: Shape 216">
              <a:extLst>
                <a:ext uri="{FF2B5EF4-FFF2-40B4-BE49-F238E27FC236}">
                  <a16:creationId xmlns:a16="http://schemas.microsoft.com/office/drawing/2014/main" id="{D4CCDF86-C9C9-4250-857C-4A76BD19263E}"/>
                </a:ext>
              </a:extLst>
            </p:cNvPr>
            <p:cNvSpPr/>
            <p:nvPr/>
          </p:nvSpPr>
          <p:spPr>
            <a:xfrm>
              <a:off x="-851069" y="6171293"/>
              <a:ext cx="79657" cy="4551"/>
            </a:xfrm>
            <a:custGeom>
              <a:avLst/>
              <a:gdLst>
                <a:gd name="connsiteX0" fmla="*/ 0 w 79657"/>
                <a:gd name="connsiteY0" fmla="*/ 0 h 4551"/>
                <a:gd name="connsiteX1" fmla="*/ 79658 w 79657"/>
                <a:gd name="connsiteY1" fmla="*/ 0 h 4551"/>
                <a:gd name="connsiteX2" fmla="*/ 0 w 79657"/>
                <a:gd name="connsiteY2" fmla="*/ 0 h 4551"/>
              </a:gdLst>
              <a:ahLst/>
              <a:cxnLst>
                <a:cxn ang="0">
                  <a:pos x="connsiteX0" y="connsiteY0"/>
                </a:cxn>
                <a:cxn ang="0">
                  <a:pos x="connsiteX1" y="connsiteY1"/>
                </a:cxn>
                <a:cxn ang="0">
                  <a:pos x="connsiteX2" y="connsiteY2"/>
                </a:cxn>
              </a:cxnLst>
              <a:rect l="l" t="t" r="r" b="b"/>
              <a:pathLst>
                <a:path w="79657" h="4551">
                  <a:moveTo>
                    <a:pt x="0" y="0"/>
                  </a:moveTo>
                  <a:lnTo>
                    <a:pt x="79658" y="0"/>
                  </a:lnTo>
                  <a:lnTo>
                    <a:pt x="0" y="0"/>
                  </a:lnTo>
                  <a:close/>
                </a:path>
              </a:pathLst>
            </a:custGeom>
            <a:solidFill>
              <a:schemeClr val="accent1"/>
            </a:solidFill>
            <a:ln w="8954" cap="flat">
              <a:solidFill>
                <a:schemeClr val="accent1"/>
              </a:solidFill>
              <a:prstDash val="solid"/>
              <a:round/>
            </a:ln>
          </p:spPr>
          <p:txBody>
            <a:bodyPr rtlCol="0" anchor="ctr"/>
            <a:lstStyle/>
            <a:p>
              <a:endParaRPr lang="en-US"/>
            </a:p>
          </p:txBody>
        </p:sp>
        <p:sp>
          <p:nvSpPr>
            <p:cNvPr id="218" name="Freeform: Shape 217">
              <a:extLst>
                <a:ext uri="{FF2B5EF4-FFF2-40B4-BE49-F238E27FC236}">
                  <a16:creationId xmlns:a16="http://schemas.microsoft.com/office/drawing/2014/main" id="{AB792C74-E18F-4035-A763-223BEFFB45A5}"/>
                </a:ext>
              </a:extLst>
            </p:cNvPr>
            <p:cNvSpPr/>
            <p:nvPr/>
          </p:nvSpPr>
          <p:spPr>
            <a:xfrm>
              <a:off x="-1044532" y="6046113"/>
              <a:ext cx="113796" cy="113796"/>
            </a:xfrm>
            <a:custGeom>
              <a:avLst/>
              <a:gdLst>
                <a:gd name="connsiteX0" fmla="*/ 113797 w 113796"/>
                <a:gd name="connsiteY0" fmla="*/ 56898 h 113796"/>
                <a:gd name="connsiteX1" fmla="*/ 56898 w 113796"/>
                <a:gd name="connsiteY1" fmla="*/ 113797 h 113796"/>
                <a:gd name="connsiteX2" fmla="*/ 0 w 113796"/>
                <a:gd name="connsiteY2" fmla="*/ 56898 h 113796"/>
                <a:gd name="connsiteX3" fmla="*/ 56898 w 113796"/>
                <a:gd name="connsiteY3" fmla="*/ 0 h 113796"/>
                <a:gd name="connsiteX4" fmla="*/ 113797 w 113796"/>
                <a:gd name="connsiteY4" fmla="*/ 56898 h 113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96" h="113796">
                  <a:moveTo>
                    <a:pt x="113797" y="56898"/>
                  </a:moveTo>
                  <a:cubicBezTo>
                    <a:pt x="113797" y="88322"/>
                    <a:pt x="88322" y="113797"/>
                    <a:pt x="56898" y="113797"/>
                  </a:cubicBezTo>
                  <a:cubicBezTo>
                    <a:pt x="25474" y="113797"/>
                    <a:pt x="0" y="88322"/>
                    <a:pt x="0" y="56898"/>
                  </a:cubicBezTo>
                  <a:cubicBezTo>
                    <a:pt x="0" y="25474"/>
                    <a:pt x="25474" y="0"/>
                    <a:pt x="56898" y="0"/>
                  </a:cubicBezTo>
                  <a:cubicBezTo>
                    <a:pt x="88322" y="0"/>
                    <a:pt x="113797" y="25474"/>
                    <a:pt x="113797" y="56898"/>
                  </a:cubicBezTo>
                  <a:close/>
                </a:path>
              </a:pathLst>
            </a:custGeom>
            <a:solidFill>
              <a:srgbClr val="50E6FF"/>
            </a:solidFill>
            <a:ln w="8954" cap="flat">
              <a:solidFill>
                <a:schemeClr val="accent1"/>
              </a:solidFill>
              <a:prstDash val="solid"/>
              <a:round/>
            </a:ln>
          </p:spPr>
          <p:txBody>
            <a:bodyPr rtlCol="0" anchor="ctr"/>
            <a:lstStyle/>
            <a:p>
              <a:endParaRPr lang="en-US"/>
            </a:p>
          </p:txBody>
        </p:sp>
        <p:sp>
          <p:nvSpPr>
            <p:cNvPr id="219" name="Freeform: Shape 218">
              <a:extLst>
                <a:ext uri="{FF2B5EF4-FFF2-40B4-BE49-F238E27FC236}">
                  <a16:creationId xmlns:a16="http://schemas.microsoft.com/office/drawing/2014/main" id="{FCB61764-3DF3-414A-82D8-7969D2C6584E}"/>
                </a:ext>
              </a:extLst>
            </p:cNvPr>
            <p:cNvSpPr/>
            <p:nvPr/>
          </p:nvSpPr>
          <p:spPr>
            <a:xfrm>
              <a:off x="-951506" y="5989210"/>
              <a:ext cx="225603" cy="227592"/>
            </a:xfrm>
            <a:custGeom>
              <a:avLst/>
              <a:gdLst>
                <a:gd name="connsiteX0" fmla="*/ 202845 w 225603"/>
                <a:gd name="connsiteY0" fmla="*/ 91033 h 227592"/>
                <a:gd name="connsiteX1" fmla="*/ 225604 w 225603"/>
                <a:gd name="connsiteY1" fmla="*/ 113787 h 227592"/>
                <a:gd name="connsiteX2" fmla="*/ 202845 w 225603"/>
                <a:gd name="connsiteY2" fmla="*/ 136556 h 227592"/>
                <a:gd name="connsiteX3" fmla="*/ 225604 w 225603"/>
                <a:gd name="connsiteY3" fmla="*/ 159311 h 227592"/>
                <a:gd name="connsiteX4" fmla="*/ 202845 w 225603"/>
                <a:gd name="connsiteY4" fmla="*/ 182084 h 227592"/>
                <a:gd name="connsiteX5" fmla="*/ 180094 w 225603"/>
                <a:gd name="connsiteY5" fmla="*/ 182070 h 227592"/>
                <a:gd name="connsiteX6" fmla="*/ 134576 w 225603"/>
                <a:gd name="connsiteY6" fmla="*/ 227575 h 227592"/>
                <a:gd name="connsiteX7" fmla="*/ 134576 w 225603"/>
                <a:gd name="connsiteY7" fmla="*/ 227593 h 227592"/>
                <a:gd name="connsiteX8" fmla="*/ 89057 w 225603"/>
                <a:gd name="connsiteY8" fmla="*/ 227593 h 227592"/>
                <a:gd name="connsiteX9" fmla="*/ 24762 w 225603"/>
                <a:gd name="connsiteY9" fmla="*/ 182084 h 227592"/>
                <a:gd name="connsiteX10" fmla="*/ 5 w 225603"/>
                <a:gd name="connsiteY10" fmla="*/ 182084 h 227592"/>
                <a:gd name="connsiteX11" fmla="*/ 5 w 225603"/>
                <a:gd name="connsiteY11" fmla="*/ 157758 h 227592"/>
                <a:gd name="connsiteX12" fmla="*/ 20770 w 225603"/>
                <a:gd name="connsiteY12" fmla="*/ 113801 h 227592"/>
                <a:gd name="connsiteX13" fmla="*/ 0 w 225603"/>
                <a:gd name="connsiteY13" fmla="*/ 69844 h 227592"/>
                <a:gd name="connsiteX14" fmla="*/ 0 w 225603"/>
                <a:gd name="connsiteY14" fmla="*/ 45505 h 227592"/>
                <a:gd name="connsiteX15" fmla="*/ 24744 w 225603"/>
                <a:gd name="connsiteY15" fmla="*/ 45505 h 227592"/>
                <a:gd name="connsiteX16" fmla="*/ 89071 w 225603"/>
                <a:gd name="connsiteY16" fmla="*/ 0 h 227592"/>
                <a:gd name="connsiteX17" fmla="*/ 191469 w 225603"/>
                <a:gd name="connsiteY17" fmla="*/ 0 h 227592"/>
                <a:gd name="connsiteX18" fmla="*/ 214220 w 225603"/>
                <a:gd name="connsiteY18" fmla="*/ 22750 h 227592"/>
                <a:gd name="connsiteX19" fmla="*/ 191469 w 225603"/>
                <a:gd name="connsiteY19" fmla="*/ 45523 h 227592"/>
                <a:gd name="connsiteX20" fmla="*/ 202845 w 225603"/>
                <a:gd name="connsiteY20" fmla="*/ 45510 h 227592"/>
                <a:gd name="connsiteX21" fmla="*/ 225604 w 225603"/>
                <a:gd name="connsiteY21" fmla="*/ 68264 h 227592"/>
                <a:gd name="connsiteX22" fmla="*/ 202845 w 225603"/>
                <a:gd name="connsiteY22" fmla="*/ 91033 h 22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5603" h="227592">
                  <a:moveTo>
                    <a:pt x="202845" y="91033"/>
                  </a:moveTo>
                  <a:cubicBezTo>
                    <a:pt x="215412" y="91033"/>
                    <a:pt x="225604" y="101224"/>
                    <a:pt x="225604" y="113787"/>
                  </a:cubicBezTo>
                  <a:cubicBezTo>
                    <a:pt x="225604" y="126364"/>
                    <a:pt x="215412" y="136556"/>
                    <a:pt x="202845" y="136556"/>
                  </a:cubicBezTo>
                  <a:cubicBezTo>
                    <a:pt x="215412" y="136556"/>
                    <a:pt x="225604" y="146747"/>
                    <a:pt x="225604" y="159311"/>
                  </a:cubicBezTo>
                  <a:cubicBezTo>
                    <a:pt x="225604" y="171892"/>
                    <a:pt x="215412" y="182084"/>
                    <a:pt x="202845" y="182084"/>
                  </a:cubicBezTo>
                  <a:lnTo>
                    <a:pt x="180094" y="182070"/>
                  </a:lnTo>
                  <a:cubicBezTo>
                    <a:pt x="180094" y="207205"/>
                    <a:pt x="159716" y="227575"/>
                    <a:pt x="134576" y="227575"/>
                  </a:cubicBezTo>
                  <a:lnTo>
                    <a:pt x="134576" y="227593"/>
                  </a:lnTo>
                  <a:lnTo>
                    <a:pt x="89057" y="227593"/>
                  </a:lnTo>
                  <a:cubicBezTo>
                    <a:pt x="59347" y="227593"/>
                    <a:pt x="34139" y="208584"/>
                    <a:pt x="24762" y="182084"/>
                  </a:cubicBezTo>
                  <a:lnTo>
                    <a:pt x="5" y="182084"/>
                  </a:lnTo>
                  <a:lnTo>
                    <a:pt x="5" y="157758"/>
                  </a:lnTo>
                  <a:cubicBezTo>
                    <a:pt x="12677" y="147312"/>
                    <a:pt x="20770" y="131508"/>
                    <a:pt x="20770" y="113801"/>
                  </a:cubicBezTo>
                  <a:cubicBezTo>
                    <a:pt x="20770" y="96099"/>
                    <a:pt x="12677" y="80290"/>
                    <a:pt x="0" y="69844"/>
                  </a:cubicBezTo>
                  <a:lnTo>
                    <a:pt x="0" y="45505"/>
                  </a:lnTo>
                  <a:lnTo>
                    <a:pt x="24744" y="45505"/>
                  </a:lnTo>
                  <a:cubicBezTo>
                    <a:pt x="34130" y="19004"/>
                    <a:pt x="59338" y="0"/>
                    <a:pt x="89071" y="0"/>
                  </a:cubicBezTo>
                  <a:lnTo>
                    <a:pt x="191469" y="0"/>
                  </a:lnTo>
                  <a:cubicBezTo>
                    <a:pt x="204033" y="0"/>
                    <a:pt x="214220" y="10192"/>
                    <a:pt x="214220" y="22750"/>
                  </a:cubicBezTo>
                  <a:cubicBezTo>
                    <a:pt x="214220" y="35332"/>
                    <a:pt x="204033" y="45523"/>
                    <a:pt x="191469" y="45523"/>
                  </a:cubicBezTo>
                  <a:lnTo>
                    <a:pt x="202845" y="45510"/>
                  </a:lnTo>
                  <a:cubicBezTo>
                    <a:pt x="215412" y="45510"/>
                    <a:pt x="225604" y="55701"/>
                    <a:pt x="225604" y="68264"/>
                  </a:cubicBezTo>
                  <a:cubicBezTo>
                    <a:pt x="225604" y="80855"/>
                    <a:pt x="215412" y="91051"/>
                    <a:pt x="202845" y="91033"/>
                  </a:cubicBezTo>
                  <a:close/>
                </a:path>
              </a:pathLst>
            </a:custGeom>
            <a:solidFill>
              <a:schemeClr val="accent1"/>
            </a:solidFill>
            <a:ln w="8954" cap="flat">
              <a:solidFill>
                <a:schemeClr val="accent1"/>
              </a:solidFill>
              <a:prstDash val="solid"/>
              <a:round/>
            </a:ln>
          </p:spPr>
          <p:txBody>
            <a:bodyPr rtlCol="0" anchor="ctr"/>
            <a:lstStyle/>
            <a:p>
              <a:endParaRPr lang="en-US"/>
            </a:p>
          </p:txBody>
        </p:sp>
        <p:sp>
          <p:nvSpPr>
            <p:cNvPr id="220" name="Freeform: Shape 219">
              <a:extLst>
                <a:ext uri="{FF2B5EF4-FFF2-40B4-BE49-F238E27FC236}">
                  <a16:creationId xmlns:a16="http://schemas.microsoft.com/office/drawing/2014/main" id="{44954872-44F1-4E73-BFBD-14FA22DD253E}"/>
                </a:ext>
              </a:extLst>
            </p:cNvPr>
            <p:cNvSpPr/>
            <p:nvPr/>
          </p:nvSpPr>
          <p:spPr>
            <a:xfrm>
              <a:off x="-1090051" y="6034715"/>
              <a:ext cx="66284" cy="136573"/>
            </a:xfrm>
            <a:custGeom>
              <a:avLst/>
              <a:gdLst>
                <a:gd name="connsiteX0" fmla="*/ 45514 w 66284"/>
                <a:gd name="connsiteY0" fmla="*/ 68296 h 136573"/>
                <a:gd name="connsiteX1" fmla="*/ 66284 w 66284"/>
                <a:gd name="connsiteY1" fmla="*/ 24339 h 136573"/>
                <a:gd name="connsiteX2" fmla="*/ 66284 w 66284"/>
                <a:gd name="connsiteY2" fmla="*/ 0 h 136573"/>
                <a:gd name="connsiteX3" fmla="*/ 0 w 66284"/>
                <a:gd name="connsiteY3" fmla="*/ 0 h 136573"/>
                <a:gd name="connsiteX4" fmla="*/ 0 w 66284"/>
                <a:gd name="connsiteY4" fmla="*/ 136574 h 136573"/>
                <a:gd name="connsiteX5" fmla="*/ 66284 w 66284"/>
                <a:gd name="connsiteY5" fmla="*/ 136574 h 136573"/>
                <a:gd name="connsiteX6" fmla="*/ 66284 w 66284"/>
                <a:gd name="connsiteY6" fmla="*/ 112249 h 136573"/>
                <a:gd name="connsiteX7" fmla="*/ 45514 w 66284"/>
                <a:gd name="connsiteY7" fmla="*/ 68296 h 13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84" h="136573">
                  <a:moveTo>
                    <a:pt x="45514" y="68296"/>
                  </a:moveTo>
                  <a:cubicBezTo>
                    <a:pt x="45514" y="50594"/>
                    <a:pt x="53607" y="34785"/>
                    <a:pt x="66284" y="24339"/>
                  </a:cubicBezTo>
                  <a:lnTo>
                    <a:pt x="66284" y="0"/>
                  </a:lnTo>
                  <a:lnTo>
                    <a:pt x="0" y="0"/>
                  </a:lnTo>
                  <a:lnTo>
                    <a:pt x="0" y="136574"/>
                  </a:lnTo>
                  <a:lnTo>
                    <a:pt x="66284" y="136574"/>
                  </a:lnTo>
                  <a:lnTo>
                    <a:pt x="66284" y="112249"/>
                  </a:lnTo>
                  <a:cubicBezTo>
                    <a:pt x="53607" y="101807"/>
                    <a:pt x="45514" y="86003"/>
                    <a:pt x="45514" y="68296"/>
                  </a:cubicBezTo>
                  <a:close/>
                </a:path>
              </a:pathLst>
            </a:custGeom>
            <a:solidFill>
              <a:schemeClr val="accent1"/>
            </a:solidFill>
            <a:ln w="8954" cap="flat">
              <a:solidFill>
                <a:schemeClr val="accent1"/>
              </a:solidFill>
              <a:prstDash val="solid"/>
              <a:round/>
            </a:ln>
          </p:spPr>
          <p:txBody>
            <a:bodyPr rtlCol="0" anchor="ctr"/>
            <a:lstStyle/>
            <a:p>
              <a:endParaRPr lang="en-US"/>
            </a:p>
          </p:txBody>
        </p:sp>
        <p:sp>
          <p:nvSpPr>
            <p:cNvPr id="221" name="Freeform: Shape 220">
              <a:extLst>
                <a:ext uri="{FF2B5EF4-FFF2-40B4-BE49-F238E27FC236}">
                  <a16:creationId xmlns:a16="http://schemas.microsoft.com/office/drawing/2014/main" id="{C3C8CA11-1E66-4B54-B83A-06731BB91D7C}"/>
                </a:ext>
              </a:extLst>
            </p:cNvPr>
            <p:cNvSpPr/>
            <p:nvPr/>
          </p:nvSpPr>
          <p:spPr>
            <a:xfrm>
              <a:off x="-1023767" y="6017659"/>
              <a:ext cx="72265" cy="41399"/>
            </a:xfrm>
            <a:custGeom>
              <a:avLst/>
              <a:gdLst>
                <a:gd name="connsiteX0" fmla="*/ 36133 w 72265"/>
                <a:gd name="connsiteY0" fmla="*/ 28445 h 41399"/>
                <a:gd name="connsiteX1" fmla="*/ 72265 w 72265"/>
                <a:gd name="connsiteY1" fmla="*/ 41399 h 41399"/>
                <a:gd name="connsiteX2" fmla="*/ 72265 w 72265"/>
                <a:gd name="connsiteY2" fmla="*/ 0 h 41399"/>
                <a:gd name="connsiteX3" fmla="*/ 0 w 72265"/>
                <a:gd name="connsiteY3" fmla="*/ 0 h 41399"/>
                <a:gd name="connsiteX4" fmla="*/ 0 w 72265"/>
                <a:gd name="connsiteY4" fmla="*/ 41399 h 41399"/>
                <a:gd name="connsiteX5" fmla="*/ 36133 w 72265"/>
                <a:gd name="connsiteY5" fmla="*/ 28445 h 4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65" h="41399">
                  <a:moveTo>
                    <a:pt x="36133" y="28445"/>
                  </a:moveTo>
                  <a:cubicBezTo>
                    <a:pt x="49857" y="28445"/>
                    <a:pt x="62433" y="33306"/>
                    <a:pt x="72265" y="41399"/>
                  </a:cubicBezTo>
                  <a:lnTo>
                    <a:pt x="72265" y="0"/>
                  </a:lnTo>
                  <a:lnTo>
                    <a:pt x="0" y="0"/>
                  </a:lnTo>
                  <a:lnTo>
                    <a:pt x="0" y="41399"/>
                  </a:lnTo>
                  <a:cubicBezTo>
                    <a:pt x="9827" y="33306"/>
                    <a:pt x="22409" y="28445"/>
                    <a:pt x="36133" y="28445"/>
                  </a:cubicBezTo>
                  <a:close/>
                </a:path>
              </a:pathLst>
            </a:custGeom>
            <a:solidFill>
              <a:srgbClr val="50E6FF"/>
            </a:solidFill>
            <a:ln w="8954" cap="flat">
              <a:solidFill>
                <a:schemeClr val="accent1"/>
              </a:solidFill>
              <a:prstDash val="solid"/>
              <a:round/>
            </a:ln>
          </p:spPr>
          <p:txBody>
            <a:bodyPr rtlCol="0" anchor="ctr"/>
            <a:lstStyle/>
            <a:p>
              <a:endParaRPr lang="en-US"/>
            </a:p>
          </p:txBody>
        </p:sp>
        <p:sp>
          <p:nvSpPr>
            <p:cNvPr id="222" name="Freeform: Shape 221">
              <a:extLst>
                <a:ext uri="{FF2B5EF4-FFF2-40B4-BE49-F238E27FC236}">
                  <a16:creationId xmlns:a16="http://schemas.microsoft.com/office/drawing/2014/main" id="{39DE6C82-2CF2-4359-A96D-9BC9B038C300}"/>
                </a:ext>
              </a:extLst>
            </p:cNvPr>
            <p:cNvSpPr/>
            <p:nvPr/>
          </p:nvSpPr>
          <p:spPr>
            <a:xfrm>
              <a:off x="-1023767" y="6146968"/>
              <a:ext cx="72260" cy="41385"/>
            </a:xfrm>
            <a:custGeom>
              <a:avLst/>
              <a:gdLst>
                <a:gd name="connsiteX0" fmla="*/ 36133 w 72260"/>
                <a:gd name="connsiteY0" fmla="*/ 12941 h 41385"/>
                <a:gd name="connsiteX1" fmla="*/ 0 w 72260"/>
                <a:gd name="connsiteY1" fmla="*/ 0 h 41385"/>
                <a:gd name="connsiteX2" fmla="*/ 0 w 72260"/>
                <a:gd name="connsiteY2" fmla="*/ 41386 h 41385"/>
                <a:gd name="connsiteX3" fmla="*/ 72261 w 72260"/>
                <a:gd name="connsiteY3" fmla="*/ 41386 h 41385"/>
                <a:gd name="connsiteX4" fmla="*/ 72261 w 72260"/>
                <a:gd name="connsiteY4" fmla="*/ 0 h 41385"/>
                <a:gd name="connsiteX5" fmla="*/ 36133 w 72260"/>
                <a:gd name="connsiteY5" fmla="*/ 12941 h 4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260" h="41385">
                  <a:moveTo>
                    <a:pt x="36133" y="12941"/>
                  </a:moveTo>
                  <a:cubicBezTo>
                    <a:pt x="22409" y="12941"/>
                    <a:pt x="9832" y="8075"/>
                    <a:pt x="0" y="0"/>
                  </a:cubicBezTo>
                  <a:lnTo>
                    <a:pt x="0" y="41386"/>
                  </a:lnTo>
                  <a:lnTo>
                    <a:pt x="72261" y="41386"/>
                  </a:lnTo>
                  <a:lnTo>
                    <a:pt x="72261" y="0"/>
                  </a:lnTo>
                  <a:cubicBezTo>
                    <a:pt x="62433" y="8075"/>
                    <a:pt x="49852" y="12941"/>
                    <a:pt x="36133" y="12941"/>
                  </a:cubicBezTo>
                  <a:close/>
                </a:path>
              </a:pathLst>
            </a:custGeom>
            <a:solidFill>
              <a:srgbClr val="50E6FF"/>
            </a:solidFill>
            <a:ln w="8954" cap="flat">
              <a:solidFill>
                <a:schemeClr val="accent1"/>
              </a:solidFill>
              <a:prstDash val="solid"/>
              <a:round/>
            </a:ln>
          </p:spPr>
          <p:txBody>
            <a:bodyPr rtlCol="0" anchor="ctr"/>
            <a:lstStyle/>
            <a:p>
              <a:endParaRPr lang="en-US"/>
            </a:p>
          </p:txBody>
        </p:sp>
        <p:sp>
          <p:nvSpPr>
            <p:cNvPr id="223" name="Freeform: Shape 222">
              <a:extLst>
                <a:ext uri="{FF2B5EF4-FFF2-40B4-BE49-F238E27FC236}">
                  <a16:creationId xmlns:a16="http://schemas.microsoft.com/office/drawing/2014/main" id="{5F5C100F-A850-4CBE-AF4E-5C2F8629EB2E}"/>
                </a:ext>
              </a:extLst>
            </p:cNvPr>
            <p:cNvSpPr/>
            <p:nvPr/>
          </p:nvSpPr>
          <p:spPr>
            <a:xfrm>
              <a:off x="-1010393" y="6080243"/>
              <a:ext cx="22759" cy="22768"/>
            </a:xfrm>
            <a:custGeom>
              <a:avLst/>
              <a:gdLst>
                <a:gd name="connsiteX0" fmla="*/ 0 w 22759"/>
                <a:gd name="connsiteY0" fmla="*/ 0 h 22768"/>
                <a:gd name="connsiteX1" fmla="*/ 22759 w 22759"/>
                <a:gd name="connsiteY1" fmla="*/ 22768 h 22768"/>
                <a:gd name="connsiteX2" fmla="*/ 0 w 22759"/>
                <a:gd name="connsiteY2" fmla="*/ 0 h 22768"/>
              </a:gdLst>
              <a:ahLst/>
              <a:cxnLst>
                <a:cxn ang="0">
                  <a:pos x="connsiteX0" y="connsiteY0"/>
                </a:cxn>
                <a:cxn ang="0">
                  <a:pos x="connsiteX1" y="connsiteY1"/>
                </a:cxn>
                <a:cxn ang="0">
                  <a:pos x="connsiteX2" y="connsiteY2"/>
                </a:cxn>
              </a:cxnLst>
              <a:rect l="l" t="t" r="r" b="b"/>
              <a:pathLst>
                <a:path w="22759" h="22768">
                  <a:moveTo>
                    <a:pt x="0" y="0"/>
                  </a:moveTo>
                  <a:lnTo>
                    <a:pt x="22759" y="22768"/>
                  </a:lnTo>
                  <a:lnTo>
                    <a:pt x="0" y="0"/>
                  </a:lnTo>
                  <a:close/>
                </a:path>
              </a:pathLst>
            </a:custGeom>
            <a:solidFill>
              <a:srgbClr val="50E6FF"/>
            </a:solidFill>
            <a:ln w="8954" cap="flat">
              <a:solidFill>
                <a:schemeClr val="accent1"/>
              </a:solidFill>
              <a:prstDash val="solid"/>
              <a:round/>
            </a:ln>
          </p:spPr>
          <p:txBody>
            <a:bodyPr rtlCol="0" anchor="ctr"/>
            <a:lstStyle/>
            <a:p>
              <a:endParaRPr lang="en-US"/>
            </a:p>
          </p:txBody>
        </p:sp>
        <p:sp>
          <p:nvSpPr>
            <p:cNvPr id="224" name="Freeform: Shape 223">
              <a:extLst>
                <a:ext uri="{FF2B5EF4-FFF2-40B4-BE49-F238E27FC236}">
                  <a16:creationId xmlns:a16="http://schemas.microsoft.com/office/drawing/2014/main" id="{867FCD1C-60B1-4CF7-BFF5-3FAFEC2C61A2}"/>
                </a:ext>
              </a:extLst>
            </p:cNvPr>
            <p:cNvSpPr/>
            <p:nvPr/>
          </p:nvSpPr>
          <p:spPr>
            <a:xfrm>
              <a:off x="-987634" y="6085937"/>
              <a:ext cx="17069" cy="17074"/>
            </a:xfrm>
            <a:custGeom>
              <a:avLst/>
              <a:gdLst>
                <a:gd name="connsiteX0" fmla="*/ 17069 w 17069"/>
                <a:gd name="connsiteY0" fmla="*/ 0 h 17074"/>
                <a:gd name="connsiteX1" fmla="*/ 0 w 17069"/>
                <a:gd name="connsiteY1" fmla="*/ 17074 h 17074"/>
                <a:gd name="connsiteX2" fmla="*/ 17069 w 17069"/>
                <a:gd name="connsiteY2" fmla="*/ 0 h 17074"/>
              </a:gdLst>
              <a:ahLst/>
              <a:cxnLst>
                <a:cxn ang="0">
                  <a:pos x="connsiteX0" y="connsiteY0"/>
                </a:cxn>
                <a:cxn ang="0">
                  <a:pos x="connsiteX1" y="connsiteY1"/>
                </a:cxn>
                <a:cxn ang="0">
                  <a:pos x="connsiteX2" y="connsiteY2"/>
                </a:cxn>
              </a:cxnLst>
              <a:rect l="l" t="t" r="r" b="b"/>
              <a:pathLst>
                <a:path w="17069" h="17074">
                  <a:moveTo>
                    <a:pt x="17069" y="0"/>
                  </a:moveTo>
                  <a:lnTo>
                    <a:pt x="0" y="17074"/>
                  </a:lnTo>
                  <a:lnTo>
                    <a:pt x="17069" y="0"/>
                  </a:lnTo>
                  <a:close/>
                </a:path>
              </a:pathLst>
            </a:custGeom>
            <a:solidFill>
              <a:srgbClr val="50E6FF"/>
            </a:solidFill>
            <a:ln w="8954" cap="flat">
              <a:solidFill>
                <a:schemeClr val="accent1"/>
              </a:solidFill>
              <a:prstDash val="solid"/>
              <a:round/>
            </a:ln>
          </p:spPr>
          <p:txBody>
            <a:bodyPr rtlCol="0" anchor="ctr"/>
            <a:lstStyle/>
            <a:p>
              <a:endParaRPr lang="en-US"/>
            </a:p>
          </p:txBody>
        </p:sp>
        <p:sp>
          <p:nvSpPr>
            <p:cNvPr id="225" name="Freeform: Shape 224">
              <a:extLst>
                <a:ext uri="{FF2B5EF4-FFF2-40B4-BE49-F238E27FC236}">
                  <a16:creationId xmlns:a16="http://schemas.microsoft.com/office/drawing/2014/main" id="{0D770A53-44FB-4457-BC16-2E6F1B3B611A}"/>
                </a:ext>
              </a:extLst>
            </p:cNvPr>
            <p:cNvSpPr/>
            <p:nvPr/>
          </p:nvSpPr>
          <p:spPr>
            <a:xfrm>
              <a:off x="-987634" y="6103011"/>
              <a:ext cx="4551" cy="28449"/>
            </a:xfrm>
            <a:custGeom>
              <a:avLst/>
              <a:gdLst>
                <a:gd name="connsiteX0" fmla="*/ 0 w 4551"/>
                <a:gd name="connsiteY0" fmla="*/ 0 h 28449"/>
                <a:gd name="connsiteX1" fmla="*/ 0 w 4551"/>
                <a:gd name="connsiteY1" fmla="*/ 28449 h 28449"/>
                <a:gd name="connsiteX2" fmla="*/ 0 w 4551"/>
                <a:gd name="connsiteY2" fmla="*/ 0 h 28449"/>
              </a:gdLst>
              <a:ahLst/>
              <a:cxnLst>
                <a:cxn ang="0">
                  <a:pos x="connsiteX0" y="connsiteY0"/>
                </a:cxn>
                <a:cxn ang="0">
                  <a:pos x="connsiteX1" y="connsiteY1"/>
                </a:cxn>
                <a:cxn ang="0">
                  <a:pos x="connsiteX2" y="connsiteY2"/>
                </a:cxn>
              </a:cxnLst>
              <a:rect l="l" t="t" r="r" b="b"/>
              <a:pathLst>
                <a:path w="4551" h="28449">
                  <a:moveTo>
                    <a:pt x="0" y="0"/>
                  </a:moveTo>
                  <a:lnTo>
                    <a:pt x="0" y="28449"/>
                  </a:lnTo>
                  <a:lnTo>
                    <a:pt x="0" y="0"/>
                  </a:lnTo>
                  <a:close/>
                </a:path>
              </a:pathLst>
            </a:custGeom>
            <a:solidFill>
              <a:srgbClr val="50E6FF"/>
            </a:solidFill>
            <a:ln w="8954" cap="flat">
              <a:solidFill>
                <a:schemeClr val="accent1"/>
              </a:solidFill>
              <a:prstDash val="solid"/>
              <a:round/>
            </a:ln>
          </p:spPr>
          <p:txBody>
            <a:bodyPr rtlCol="0" anchor="ctr"/>
            <a:lstStyle/>
            <a:p>
              <a:endParaRPr lang="en-US"/>
            </a:p>
          </p:txBody>
        </p:sp>
      </p:grpSp>
      <p:pic>
        <p:nvPicPr>
          <p:cNvPr id="226" name="Graphic 225">
            <a:extLst>
              <a:ext uri="{FF2B5EF4-FFF2-40B4-BE49-F238E27FC236}">
                <a16:creationId xmlns:a16="http://schemas.microsoft.com/office/drawing/2014/main" id="{BB3480EC-B78F-482F-A8A1-BE2D23D4688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03049" y="4154260"/>
            <a:ext cx="333005" cy="333005"/>
          </a:xfrm>
          <a:prstGeom prst="rect">
            <a:avLst/>
          </a:prstGeom>
        </p:spPr>
      </p:pic>
      <p:pic>
        <p:nvPicPr>
          <p:cNvPr id="33" name="Graphic 32">
            <a:extLst>
              <a:ext uri="{FF2B5EF4-FFF2-40B4-BE49-F238E27FC236}">
                <a16:creationId xmlns:a16="http://schemas.microsoft.com/office/drawing/2014/main" id="{8B0CF3DF-F325-4C4F-859A-4C4497C9777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94449" y="4159185"/>
            <a:ext cx="323155" cy="323155"/>
          </a:xfrm>
          <a:prstGeom prst="rect">
            <a:avLst/>
          </a:prstGeom>
        </p:spPr>
      </p:pic>
      <p:pic>
        <p:nvPicPr>
          <p:cNvPr id="43" name="Picture 42">
            <a:extLst>
              <a:ext uri="{FF2B5EF4-FFF2-40B4-BE49-F238E27FC236}">
                <a16:creationId xmlns:a16="http://schemas.microsoft.com/office/drawing/2014/main" id="{7BFFB4DD-A4E3-4409-80D7-CD87756F2F0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92131" y="4188778"/>
            <a:ext cx="283974" cy="263968"/>
          </a:xfrm>
          <a:prstGeom prst="rect">
            <a:avLst/>
          </a:prstGeom>
        </p:spPr>
      </p:pic>
      <p:pic>
        <p:nvPicPr>
          <p:cNvPr id="47" name="Picture 46" descr="API Management">
            <a:extLst>
              <a:ext uri="{FF2B5EF4-FFF2-40B4-BE49-F238E27FC236}">
                <a16:creationId xmlns:a16="http://schemas.microsoft.com/office/drawing/2014/main" id="{4241B421-D215-47BB-AF99-46C904516E06}"/>
              </a:ext>
            </a:extLst>
          </p:cNvPr>
          <p:cNvPicPr>
            <a:picLocks noChangeAspect="1"/>
          </p:cNvPicPr>
          <p:nvPr/>
        </p:nvPicPr>
        <p:blipFill>
          <a:blip r:embed="rId8"/>
          <a:stretch>
            <a:fillRect/>
          </a:stretch>
        </p:blipFill>
        <p:spPr>
          <a:xfrm>
            <a:off x="5472509" y="4186672"/>
            <a:ext cx="310897" cy="268181"/>
          </a:xfrm>
          <a:prstGeom prst="rect">
            <a:avLst/>
          </a:prstGeom>
        </p:spPr>
      </p:pic>
      <p:pic>
        <p:nvPicPr>
          <p:cNvPr id="30" name="Graphic 29">
            <a:extLst>
              <a:ext uri="{FF2B5EF4-FFF2-40B4-BE49-F238E27FC236}">
                <a16:creationId xmlns:a16="http://schemas.microsoft.com/office/drawing/2014/main" id="{432FBFDE-21F4-4C83-A96C-B37C76F4B373}"/>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596905" y="4191924"/>
            <a:ext cx="436536" cy="257677"/>
          </a:xfrm>
          <a:prstGeom prst="rect">
            <a:avLst/>
          </a:prstGeom>
        </p:spPr>
      </p:pic>
      <p:pic>
        <p:nvPicPr>
          <p:cNvPr id="31" name="Graphic 30">
            <a:extLst>
              <a:ext uri="{FF2B5EF4-FFF2-40B4-BE49-F238E27FC236}">
                <a16:creationId xmlns:a16="http://schemas.microsoft.com/office/drawing/2014/main" id="{9B0294DB-7E05-41F3-BCCF-DDD075ADE6D0}"/>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1333033" y="4153975"/>
            <a:ext cx="333574" cy="333574"/>
          </a:xfrm>
          <a:prstGeom prst="rect">
            <a:avLst/>
          </a:prstGeom>
        </p:spPr>
      </p:pic>
      <p:pic>
        <p:nvPicPr>
          <p:cNvPr id="42" name="Graphic 41">
            <a:extLst>
              <a:ext uri="{FF2B5EF4-FFF2-40B4-BE49-F238E27FC236}">
                <a16:creationId xmlns:a16="http://schemas.microsoft.com/office/drawing/2014/main" id="{219B5325-C6B8-49C8-94D2-0A55DCEE673F}"/>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253122" y="4158716"/>
            <a:ext cx="324092" cy="324092"/>
          </a:xfrm>
          <a:prstGeom prst="rect">
            <a:avLst/>
          </a:prstGeom>
        </p:spPr>
      </p:pic>
      <p:pic>
        <p:nvPicPr>
          <p:cNvPr id="232" name="Picture 231">
            <a:extLst>
              <a:ext uri="{FF2B5EF4-FFF2-40B4-BE49-F238E27FC236}">
                <a16:creationId xmlns:a16="http://schemas.microsoft.com/office/drawing/2014/main" id="{FD1810E1-67CA-4F0F-A928-844243FEE654}"/>
              </a:ext>
            </a:extLst>
          </p:cNvPr>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796895" y="4156981"/>
            <a:ext cx="316458" cy="327562"/>
          </a:xfrm>
          <a:prstGeom prst="rect">
            <a:avLst/>
          </a:prstGeom>
        </p:spPr>
      </p:pic>
      <p:pic>
        <p:nvPicPr>
          <p:cNvPr id="44" name="Picture 2">
            <a:extLst>
              <a:ext uri="{FF2B5EF4-FFF2-40B4-BE49-F238E27FC236}">
                <a16:creationId xmlns:a16="http://schemas.microsoft.com/office/drawing/2014/main" id="{0968B749-F136-40BA-A226-20E708E3BADC}"/>
              </a:ext>
            </a:extLst>
          </p:cNvPr>
          <p:cNvPicPr>
            <a:picLocks noChangeAspect="1" noChangeArrowheads="1"/>
          </p:cNvPicPr>
          <p:nvPr/>
        </p:nvPicPr>
        <p:blipFill rotWithShape="1">
          <a:blip r:embed="rId16" cstate="print">
            <a:biLevel thresh="25000"/>
            <a:extLst>
              <a:ext uri="{28A0092B-C50C-407E-A947-70E740481C1C}">
                <a14:useLocalDpi xmlns:a14="http://schemas.microsoft.com/office/drawing/2010/main"/>
              </a:ext>
            </a:extLst>
          </a:blip>
          <a:srcRect l="15451" t="21671" r="15203" b="26203"/>
          <a:stretch/>
        </p:blipFill>
        <p:spPr bwMode="auto">
          <a:xfrm>
            <a:off x="1643722" y="4187412"/>
            <a:ext cx="354807" cy="266700"/>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30" descr="A picture containing drawing&#10;&#10;Description automatically generated">
            <a:extLst>
              <a:ext uri="{FF2B5EF4-FFF2-40B4-BE49-F238E27FC236}">
                <a16:creationId xmlns:a16="http://schemas.microsoft.com/office/drawing/2014/main" id="{1A33BF26-74A3-4B69-A8E7-0F2DAA6B37BB}"/>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l="11010" t="31499" r="73729" b="25692"/>
          <a:stretch/>
        </p:blipFill>
        <p:spPr>
          <a:xfrm>
            <a:off x="2837431" y="4166056"/>
            <a:ext cx="322831" cy="332838"/>
          </a:xfrm>
          <a:prstGeom prst="rect">
            <a:avLst/>
          </a:prstGeom>
        </p:spPr>
      </p:pic>
      <p:grpSp>
        <p:nvGrpSpPr>
          <p:cNvPr id="155" name="Group 154">
            <a:extLst>
              <a:ext uri="{FF2B5EF4-FFF2-40B4-BE49-F238E27FC236}">
                <a16:creationId xmlns:a16="http://schemas.microsoft.com/office/drawing/2014/main" id="{8FCB00DA-B25F-403F-B372-CFDF0C199FF0}"/>
              </a:ext>
            </a:extLst>
          </p:cNvPr>
          <p:cNvGrpSpPr/>
          <p:nvPr/>
        </p:nvGrpSpPr>
        <p:grpSpPr>
          <a:xfrm>
            <a:off x="3373937" y="4097297"/>
            <a:ext cx="364395" cy="372154"/>
            <a:chOff x="8861946" y="5191621"/>
            <a:chExt cx="483300" cy="493590"/>
          </a:xfrm>
        </p:grpSpPr>
        <p:sp>
          <p:nvSpPr>
            <p:cNvPr id="156" name="Freeform: Shape 155">
              <a:extLst>
                <a:ext uri="{FF2B5EF4-FFF2-40B4-BE49-F238E27FC236}">
                  <a16:creationId xmlns:a16="http://schemas.microsoft.com/office/drawing/2014/main" id="{36986404-8275-49F6-8AF5-6A9940E3F686}"/>
                </a:ext>
              </a:extLst>
            </p:cNvPr>
            <p:cNvSpPr/>
            <p:nvPr/>
          </p:nvSpPr>
          <p:spPr>
            <a:xfrm>
              <a:off x="9170127" y="5294894"/>
              <a:ext cx="160466" cy="172881"/>
            </a:xfrm>
            <a:custGeom>
              <a:avLst/>
              <a:gdLst>
                <a:gd name="connsiteX0" fmla="*/ 5145 w 160466"/>
                <a:gd name="connsiteY0" fmla="*/ 172881 h 172881"/>
                <a:gd name="connsiteX1" fmla="*/ 89368 w 160466"/>
                <a:gd name="connsiteY1" fmla="*/ 88659 h 172881"/>
                <a:gd name="connsiteX2" fmla="*/ 112968 w 160466"/>
                <a:gd name="connsiteY2" fmla="*/ 94997 h 172881"/>
                <a:gd name="connsiteX3" fmla="*/ 160466 w 160466"/>
                <a:gd name="connsiteY3" fmla="*/ 47499 h 172881"/>
                <a:gd name="connsiteX4" fmla="*/ 112968 w 160466"/>
                <a:gd name="connsiteY4" fmla="*/ 0 h 172881"/>
                <a:gd name="connsiteX5" fmla="*/ 65469 w 160466"/>
                <a:gd name="connsiteY5" fmla="*/ 47499 h 172881"/>
                <a:gd name="connsiteX6" fmla="*/ 71807 w 160466"/>
                <a:gd name="connsiteY6" fmla="*/ 71099 h 172881"/>
                <a:gd name="connsiteX7" fmla="*/ 0 w 160466"/>
                <a:gd name="connsiteY7" fmla="*/ 142869 h 172881"/>
                <a:gd name="connsiteX8" fmla="*/ 5145 w 160466"/>
                <a:gd name="connsiteY8" fmla="*/ 172881 h 172881"/>
                <a:gd name="connsiteX9" fmla="*/ 112930 w 160466"/>
                <a:gd name="connsiteY9" fmla="*/ 24868 h 172881"/>
                <a:gd name="connsiteX10" fmla="*/ 135561 w 160466"/>
                <a:gd name="connsiteY10" fmla="*/ 47499 h 172881"/>
                <a:gd name="connsiteX11" fmla="*/ 112930 w 160466"/>
                <a:gd name="connsiteY11" fmla="*/ 70129 h 172881"/>
                <a:gd name="connsiteX12" fmla="*/ 90300 w 160466"/>
                <a:gd name="connsiteY12" fmla="*/ 47499 h 172881"/>
                <a:gd name="connsiteX13" fmla="*/ 112930 w 160466"/>
                <a:gd name="connsiteY13" fmla="*/ 24868 h 17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66" h="172881">
                  <a:moveTo>
                    <a:pt x="5145" y="172881"/>
                  </a:moveTo>
                  <a:lnTo>
                    <a:pt x="89368" y="88659"/>
                  </a:lnTo>
                  <a:cubicBezTo>
                    <a:pt x="96339" y="92648"/>
                    <a:pt x="104355" y="94997"/>
                    <a:pt x="112968" y="94997"/>
                  </a:cubicBezTo>
                  <a:cubicBezTo>
                    <a:pt x="139178" y="94997"/>
                    <a:pt x="160466" y="73709"/>
                    <a:pt x="160466" y="47499"/>
                  </a:cubicBezTo>
                  <a:cubicBezTo>
                    <a:pt x="160466" y="21289"/>
                    <a:pt x="139178" y="0"/>
                    <a:pt x="112968" y="0"/>
                  </a:cubicBezTo>
                  <a:cubicBezTo>
                    <a:pt x="86758" y="0"/>
                    <a:pt x="65469" y="21289"/>
                    <a:pt x="65469" y="47499"/>
                  </a:cubicBezTo>
                  <a:cubicBezTo>
                    <a:pt x="65469" y="56074"/>
                    <a:pt x="67781" y="64127"/>
                    <a:pt x="71807" y="71099"/>
                  </a:cubicBezTo>
                  <a:lnTo>
                    <a:pt x="0" y="142869"/>
                  </a:lnTo>
                  <a:lnTo>
                    <a:pt x="5145" y="172881"/>
                  </a:lnTo>
                  <a:close/>
                  <a:moveTo>
                    <a:pt x="112930" y="24868"/>
                  </a:moveTo>
                  <a:cubicBezTo>
                    <a:pt x="125420" y="24868"/>
                    <a:pt x="135561" y="35009"/>
                    <a:pt x="135561" y="47499"/>
                  </a:cubicBezTo>
                  <a:cubicBezTo>
                    <a:pt x="135561" y="59988"/>
                    <a:pt x="125420" y="70129"/>
                    <a:pt x="112930" y="70129"/>
                  </a:cubicBezTo>
                  <a:cubicBezTo>
                    <a:pt x="100441" y="70129"/>
                    <a:pt x="90300" y="59988"/>
                    <a:pt x="90300" y="47499"/>
                  </a:cubicBezTo>
                  <a:cubicBezTo>
                    <a:pt x="90337" y="35009"/>
                    <a:pt x="100478" y="24868"/>
                    <a:pt x="112930" y="24868"/>
                  </a:cubicBezTo>
                  <a:close/>
                </a:path>
              </a:pathLst>
            </a:custGeom>
            <a:solidFill>
              <a:srgbClr val="50E6FF"/>
            </a:solidFill>
            <a:ln w="3663"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1DC5294-9935-4113-B27E-DB0C197463AA}"/>
                </a:ext>
              </a:extLst>
            </p:cNvPr>
            <p:cNvSpPr/>
            <p:nvPr/>
          </p:nvSpPr>
          <p:spPr>
            <a:xfrm>
              <a:off x="8861946" y="5191621"/>
              <a:ext cx="483300" cy="493590"/>
            </a:xfrm>
            <a:custGeom>
              <a:avLst/>
              <a:gdLst>
                <a:gd name="connsiteX0" fmla="*/ 293269 w 483300"/>
                <a:gd name="connsiteY0" fmla="*/ 261056 h 493590"/>
                <a:gd name="connsiteX1" fmla="*/ 293269 w 483300"/>
                <a:gd name="connsiteY1" fmla="*/ 122773 h 493590"/>
                <a:gd name="connsiteX2" fmla="*/ 342855 w 483300"/>
                <a:gd name="connsiteY2" fmla="*/ 62002 h 493590"/>
                <a:gd name="connsiteX3" fmla="*/ 280816 w 483300"/>
                <a:gd name="connsiteY3" fmla="*/ 0 h 493590"/>
                <a:gd name="connsiteX4" fmla="*/ 218814 w 483300"/>
                <a:gd name="connsiteY4" fmla="*/ 62039 h 493590"/>
                <a:gd name="connsiteX5" fmla="*/ 268401 w 483300"/>
                <a:gd name="connsiteY5" fmla="*/ 122810 h 493590"/>
                <a:gd name="connsiteX6" fmla="*/ 268401 w 483300"/>
                <a:gd name="connsiteY6" fmla="*/ 278653 h 493590"/>
                <a:gd name="connsiteX7" fmla="*/ 93282 w 483300"/>
                <a:gd name="connsiteY7" fmla="*/ 278653 h 493590"/>
                <a:gd name="connsiteX8" fmla="*/ 81091 w 483300"/>
                <a:gd name="connsiteY8" fmla="*/ 257514 h 493590"/>
                <a:gd name="connsiteX9" fmla="*/ 13907 w 483300"/>
                <a:gd name="connsiteY9" fmla="*/ 257514 h 493590"/>
                <a:gd name="connsiteX10" fmla="*/ 0 w 483300"/>
                <a:gd name="connsiteY10" fmla="*/ 291069 h 493590"/>
                <a:gd name="connsiteX11" fmla="*/ 13907 w 483300"/>
                <a:gd name="connsiteY11" fmla="*/ 324661 h 493590"/>
                <a:gd name="connsiteX12" fmla="*/ 47499 w 483300"/>
                <a:gd name="connsiteY12" fmla="*/ 338567 h 493590"/>
                <a:gd name="connsiteX13" fmla="*/ 81091 w 483300"/>
                <a:gd name="connsiteY13" fmla="*/ 324661 h 493590"/>
                <a:gd name="connsiteX14" fmla="*/ 93282 w 483300"/>
                <a:gd name="connsiteY14" fmla="*/ 303521 h 493590"/>
                <a:gd name="connsiteX15" fmla="*/ 275671 w 483300"/>
                <a:gd name="connsiteY15" fmla="*/ 303521 h 493590"/>
                <a:gd name="connsiteX16" fmla="*/ 369550 w 483300"/>
                <a:gd name="connsiteY16" fmla="*/ 397400 h 493590"/>
                <a:gd name="connsiteX17" fmla="*/ 359297 w 483300"/>
                <a:gd name="connsiteY17" fmla="*/ 431588 h 493590"/>
                <a:gd name="connsiteX18" fmla="*/ 377454 w 483300"/>
                <a:gd name="connsiteY18" fmla="*/ 475433 h 493590"/>
                <a:gd name="connsiteX19" fmla="*/ 421299 w 483300"/>
                <a:gd name="connsiteY19" fmla="*/ 493590 h 493590"/>
                <a:gd name="connsiteX20" fmla="*/ 465144 w 483300"/>
                <a:gd name="connsiteY20" fmla="*/ 475433 h 493590"/>
                <a:gd name="connsiteX21" fmla="*/ 483301 w 483300"/>
                <a:gd name="connsiteY21" fmla="*/ 431588 h 493590"/>
                <a:gd name="connsiteX22" fmla="*/ 465144 w 483300"/>
                <a:gd name="connsiteY22" fmla="*/ 387744 h 493590"/>
                <a:gd name="connsiteX23" fmla="*/ 421299 w 483300"/>
                <a:gd name="connsiteY23" fmla="*/ 369587 h 493590"/>
                <a:gd name="connsiteX24" fmla="*/ 387110 w 483300"/>
                <a:gd name="connsiteY24" fmla="*/ 379840 h 493590"/>
                <a:gd name="connsiteX25" fmla="*/ 298376 w 483300"/>
                <a:gd name="connsiteY25" fmla="*/ 291106 h 493590"/>
                <a:gd name="connsiteX26" fmla="*/ 293269 w 483300"/>
                <a:gd name="connsiteY26" fmla="*/ 261056 h 493590"/>
                <a:gd name="connsiteX27" fmla="*/ 63493 w 483300"/>
                <a:gd name="connsiteY27" fmla="*/ 307063 h 493590"/>
                <a:gd name="connsiteX28" fmla="*/ 31504 w 483300"/>
                <a:gd name="connsiteY28" fmla="*/ 307063 h 493590"/>
                <a:gd name="connsiteX29" fmla="*/ 31504 w 483300"/>
                <a:gd name="connsiteY29" fmla="*/ 307063 h 493590"/>
                <a:gd name="connsiteX30" fmla="*/ 24868 w 483300"/>
                <a:gd name="connsiteY30" fmla="*/ 291069 h 493590"/>
                <a:gd name="connsiteX31" fmla="*/ 31504 w 483300"/>
                <a:gd name="connsiteY31" fmla="*/ 275074 h 493590"/>
                <a:gd name="connsiteX32" fmla="*/ 47499 w 483300"/>
                <a:gd name="connsiteY32" fmla="*/ 268438 h 493590"/>
                <a:gd name="connsiteX33" fmla="*/ 63493 w 483300"/>
                <a:gd name="connsiteY33" fmla="*/ 275037 h 493590"/>
                <a:gd name="connsiteX34" fmla="*/ 63493 w 483300"/>
                <a:gd name="connsiteY34" fmla="*/ 307063 h 493590"/>
                <a:gd name="connsiteX35" fmla="*/ 243682 w 483300"/>
                <a:gd name="connsiteY35" fmla="*/ 62039 h 493590"/>
                <a:gd name="connsiteX36" fmla="*/ 280816 w 483300"/>
                <a:gd name="connsiteY36" fmla="*/ 24905 h 493590"/>
                <a:gd name="connsiteX37" fmla="*/ 317950 w 483300"/>
                <a:gd name="connsiteY37" fmla="*/ 62039 h 493590"/>
                <a:gd name="connsiteX38" fmla="*/ 280816 w 483300"/>
                <a:gd name="connsiteY38" fmla="*/ 99173 h 493590"/>
                <a:gd name="connsiteX39" fmla="*/ 243682 w 483300"/>
                <a:gd name="connsiteY39" fmla="*/ 62039 h 493590"/>
                <a:gd name="connsiteX40" fmla="*/ 447583 w 483300"/>
                <a:gd name="connsiteY40" fmla="*/ 457836 h 493590"/>
                <a:gd name="connsiteX41" fmla="*/ 421299 w 483300"/>
                <a:gd name="connsiteY41" fmla="*/ 468722 h 493590"/>
                <a:gd name="connsiteX42" fmla="*/ 395014 w 483300"/>
                <a:gd name="connsiteY42" fmla="*/ 457836 h 493590"/>
                <a:gd name="connsiteX43" fmla="*/ 384128 w 483300"/>
                <a:gd name="connsiteY43" fmla="*/ 431551 h 493590"/>
                <a:gd name="connsiteX44" fmla="*/ 395014 w 483300"/>
                <a:gd name="connsiteY44" fmla="*/ 405267 h 493590"/>
                <a:gd name="connsiteX45" fmla="*/ 421299 w 483300"/>
                <a:gd name="connsiteY45" fmla="*/ 394380 h 493590"/>
                <a:gd name="connsiteX46" fmla="*/ 447583 w 483300"/>
                <a:gd name="connsiteY46" fmla="*/ 405267 h 493590"/>
                <a:gd name="connsiteX47" fmla="*/ 458470 w 483300"/>
                <a:gd name="connsiteY47" fmla="*/ 431551 h 493590"/>
                <a:gd name="connsiteX48" fmla="*/ 447583 w 483300"/>
                <a:gd name="connsiteY48" fmla="*/ 457836 h 49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83300" h="493590">
                  <a:moveTo>
                    <a:pt x="293269" y="261056"/>
                  </a:moveTo>
                  <a:lnTo>
                    <a:pt x="293269" y="122773"/>
                  </a:lnTo>
                  <a:cubicBezTo>
                    <a:pt x="321529" y="116994"/>
                    <a:pt x="342855" y="91940"/>
                    <a:pt x="342855" y="62002"/>
                  </a:cubicBezTo>
                  <a:cubicBezTo>
                    <a:pt x="342855" y="27813"/>
                    <a:pt x="315042" y="0"/>
                    <a:pt x="280816" y="0"/>
                  </a:cubicBezTo>
                  <a:cubicBezTo>
                    <a:pt x="246590" y="0"/>
                    <a:pt x="218814" y="27813"/>
                    <a:pt x="218814" y="62039"/>
                  </a:cubicBezTo>
                  <a:cubicBezTo>
                    <a:pt x="218814" y="91977"/>
                    <a:pt x="240140" y="117031"/>
                    <a:pt x="268401" y="122810"/>
                  </a:cubicBezTo>
                  <a:lnTo>
                    <a:pt x="268401" y="278653"/>
                  </a:lnTo>
                  <a:lnTo>
                    <a:pt x="93282" y="278653"/>
                  </a:lnTo>
                  <a:cubicBezTo>
                    <a:pt x="91194" y="270899"/>
                    <a:pt x="87168" y="263554"/>
                    <a:pt x="81091" y="257514"/>
                  </a:cubicBezTo>
                  <a:cubicBezTo>
                    <a:pt x="62561" y="238984"/>
                    <a:pt x="32436" y="238984"/>
                    <a:pt x="13907" y="257514"/>
                  </a:cubicBezTo>
                  <a:cubicBezTo>
                    <a:pt x="4921" y="266462"/>
                    <a:pt x="0" y="278392"/>
                    <a:pt x="0" y="291069"/>
                  </a:cubicBezTo>
                  <a:cubicBezTo>
                    <a:pt x="0" y="303745"/>
                    <a:pt x="4921" y="315675"/>
                    <a:pt x="13907" y="324661"/>
                  </a:cubicBezTo>
                  <a:cubicBezTo>
                    <a:pt x="23153" y="333907"/>
                    <a:pt x="35344" y="338567"/>
                    <a:pt x="47499" y="338567"/>
                  </a:cubicBezTo>
                  <a:cubicBezTo>
                    <a:pt x="59653" y="338567"/>
                    <a:pt x="71844" y="333944"/>
                    <a:pt x="81091" y="324661"/>
                  </a:cubicBezTo>
                  <a:cubicBezTo>
                    <a:pt x="87168" y="318583"/>
                    <a:pt x="91194" y="311276"/>
                    <a:pt x="93282" y="303521"/>
                  </a:cubicBezTo>
                  <a:lnTo>
                    <a:pt x="275671" y="303521"/>
                  </a:lnTo>
                  <a:lnTo>
                    <a:pt x="369550" y="397400"/>
                  </a:lnTo>
                  <a:cubicBezTo>
                    <a:pt x="362876" y="407466"/>
                    <a:pt x="359297" y="419248"/>
                    <a:pt x="359297" y="431588"/>
                  </a:cubicBezTo>
                  <a:cubicBezTo>
                    <a:pt x="359297" y="448142"/>
                    <a:pt x="365747" y="463726"/>
                    <a:pt x="377454" y="475433"/>
                  </a:cubicBezTo>
                  <a:cubicBezTo>
                    <a:pt x="389161" y="487140"/>
                    <a:pt x="404745" y="493590"/>
                    <a:pt x="421299" y="493590"/>
                  </a:cubicBezTo>
                  <a:cubicBezTo>
                    <a:pt x="437852" y="493590"/>
                    <a:pt x="453437" y="487140"/>
                    <a:pt x="465144" y="475433"/>
                  </a:cubicBezTo>
                  <a:cubicBezTo>
                    <a:pt x="476851" y="463726"/>
                    <a:pt x="483301" y="448142"/>
                    <a:pt x="483301" y="431588"/>
                  </a:cubicBezTo>
                  <a:cubicBezTo>
                    <a:pt x="483301" y="415035"/>
                    <a:pt x="476851" y="399450"/>
                    <a:pt x="465144" y="387744"/>
                  </a:cubicBezTo>
                  <a:cubicBezTo>
                    <a:pt x="453437" y="376037"/>
                    <a:pt x="437852" y="369587"/>
                    <a:pt x="421299" y="369587"/>
                  </a:cubicBezTo>
                  <a:cubicBezTo>
                    <a:pt x="408958" y="369587"/>
                    <a:pt x="397177" y="373166"/>
                    <a:pt x="387110" y="379840"/>
                  </a:cubicBezTo>
                  <a:lnTo>
                    <a:pt x="298376" y="291106"/>
                  </a:lnTo>
                  <a:lnTo>
                    <a:pt x="293269" y="261056"/>
                  </a:lnTo>
                  <a:close/>
                  <a:moveTo>
                    <a:pt x="63493" y="307063"/>
                  </a:moveTo>
                  <a:cubicBezTo>
                    <a:pt x="54657" y="315899"/>
                    <a:pt x="40303" y="315899"/>
                    <a:pt x="31504" y="307063"/>
                  </a:cubicBezTo>
                  <a:lnTo>
                    <a:pt x="31504" y="307063"/>
                  </a:lnTo>
                  <a:cubicBezTo>
                    <a:pt x="27217" y="302776"/>
                    <a:pt x="24868" y="297108"/>
                    <a:pt x="24868" y="291069"/>
                  </a:cubicBezTo>
                  <a:cubicBezTo>
                    <a:pt x="24868" y="285029"/>
                    <a:pt x="27217" y="279324"/>
                    <a:pt x="31504" y="275074"/>
                  </a:cubicBezTo>
                  <a:cubicBezTo>
                    <a:pt x="35904" y="270675"/>
                    <a:pt x="41720" y="268438"/>
                    <a:pt x="47499" y="268438"/>
                  </a:cubicBezTo>
                  <a:cubicBezTo>
                    <a:pt x="53278" y="268438"/>
                    <a:pt x="59094" y="270638"/>
                    <a:pt x="63493" y="275037"/>
                  </a:cubicBezTo>
                  <a:cubicBezTo>
                    <a:pt x="72329" y="283873"/>
                    <a:pt x="72329" y="298264"/>
                    <a:pt x="63493" y="307063"/>
                  </a:cubicBezTo>
                  <a:close/>
                  <a:moveTo>
                    <a:pt x="243682" y="62039"/>
                  </a:moveTo>
                  <a:cubicBezTo>
                    <a:pt x="243682" y="41571"/>
                    <a:pt x="260348" y="24905"/>
                    <a:pt x="280816" y="24905"/>
                  </a:cubicBezTo>
                  <a:cubicBezTo>
                    <a:pt x="301285" y="24905"/>
                    <a:pt x="317950" y="41571"/>
                    <a:pt x="317950" y="62039"/>
                  </a:cubicBezTo>
                  <a:cubicBezTo>
                    <a:pt x="317950" y="82507"/>
                    <a:pt x="301285" y="99173"/>
                    <a:pt x="280816" y="99173"/>
                  </a:cubicBezTo>
                  <a:cubicBezTo>
                    <a:pt x="260348" y="99173"/>
                    <a:pt x="243682" y="82507"/>
                    <a:pt x="243682" y="62039"/>
                  </a:cubicBezTo>
                  <a:close/>
                  <a:moveTo>
                    <a:pt x="447583" y="457836"/>
                  </a:moveTo>
                  <a:cubicBezTo>
                    <a:pt x="440574" y="464845"/>
                    <a:pt x="431253" y="468722"/>
                    <a:pt x="421299" y="468722"/>
                  </a:cubicBezTo>
                  <a:cubicBezTo>
                    <a:pt x="411344" y="468722"/>
                    <a:pt x="402061" y="464845"/>
                    <a:pt x="395014" y="457836"/>
                  </a:cubicBezTo>
                  <a:cubicBezTo>
                    <a:pt x="387968" y="450826"/>
                    <a:pt x="384128" y="441506"/>
                    <a:pt x="384128" y="431551"/>
                  </a:cubicBezTo>
                  <a:cubicBezTo>
                    <a:pt x="384128" y="421634"/>
                    <a:pt x="388005" y="412313"/>
                    <a:pt x="395014" y="405267"/>
                  </a:cubicBezTo>
                  <a:cubicBezTo>
                    <a:pt x="402023" y="398220"/>
                    <a:pt x="411344" y="394380"/>
                    <a:pt x="421299" y="394380"/>
                  </a:cubicBezTo>
                  <a:cubicBezTo>
                    <a:pt x="431253" y="394380"/>
                    <a:pt x="440537" y="398257"/>
                    <a:pt x="447583" y="405267"/>
                  </a:cubicBezTo>
                  <a:cubicBezTo>
                    <a:pt x="454630" y="412276"/>
                    <a:pt x="458470" y="421597"/>
                    <a:pt x="458470" y="431551"/>
                  </a:cubicBezTo>
                  <a:cubicBezTo>
                    <a:pt x="458470" y="441506"/>
                    <a:pt x="454630" y="450826"/>
                    <a:pt x="447583" y="457836"/>
                  </a:cubicBezTo>
                  <a:close/>
                </a:path>
              </a:pathLst>
            </a:custGeom>
            <a:solidFill>
              <a:schemeClr val="accent1"/>
            </a:solidFill>
            <a:ln w="3663"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00BC326D-D0A6-4A87-83D4-FC157D783974}"/>
                </a:ext>
              </a:extLst>
            </p:cNvPr>
            <p:cNvSpPr/>
            <p:nvPr/>
          </p:nvSpPr>
          <p:spPr>
            <a:xfrm>
              <a:off x="9047168" y="5387095"/>
              <a:ext cx="191187" cy="191187"/>
            </a:xfrm>
            <a:custGeom>
              <a:avLst/>
              <a:gdLst>
                <a:gd name="connsiteX0" fmla="*/ 191188 w 191187"/>
                <a:gd name="connsiteY0" fmla="*/ 95594 h 191187"/>
                <a:gd name="connsiteX1" fmla="*/ 95594 w 191187"/>
                <a:gd name="connsiteY1" fmla="*/ 191187 h 191187"/>
                <a:gd name="connsiteX2" fmla="*/ 0 w 191187"/>
                <a:gd name="connsiteY2" fmla="*/ 95594 h 191187"/>
                <a:gd name="connsiteX3" fmla="*/ 95594 w 191187"/>
                <a:gd name="connsiteY3" fmla="*/ 0 h 191187"/>
                <a:gd name="connsiteX4" fmla="*/ 191188 w 191187"/>
                <a:gd name="connsiteY4" fmla="*/ 95594 h 191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7" h="191187">
                  <a:moveTo>
                    <a:pt x="191188" y="95594"/>
                  </a:moveTo>
                  <a:cubicBezTo>
                    <a:pt x="191188" y="148389"/>
                    <a:pt x="148389" y="191187"/>
                    <a:pt x="95594" y="191187"/>
                  </a:cubicBezTo>
                  <a:cubicBezTo>
                    <a:pt x="42799" y="191187"/>
                    <a:pt x="0" y="148389"/>
                    <a:pt x="0" y="95594"/>
                  </a:cubicBezTo>
                  <a:cubicBezTo>
                    <a:pt x="0" y="42799"/>
                    <a:pt x="42799" y="0"/>
                    <a:pt x="95594" y="0"/>
                  </a:cubicBezTo>
                  <a:cubicBezTo>
                    <a:pt x="148389" y="0"/>
                    <a:pt x="191188" y="42799"/>
                    <a:pt x="191188" y="95594"/>
                  </a:cubicBezTo>
                  <a:close/>
                </a:path>
              </a:pathLst>
            </a:custGeom>
            <a:solidFill>
              <a:srgbClr val="0F78D4"/>
            </a:solidFill>
            <a:ln w="3663" cap="flat">
              <a:noFill/>
              <a:prstDash val="solid"/>
              <a:miter/>
            </a:ln>
          </p:spPr>
          <p:txBody>
            <a:bodyPr rtlCol="0" anchor="ctr"/>
            <a:lstStyle/>
            <a:p>
              <a:endParaRPr lang="en-US"/>
            </a:p>
          </p:txBody>
        </p:sp>
      </p:grpSp>
      <p:grpSp>
        <p:nvGrpSpPr>
          <p:cNvPr id="165" name="simplify" descr="simplify">
            <a:extLst>
              <a:ext uri="{FF2B5EF4-FFF2-40B4-BE49-F238E27FC236}">
                <a16:creationId xmlns:a16="http://schemas.microsoft.com/office/drawing/2014/main" id="{0460738A-D0C6-49E2-805C-0F6E9A063065}"/>
              </a:ext>
            </a:extLst>
          </p:cNvPr>
          <p:cNvGrpSpPr/>
          <p:nvPr/>
        </p:nvGrpSpPr>
        <p:grpSpPr>
          <a:xfrm rot="16200000">
            <a:off x="8691521" y="4165044"/>
            <a:ext cx="318134" cy="311436"/>
            <a:chOff x="2668480" y="1249680"/>
            <a:chExt cx="412066" cy="403390"/>
          </a:xfrm>
        </p:grpSpPr>
        <p:sp>
          <p:nvSpPr>
            <p:cNvPr id="166" name="Freeform 987">
              <a:extLst>
                <a:ext uri="{FF2B5EF4-FFF2-40B4-BE49-F238E27FC236}">
                  <a16:creationId xmlns:a16="http://schemas.microsoft.com/office/drawing/2014/main" id="{C406EAA5-B099-4DFE-BF2D-B46A56998141}"/>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7" name="Freeform 988">
              <a:extLst>
                <a:ext uri="{FF2B5EF4-FFF2-40B4-BE49-F238E27FC236}">
                  <a16:creationId xmlns:a16="http://schemas.microsoft.com/office/drawing/2014/main" id="{86A8DD79-C8BB-4359-9592-7B2633F0BBD3}"/>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8" name="Oval 989">
              <a:extLst>
                <a:ext uri="{FF2B5EF4-FFF2-40B4-BE49-F238E27FC236}">
                  <a16:creationId xmlns:a16="http://schemas.microsoft.com/office/drawing/2014/main" id="{82E1FAAE-E73B-405D-9846-FF460EC3A03A}"/>
                </a:ext>
              </a:extLst>
            </p:cNvPr>
            <p:cNvSpPr>
              <a:spLocks noChangeArrowheads="1"/>
            </p:cNvSpPr>
            <p:nvPr/>
          </p:nvSpPr>
          <p:spPr bwMode="auto">
            <a:xfrm>
              <a:off x="2708964" y="1418844"/>
              <a:ext cx="49159" cy="477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9" name="Rectangle 990">
              <a:extLst>
                <a:ext uri="{FF2B5EF4-FFF2-40B4-BE49-F238E27FC236}">
                  <a16:creationId xmlns:a16="http://schemas.microsoft.com/office/drawing/2014/main" id="{FF47A583-469A-4522-AD28-2C0139457BFE}"/>
                </a:ext>
              </a:extLst>
            </p:cNvPr>
            <p:cNvSpPr>
              <a:spLocks noChangeArrowheads="1"/>
            </p:cNvSpPr>
            <p:nvPr/>
          </p:nvSpPr>
          <p:spPr bwMode="auto">
            <a:xfrm>
              <a:off x="2680047" y="1249680"/>
              <a:ext cx="108439" cy="10843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0" name="Freeform 991">
              <a:extLst>
                <a:ext uri="{FF2B5EF4-FFF2-40B4-BE49-F238E27FC236}">
                  <a16:creationId xmlns:a16="http://schemas.microsoft.com/office/drawing/2014/main" id="{7638BED6-8215-48DD-B3A4-628AC07E5E2E}"/>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pic>
        <p:nvPicPr>
          <p:cNvPr id="4" name="Graphic 3">
            <a:extLst>
              <a:ext uri="{FF2B5EF4-FFF2-40B4-BE49-F238E27FC236}">
                <a16:creationId xmlns:a16="http://schemas.microsoft.com/office/drawing/2014/main" id="{AD2759B2-9251-4C5A-8D9D-1ACDCB504C4D}"/>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969947" y="4183602"/>
            <a:ext cx="274320" cy="274320"/>
          </a:xfrm>
          <a:prstGeom prst="rect">
            <a:avLst/>
          </a:prstGeom>
        </p:spPr>
      </p:pic>
      <p:grpSp>
        <p:nvGrpSpPr>
          <p:cNvPr id="200" name="online" descr="online">
            <a:extLst>
              <a:ext uri="{FF2B5EF4-FFF2-40B4-BE49-F238E27FC236}">
                <a16:creationId xmlns:a16="http://schemas.microsoft.com/office/drawing/2014/main" id="{F133AE65-0FFD-4BC4-A59F-DA586B6596A5}"/>
              </a:ext>
            </a:extLst>
          </p:cNvPr>
          <p:cNvGrpSpPr/>
          <p:nvPr/>
        </p:nvGrpSpPr>
        <p:grpSpPr>
          <a:xfrm>
            <a:off x="4860134" y="4142590"/>
            <a:ext cx="356344" cy="356344"/>
            <a:chOff x="4472102" y="5773612"/>
            <a:chExt cx="436448" cy="436448"/>
          </a:xfrm>
        </p:grpSpPr>
        <p:sp>
          <p:nvSpPr>
            <p:cNvPr id="201" name="Freeform: Shape 200">
              <a:extLst>
                <a:ext uri="{FF2B5EF4-FFF2-40B4-BE49-F238E27FC236}">
                  <a16:creationId xmlns:a16="http://schemas.microsoft.com/office/drawing/2014/main" id="{A8021304-7C31-4F00-8526-56E7B3C0EB98}"/>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98B4B664-F888-44A9-AC85-0AD5A77BF5E4}"/>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F2B37E64-E5D9-4EBF-85BF-7403A4E117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1DBA9897-010D-448F-B394-CB1FFE31C613}"/>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37774DFE-F0FD-45C1-8F70-21F5887A4D7A}"/>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CF2983D7-C69E-4F53-8093-12E60463A8D2}"/>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9DAF9497-5837-4F2E-9D33-70296BDA4832}"/>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A7A7F888-2B85-4DD2-9C77-59546E289E1D}"/>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D5C9DB00-60C8-4977-BD1B-9E6CC6763E46}"/>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744F558-AA20-4966-BA6F-E2945B065130}"/>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52D524B-85EC-4405-B7FD-45BD30F8597F}"/>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0A866876-3E32-47B0-B4E4-95AE25EF1D87}"/>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B5917EF4-8EAA-438E-9307-B8DC31AB0241}"/>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70199ABD-4063-402C-8D93-8F0271AA4601}"/>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398E1B2-0032-444D-919F-39E707CAE544}"/>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39F601C-F888-4EAD-ACB5-F56DB19C3C83}"/>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endParaRPr lang="en-US"/>
            </a:p>
          </p:txBody>
        </p:sp>
      </p:grpSp>
      <p:pic>
        <p:nvPicPr>
          <p:cNvPr id="5" name="Graphic 4" descr="Microsoft Flow logo">
            <a:extLst>
              <a:ext uri="{FF2B5EF4-FFF2-40B4-BE49-F238E27FC236}">
                <a16:creationId xmlns:a16="http://schemas.microsoft.com/office/drawing/2014/main" id="{36505DC3-17BF-48B4-B623-63707D54A43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241118" y="4199030"/>
            <a:ext cx="356290" cy="243465"/>
          </a:xfrm>
          <a:prstGeom prst="rect">
            <a:avLst/>
          </a:prstGeom>
        </p:spPr>
      </p:pic>
      <p:sp>
        <p:nvSpPr>
          <p:cNvPr id="6" name="Footer Placeholder 1">
            <a:extLst>
              <a:ext uri="{FF2B5EF4-FFF2-40B4-BE49-F238E27FC236}">
                <a16:creationId xmlns:a16="http://schemas.microsoft.com/office/drawing/2014/main" id="{985319E5-FC3F-4F1E-9C1D-1A4735184FC0}"/>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Tree>
    <p:extLst>
      <p:ext uri="{BB962C8B-B14F-4D97-AF65-F5344CB8AC3E}">
        <p14:creationId xmlns:p14="http://schemas.microsoft.com/office/powerpoint/2010/main" val="413397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08333E-7 3.7037E-6 L -2.08333E-7 0.03541 " pathEditMode="relative" rAng="0" ptsTypes="AA">
                                      <p:cBhvr>
                                        <p:cTn id="9" dur="5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CF36C88-BD3E-4279-B750-BD4AFA5ACF85}"/>
              </a:ext>
            </a:extLst>
          </p:cNvPr>
          <p:cNvGrpSpPr/>
          <p:nvPr/>
        </p:nvGrpSpPr>
        <p:grpSpPr>
          <a:xfrm>
            <a:off x="3206641" y="967343"/>
            <a:ext cx="6860723" cy="6860669"/>
            <a:chOff x="154596" y="2281412"/>
            <a:chExt cx="394433" cy="394430"/>
          </a:xfrm>
        </p:grpSpPr>
        <p:sp>
          <p:nvSpPr>
            <p:cNvPr id="50" name="Freeform 89">
              <a:extLst>
                <a:ext uri="{FF2B5EF4-FFF2-40B4-BE49-F238E27FC236}">
                  <a16:creationId xmlns:a16="http://schemas.microsoft.com/office/drawing/2014/main" id="{240C0B35-7E11-4E4F-A5CD-69622E21D5E8}"/>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1" name="Freeform 90">
              <a:extLst>
                <a:ext uri="{FF2B5EF4-FFF2-40B4-BE49-F238E27FC236}">
                  <a16:creationId xmlns:a16="http://schemas.microsoft.com/office/drawing/2014/main" id="{CA1AB307-1589-4C0E-9CC2-7B373E9B5C8F}"/>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2" name="Freeform 91">
              <a:extLst>
                <a:ext uri="{FF2B5EF4-FFF2-40B4-BE49-F238E27FC236}">
                  <a16:creationId xmlns:a16="http://schemas.microsoft.com/office/drawing/2014/main" id="{136648BD-3EB5-4E6B-A529-7AF1FCF16933}"/>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3" name="Freeform 92">
              <a:extLst>
                <a:ext uri="{FF2B5EF4-FFF2-40B4-BE49-F238E27FC236}">
                  <a16:creationId xmlns:a16="http://schemas.microsoft.com/office/drawing/2014/main" id="{59E4EB31-16CC-4E75-A297-B3975CB0D86C}"/>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4" name="Freeform 93">
              <a:extLst>
                <a:ext uri="{FF2B5EF4-FFF2-40B4-BE49-F238E27FC236}">
                  <a16:creationId xmlns:a16="http://schemas.microsoft.com/office/drawing/2014/main" id="{1B4DCB56-30B3-4E4C-9F32-66AEA61B2950}"/>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5" name="Freeform 94">
              <a:extLst>
                <a:ext uri="{FF2B5EF4-FFF2-40B4-BE49-F238E27FC236}">
                  <a16:creationId xmlns:a16="http://schemas.microsoft.com/office/drawing/2014/main" id="{6DCA7356-4FA3-4C2A-B5C9-DC2BA637626D}"/>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6" name="Freeform 95">
              <a:extLst>
                <a:ext uri="{FF2B5EF4-FFF2-40B4-BE49-F238E27FC236}">
                  <a16:creationId xmlns:a16="http://schemas.microsoft.com/office/drawing/2014/main" id="{9F9C2BEF-E6EA-4127-838F-4609CA3ADF92}"/>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7" name="Freeform 96">
              <a:extLst>
                <a:ext uri="{FF2B5EF4-FFF2-40B4-BE49-F238E27FC236}">
                  <a16:creationId xmlns:a16="http://schemas.microsoft.com/office/drawing/2014/main" id="{B1BF910F-47B6-4A74-92F5-3ABDC29F0F8B}"/>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8" name="Freeform 97">
              <a:extLst>
                <a:ext uri="{FF2B5EF4-FFF2-40B4-BE49-F238E27FC236}">
                  <a16:creationId xmlns:a16="http://schemas.microsoft.com/office/drawing/2014/main" id="{4948836F-5FA5-4856-8D8D-312F84B17334}"/>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3" name="Title 2">
            <a:extLst>
              <a:ext uri="{FF2B5EF4-FFF2-40B4-BE49-F238E27FC236}">
                <a16:creationId xmlns:a16="http://schemas.microsoft.com/office/drawing/2014/main" id="{7DB05807-4BDB-4847-9B40-73944F791EDE}"/>
              </a:ext>
            </a:extLst>
          </p:cNvPr>
          <p:cNvSpPr>
            <a:spLocks noGrp="1"/>
          </p:cNvSpPr>
          <p:nvPr>
            <p:ph type="title"/>
          </p:nvPr>
        </p:nvSpPr>
        <p:spPr>
          <a:xfrm>
            <a:off x="588263" y="368300"/>
            <a:ext cx="11018520" cy="492443"/>
          </a:xfrm>
        </p:spPr>
        <p:txBody>
          <a:bodyPr/>
          <a:lstStyle/>
          <a:p>
            <a:pPr lvl="0" algn="ctr"/>
            <a:r>
              <a:rPr lang="en-US" noProof="0"/>
              <a:t>Key Microsoft Partner takeaways</a:t>
            </a:r>
          </a:p>
        </p:txBody>
      </p:sp>
      <p:sp>
        <p:nvSpPr>
          <p:cNvPr id="2" name="Slide Number Placeholder 6">
            <a:extLst>
              <a:ext uri="{FF2B5EF4-FFF2-40B4-BE49-F238E27FC236}">
                <a16:creationId xmlns:a16="http://schemas.microsoft.com/office/drawing/2014/main" id="{CE3AE501-2EFD-4A4D-AE8A-947D582FB6F2}"/>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9" name="Footer Placeholder 1">
            <a:extLst>
              <a:ext uri="{FF2B5EF4-FFF2-40B4-BE49-F238E27FC236}">
                <a16:creationId xmlns:a16="http://schemas.microsoft.com/office/drawing/2014/main" id="{A76FAC52-73D5-471F-9E7C-5A89A023057A}"/>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
        <p:nvSpPr>
          <p:cNvPr id="7" name="Rectangle 6">
            <a:extLst>
              <a:ext uri="{FF2B5EF4-FFF2-40B4-BE49-F238E27FC236}">
                <a16:creationId xmlns:a16="http://schemas.microsoft.com/office/drawing/2014/main" id="{E1AD02AD-8E32-46A8-B86A-550EF36A2678}"/>
              </a:ext>
            </a:extLst>
          </p:cNvPr>
          <p:cNvSpPr/>
          <p:nvPr/>
        </p:nvSpPr>
        <p:spPr bwMode="auto">
          <a:xfrm>
            <a:off x="588262" y="1539547"/>
            <a:ext cx="5056757" cy="823070"/>
          </a:xfrm>
          <a:prstGeom prst="rect">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797999" fontAlgn="base">
              <a:lnSpc>
                <a:spcPct val="90000"/>
              </a:lnSpc>
              <a:spcBef>
                <a:spcPct val="0"/>
              </a:spcBef>
              <a:spcAft>
                <a:spcPct val="0"/>
              </a:spcAft>
              <a:tabLst>
                <a:tab pos="920876" algn="l"/>
              </a:tabLst>
              <a:defRPr/>
            </a:pPr>
            <a:r>
              <a:rPr lang="en-US" sz="1600">
                <a:ln w="3175">
                  <a:noFill/>
                </a:ln>
                <a:solidFill>
                  <a:schemeClr val="bg1"/>
                </a:solidFill>
                <a:latin typeface="+mj-lt"/>
                <a:cs typeface="Segoe UI" panose="020B0502040204020203" pitchFamily="34" charset="0"/>
              </a:rPr>
              <a:t>Everything Partners do today is still viable:</a:t>
            </a:r>
            <a:r>
              <a:rPr lang="en-US" sz="1400">
                <a:ln w="3175">
                  <a:noFill/>
                </a:ln>
                <a:solidFill>
                  <a:schemeClr val="bg1"/>
                </a:solidFill>
                <a:cs typeface="Segoe UI" panose="020B0502040204020203" pitchFamily="34" charset="0"/>
              </a:rPr>
              <a:t> </a:t>
            </a:r>
            <a:br>
              <a:rPr lang="en-US" sz="1400">
                <a:ln w="3175">
                  <a:noFill/>
                </a:ln>
                <a:solidFill>
                  <a:schemeClr val="bg1"/>
                </a:solidFill>
                <a:cs typeface="Segoe UI" panose="020B0502040204020203" pitchFamily="34" charset="0"/>
              </a:rPr>
            </a:br>
            <a:r>
              <a:rPr lang="en-US" sz="1400">
                <a:ln w="3175">
                  <a:noFill/>
                </a:ln>
                <a:solidFill>
                  <a:srgbClr val="50E6FF"/>
                </a:solidFill>
                <a:cs typeface="Segoe UI" panose="020B0502040204020203" pitchFamily="34" charset="0"/>
              </a:rPr>
              <a:t>Apps, capabilities, devices, services</a:t>
            </a:r>
            <a:endParaRPr lang="en-US" sz="1600">
              <a:ln w="3175">
                <a:noFill/>
              </a:ln>
              <a:solidFill>
                <a:srgbClr val="50E6FF"/>
              </a:solidFill>
              <a:cs typeface="Segoe UI" panose="020B0502040204020203" pitchFamily="34" charset="0"/>
            </a:endParaRPr>
          </a:p>
        </p:txBody>
      </p:sp>
      <p:pic>
        <p:nvPicPr>
          <p:cNvPr id="11" name="Picture 10" descr="A person standing in a room&#10;&#10;Description automatically generated">
            <a:extLst>
              <a:ext uri="{FF2B5EF4-FFF2-40B4-BE49-F238E27FC236}">
                <a16:creationId xmlns:a16="http://schemas.microsoft.com/office/drawing/2014/main" id="{96FA8CA1-B67D-40EC-8F44-DE7204287C6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5999" y="1539546"/>
            <a:ext cx="5507739" cy="4086367"/>
          </a:xfrm>
          <a:prstGeom prst="rect">
            <a:avLst/>
          </a:prstGeom>
        </p:spPr>
      </p:pic>
      <p:sp>
        <p:nvSpPr>
          <p:cNvPr id="65" name="Rectangle 64">
            <a:extLst>
              <a:ext uri="{FF2B5EF4-FFF2-40B4-BE49-F238E27FC236}">
                <a16:creationId xmlns:a16="http://schemas.microsoft.com/office/drawing/2014/main" id="{23CECB6E-48C5-4AF9-A0A2-092DD83A1917}"/>
              </a:ext>
            </a:extLst>
          </p:cNvPr>
          <p:cNvSpPr/>
          <p:nvPr/>
        </p:nvSpPr>
        <p:spPr bwMode="auto">
          <a:xfrm>
            <a:off x="588262" y="3715079"/>
            <a:ext cx="5056757" cy="823070"/>
          </a:xfrm>
          <a:prstGeom prst="rect">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797999" fontAlgn="base">
              <a:lnSpc>
                <a:spcPct val="90000"/>
              </a:lnSpc>
              <a:spcBef>
                <a:spcPct val="0"/>
              </a:spcBef>
              <a:spcAft>
                <a:spcPct val="0"/>
              </a:spcAft>
              <a:tabLst>
                <a:tab pos="920876" algn="l"/>
              </a:tabLst>
              <a:defRPr/>
            </a:pPr>
            <a:r>
              <a:rPr lang="en-US" sz="1600">
                <a:ln w="3175">
                  <a:noFill/>
                </a:ln>
                <a:solidFill>
                  <a:schemeClr val="bg1"/>
                </a:solidFill>
                <a:latin typeface="+mj-lt"/>
                <a:cs typeface="Segoe UI" panose="020B0502040204020203" pitchFamily="34" charset="0"/>
              </a:rPr>
              <a:t>Partner platforms or apps do not require re-platforming for the Healthcare Cloud</a:t>
            </a:r>
          </a:p>
          <a:p>
            <a:pPr algn="ctr" defTabSz="797999" fontAlgn="base">
              <a:lnSpc>
                <a:spcPct val="90000"/>
              </a:lnSpc>
              <a:spcBef>
                <a:spcPct val="0"/>
              </a:spcBef>
              <a:spcAft>
                <a:spcPct val="0"/>
              </a:spcAft>
              <a:tabLst>
                <a:tab pos="920876" algn="l"/>
              </a:tabLst>
              <a:defRPr/>
            </a:pPr>
            <a:r>
              <a:rPr kumimoji="0" lang="en-US" sz="1400" b="0" i="0" u="none" strike="noStrike" kern="1200" cap="none" spc="0" normalizeH="0" baseline="0" noProof="0">
                <a:ln w="3175">
                  <a:noFill/>
                </a:ln>
                <a:solidFill>
                  <a:srgbClr val="50E6FF"/>
                </a:solidFill>
                <a:effectLst/>
                <a:uLnTx/>
                <a:uFillTx/>
                <a:latin typeface="Segoe UI"/>
                <a:cs typeface="Segoe UI" panose="020B0502040204020203" pitchFamily="34" charset="0"/>
              </a:rPr>
              <a:t>Still run on Azure, Teams, Dynamics, etc. </a:t>
            </a:r>
            <a:endParaRPr lang="en-US" sz="1600">
              <a:ln w="3175">
                <a:noFill/>
              </a:ln>
              <a:solidFill>
                <a:srgbClr val="50E6FF"/>
              </a:solidFill>
              <a:cs typeface="Segoe UI" panose="020B0502040204020203" pitchFamily="34" charset="0"/>
            </a:endParaRPr>
          </a:p>
        </p:txBody>
      </p:sp>
      <p:sp>
        <p:nvSpPr>
          <p:cNvPr id="66" name="Rectangle 65">
            <a:extLst>
              <a:ext uri="{FF2B5EF4-FFF2-40B4-BE49-F238E27FC236}">
                <a16:creationId xmlns:a16="http://schemas.microsoft.com/office/drawing/2014/main" id="{BA574F54-9323-4E71-A95B-1DB2EFEB81EC}"/>
              </a:ext>
            </a:extLst>
          </p:cNvPr>
          <p:cNvSpPr/>
          <p:nvPr/>
        </p:nvSpPr>
        <p:spPr bwMode="auto">
          <a:xfrm>
            <a:off x="588262" y="4802844"/>
            <a:ext cx="5056757" cy="823070"/>
          </a:xfrm>
          <a:prstGeom prst="rect">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797999" fontAlgn="base">
              <a:lnSpc>
                <a:spcPct val="90000"/>
              </a:lnSpc>
              <a:spcBef>
                <a:spcPct val="0"/>
              </a:spcBef>
              <a:spcAft>
                <a:spcPct val="0"/>
              </a:spcAft>
              <a:tabLst>
                <a:tab pos="920876" algn="l"/>
              </a:tabLst>
              <a:defRPr/>
            </a:pPr>
            <a:r>
              <a:rPr lang="en-US" sz="1600">
                <a:ln w="3175">
                  <a:noFill/>
                </a:ln>
                <a:solidFill>
                  <a:schemeClr val="bg1"/>
                </a:solidFill>
                <a:latin typeface="+mj-lt"/>
                <a:cs typeface="Segoe UI" panose="020B0502040204020203" pitchFamily="34" charset="0"/>
              </a:rPr>
              <a:t>There is just more we can do together in this connected, interdependent ecosystem</a:t>
            </a:r>
          </a:p>
        </p:txBody>
      </p:sp>
      <p:sp>
        <p:nvSpPr>
          <p:cNvPr id="67" name="Rectangle 66">
            <a:extLst>
              <a:ext uri="{FF2B5EF4-FFF2-40B4-BE49-F238E27FC236}">
                <a16:creationId xmlns:a16="http://schemas.microsoft.com/office/drawing/2014/main" id="{A1930616-AC59-4DEE-A36E-7CC506336446}"/>
              </a:ext>
            </a:extLst>
          </p:cNvPr>
          <p:cNvSpPr/>
          <p:nvPr/>
        </p:nvSpPr>
        <p:spPr bwMode="auto">
          <a:xfrm>
            <a:off x="588261" y="2627313"/>
            <a:ext cx="5056757" cy="823070"/>
          </a:xfrm>
          <a:prstGeom prst="rect">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797999" fontAlgn="base">
              <a:lnSpc>
                <a:spcPct val="90000"/>
              </a:lnSpc>
              <a:spcBef>
                <a:spcPct val="0"/>
              </a:spcBef>
              <a:spcAft>
                <a:spcPct val="0"/>
              </a:spcAft>
              <a:tabLst>
                <a:tab pos="920876" algn="l"/>
              </a:tabLst>
              <a:defRPr/>
            </a:pPr>
            <a:r>
              <a:rPr lang="en-US" sz="1600">
                <a:ln w="3175">
                  <a:noFill/>
                </a:ln>
                <a:solidFill>
                  <a:schemeClr val="bg1"/>
                </a:solidFill>
                <a:latin typeface="+mj-lt"/>
                <a:cs typeface="Segoe UI" panose="020B0502040204020203" pitchFamily="34" charset="0"/>
              </a:rPr>
              <a:t>Most Healthcare vertical-specific </a:t>
            </a:r>
            <a:br>
              <a:rPr lang="en-US" sz="1600">
                <a:ln w="3175">
                  <a:noFill/>
                </a:ln>
                <a:solidFill>
                  <a:schemeClr val="bg1"/>
                </a:solidFill>
                <a:latin typeface="+mj-lt"/>
                <a:cs typeface="Segoe UI" panose="020B0502040204020203" pitchFamily="34" charset="0"/>
              </a:rPr>
            </a:br>
            <a:r>
              <a:rPr lang="en-US" sz="1600">
                <a:ln w="3175">
                  <a:noFill/>
                </a:ln>
                <a:solidFill>
                  <a:schemeClr val="bg1"/>
                </a:solidFill>
                <a:latin typeface="+mj-lt"/>
                <a:cs typeface="Segoe UI" panose="020B0502040204020203" pitchFamily="34" charset="0"/>
              </a:rPr>
              <a:t>capabilities continue to be delivered by Partners</a:t>
            </a:r>
            <a:endParaRPr lang="en-US" sz="1600">
              <a:ln w="3175">
                <a:noFill/>
              </a:ln>
              <a:solidFill>
                <a:schemeClr val="bg1"/>
              </a:solidFill>
              <a:cs typeface="Segoe UI" panose="020B0502040204020203" pitchFamily="34" charset="0"/>
            </a:endParaRPr>
          </a:p>
        </p:txBody>
      </p:sp>
      <p:sp>
        <p:nvSpPr>
          <p:cNvPr id="68" name="Rectangle 67">
            <a:extLst>
              <a:ext uri="{FF2B5EF4-FFF2-40B4-BE49-F238E27FC236}">
                <a16:creationId xmlns:a16="http://schemas.microsoft.com/office/drawing/2014/main" id="{FE1ADF16-9A18-478E-A8F2-47B0FCC6E0B1}"/>
              </a:ext>
            </a:extLst>
          </p:cNvPr>
          <p:cNvSpPr/>
          <p:nvPr/>
        </p:nvSpPr>
        <p:spPr>
          <a:xfrm>
            <a:off x="4167176" y="5967826"/>
            <a:ext cx="4496744"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Build. Extend. Enrich.</a:t>
            </a:r>
            <a:r>
              <a:rPr kumimoji="0" lang="en-US" sz="2400" b="0" i="0" u="none" strike="noStrike" kern="0" cap="none" spc="0" normalizeH="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 Connect</a:t>
            </a:r>
            <a:endParaRPr kumimoji="0" lang="en-US" sz="1600" b="0" i="0" u="none" strike="noStrike" kern="1200" cap="none" spc="0" normalizeH="0" baseline="0" noProof="0">
              <a:ln>
                <a:noFill/>
              </a:ln>
              <a:solidFill>
                <a:srgbClr val="50E6FF"/>
              </a:solidFill>
              <a:effectLst/>
              <a:uLnTx/>
              <a:uFillTx/>
              <a:latin typeface="Segoe UI"/>
              <a:ea typeface="+mn-ea"/>
            </a:endParaRPr>
          </a:p>
        </p:txBody>
      </p:sp>
    </p:spTree>
    <p:extLst>
      <p:ext uri="{BB962C8B-B14F-4D97-AF65-F5344CB8AC3E}">
        <p14:creationId xmlns:p14="http://schemas.microsoft.com/office/powerpoint/2010/main" val="538900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08333E-7 -3.33333E-6 L -2.08333E-7 0.03542 " pathEditMode="relative" rAng="0" ptsTypes="AA">
                                      <p:cBhvr>
                                        <p:cTn id="9" dur="5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 201">
            <a:extLst>
              <a:ext uri="{FF2B5EF4-FFF2-40B4-BE49-F238E27FC236}">
                <a16:creationId xmlns:a16="http://schemas.microsoft.com/office/drawing/2014/main" id="{F6C9DAF1-1097-40E0-96EA-3135549695B6}"/>
              </a:ext>
            </a:extLst>
          </p:cNvPr>
          <p:cNvGrpSpPr/>
          <p:nvPr/>
        </p:nvGrpSpPr>
        <p:grpSpPr>
          <a:xfrm>
            <a:off x="3206641" y="967343"/>
            <a:ext cx="6860723" cy="6860669"/>
            <a:chOff x="154596" y="2281412"/>
            <a:chExt cx="394433" cy="394430"/>
          </a:xfrm>
        </p:grpSpPr>
        <p:sp>
          <p:nvSpPr>
            <p:cNvPr id="208" name="Freeform 89">
              <a:extLst>
                <a:ext uri="{FF2B5EF4-FFF2-40B4-BE49-F238E27FC236}">
                  <a16:creationId xmlns:a16="http://schemas.microsoft.com/office/drawing/2014/main" id="{3AD8E967-BA1F-4D7E-A84A-15E5D0F65378}"/>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09" name="Freeform 90">
              <a:extLst>
                <a:ext uri="{FF2B5EF4-FFF2-40B4-BE49-F238E27FC236}">
                  <a16:creationId xmlns:a16="http://schemas.microsoft.com/office/drawing/2014/main" id="{C65F99C4-4671-488B-8C36-1734359A6C07}"/>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32" name="Freeform 91">
              <a:extLst>
                <a:ext uri="{FF2B5EF4-FFF2-40B4-BE49-F238E27FC236}">
                  <a16:creationId xmlns:a16="http://schemas.microsoft.com/office/drawing/2014/main" id="{270D63B6-FC7A-4BF0-9A18-32F177245FF7}"/>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33" name="Freeform 92">
              <a:extLst>
                <a:ext uri="{FF2B5EF4-FFF2-40B4-BE49-F238E27FC236}">
                  <a16:creationId xmlns:a16="http://schemas.microsoft.com/office/drawing/2014/main" id="{C6C21A44-59D7-49A7-B419-792561AE5F9F}"/>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48" name="Freeform 93">
              <a:extLst>
                <a:ext uri="{FF2B5EF4-FFF2-40B4-BE49-F238E27FC236}">
                  <a16:creationId xmlns:a16="http://schemas.microsoft.com/office/drawing/2014/main" id="{C202630C-651E-4173-85D7-3B89AD3FF148}"/>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49" name="Freeform 94">
              <a:extLst>
                <a:ext uri="{FF2B5EF4-FFF2-40B4-BE49-F238E27FC236}">
                  <a16:creationId xmlns:a16="http://schemas.microsoft.com/office/drawing/2014/main" id="{C032F23E-2895-48F1-8769-8F882CBB87DF}"/>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51" name="Freeform 95">
              <a:extLst>
                <a:ext uri="{FF2B5EF4-FFF2-40B4-BE49-F238E27FC236}">
                  <a16:creationId xmlns:a16="http://schemas.microsoft.com/office/drawing/2014/main" id="{5570814D-99C5-414B-803C-FF21ECA2A83B}"/>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53" name="Freeform 96">
              <a:extLst>
                <a:ext uri="{FF2B5EF4-FFF2-40B4-BE49-F238E27FC236}">
                  <a16:creationId xmlns:a16="http://schemas.microsoft.com/office/drawing/2014/main" id="{5FEA9375-0E19-437E-8707-83B4227A1BCE}"/>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54" name="Freeform 97">
              <a:extLst>
                <a:ext uri="{FF2B5EF4-FFF2-40B4-BE49-F238E27FC236}">
                  <a16:creationId xmlns:a16="http://schemas.microsoft.com/office/drawing/2014/main" id="{CE81659E-BD8E-443B-915D-E3CF9F12FA45}"/>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508971" name="Group 508970">
            <a:extLst>
              <a:ext uri="{FF2B5EF4-FFF2-40B4-BE49-F238E27FC236}">
                <a16:creationId xmlns:a16="http://schemas.microsoft.com/office/drawing/2014/main" id="{D5BB4F3B-DA87-4AF6-97AD-6C5D7DC8DD7C}"/>
              </a:ext>
            </a:extLst>
          </p:cNvPr>
          <p:cNvGrpSpPr/>
          <p:nvPr/>
        </p:nvGrpSpPr>
        <p:grpSpPr>
          <a:xfrm>
            <a:off x="4450873" y="2633159"/>
            <a:ext cx="3474720" cy="2423462"/>
            <a:chOff x="3438969" y="2122732"/>
            <a:chExt cx="5210594" cy="3634154"/>
          </a:xfrm>
        </p:grpSpPr>
        <p:graphicFrame>
          <p:nvGraphicFramePr>
            <p:cNvPr id="508939" name="Chart 508938">
              <a:extLst>
                <a:ext uri="{FF2B5EF4-FFF2-40B4-BE49-F238E27FC236}">
                  <a16:creationId xmlns:a16="http://schemas.microsoft.com/office/drawing/2014/main" id="{90E85319-5447-47F1-A5CC-92AD4EAB8EE0}"/>
                </a:ext>
              </a:extLst>
            </p:cNvPr>
            <p:cNvGraphicFramePr/>
            <p:nvPr/>
          </p:nvGraphicFramePr>
          <p:xfrm>
            <a:off x="3438969" y="2122732"/>
            <a:ext cx="5210594" cy="3498310"/>
          </p:xfrm>
          <a:graphic>
            <a:graphicData uri="http://schemas.openxmlformats.org/drawingml/2006/chart">
              <c:chart xmlns:c="http://schemas.openxmlformats.org/drawingml/2006/chart" xmlns:r="http://schemas.openxmlformats.org/officeDocument/2006/relationships" r:id="rId3"/>
            </a:graphicData>
          </a:graphic>
        </p:graphicFrame>
        <p:sp>
          <p:nvSpPr>
            <p:cNvPr id="508940" name="Rectangle 508939">
              <a:extLst>
                <a:ext uri="{FF2B5EF4-FFF2-40B4-BE49-F238E27FC236}">
                  <a16:creationId xmlns:a16="http://schemas.microsoft.com/office/drawing/2014/main" id="{0380CE25-C674-41DD-89D3-98AAF558B2B5}"/>
                </a:ext>
              </a:extLst>
            </p:cNvPr>
            <p:cNvSpPr/>
            <p:nvPr/>
          </p:nvSpPr>
          <p:spPr>
            <a:xfrm>
              <a:off x="5608424" y="4490079"/>
              <a:ext cx="852847" cy="428359"/>
            </a:xfrm>
            <a:prstGeom prst="rect">
              <a:avLst/>
            </a:prstGeom>
          </p:spPr>
          <p:txBody>
            <a:bodyPr wrap="square" lIns="0" tIns="0" rIns="0" bIns="0">
              <a:spAutoFit/>
            </a:bodyPr>
            <a:lstStyle/>
            <a:p>
              <a:pPr marL="0" marR="0" lvl="0" indent="0" algn="ctr" defTabSz="914049"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Better </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Insights</a:t>
              </a:r>
            </a:p>
          </p:txBody>
        </p:sp>
        <p:sp>
          <p:nvSpPr>
            <p:cNvPr id="508941" name="Rectangle 508940">
              <a:extLst>
                <a:ext uri="{FF2B5EF4-FFF2-40B4-BE49-F238E27FC236}">
                  <a16:creationId xmlns:a16="http://schemas.microsoft.com/office/drawing/2014/main" id="{AE32D587-A601-4E21-ADEF-41FBCB9A2480}"/>
                </a:ext>
              </a:extLst>
            </p:cNvPr>
            <p:cNvSpPr/>
            <p:nvPr/>
          </p:nvSpPr>
          <p:spPr>
            <a:xfrm>
              <a:off x="4661740" y="3177581"/>
              <a:ext cx="1293244" cy="428359"/>
            </a:xfrm>
            <a:prstGeom prst="rect">
              <a:avLst/>
            </a:prstGeom>
          </p:spPr>
          <p:txBody>
            <a:bodyPr wrap="square" lIns="0" tIns="0" rIns="0" bIns="0">
              <a:spAutoFit/>
            </a:bodyPr>
            <a:lstStyle/>
            <a:p>
              <a:pPr marL="0" marR="0" lvl="0" indent="0" algn="ctr" defTabSz="914049"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Better Experiences</a:t>
              </a:r>
            </a:p>
          </p:txBody>
        </p:sp>
        <p:sp>
          <p:nvSpPr>
            <p:cNvPr id="508942" name="Rectangle 508941">
              <a:extLst>
                <a:ext uri="{FF2B5EF4-FFF2-40B4-BE49-F238E27FC236}">
                  <a16:creationId xmlns:a16="http://schemas.microsoft.com/office/drawing/2014/main" id="{AB5064D2-9C24-4F75-8649-F709F13AECEC}"/>
                </a:ext>
              </a:extLst>
            </p:cNvPr>
            <p:cNvSpPr/>
            <p:nvPr/>
          </p:nvSpPr>
          <p:spPr>
            <a:xfrm>
              <a:off x="6380293" y="3214058"/>
              <a:ext cx="827983" cy="553840"/>
            </a:xfrm>
            <a:prstGeom prst="rect">
              <a:avLst/>
            </a:prstGeom>
          </p:spPr>
          <p:txBody>
            <a:bodyPr wrap="square" lIns="0" tIns="0" rIns="0" bIns="0">
              <a:spAutoFit/>
            </a:bodyPr>
            <a:lstStyle/>
            <a:p>
              <a:pPr marL="0" marR="0" lvl="0" indent="0" algn="ctr" defTabSz="914049"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Better </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Care</a:t>
              </a:r>
            </a:p>
          </p:txBody>
        </p:sp>
        <p:sp>
          <p:nvSpPr>
            <p:cNvPr id="508953" name="Oval 508952">
              <a:extLst>
                <a:ext uri="{FF2B5EF4-FFF2-40B4-BE49-F238E27FC236}">
                  <a16:creationId xmlns:a16="http://schemas.microsoft.com/office/drawing/2014/main" id="{8C7F44F9-B946-4133-B7B4-8F49C0E9EEDE}"/>
                </a:ext>
              </a:extLst>
            </p:cNvPr>
            <p:cNvSpPr/>
            <p:nvPr/>
          </p:nvSpPr>
          <p:spPr bwMode="auto">
            <a:xfrm flipH="1">
              <a:off x="6813093" y="4792981"/>
              <a:ext cx="507526" cy="507524"/>
            </a:xfrm>
            <a:prstGeom prst="ellipse">
              <a:avLst/>
            </a:prstGeom>
            <a:solidFill>
              <a:schemeClr val="tx1"/>
            </a:solidFill>
            <a:ln w="9525">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508954" name="Oval 508953">
              <a:extLst>
                <a:ext uri="{FF2B5EF4-FFF2-40B4-BE49-F238E27FC236}">
                  <a16:creationId xmlns:a16="http://schemas.microsoft.com/office/drawing/2014/main" id="{2C514A4D-C287-469A-9453-FA05D8CECF4D}"/>
                </a:ext>
              </a:extLst>
            </p:cNvPr>
            <p:cNvSpPr/>
            <p:nvPr/>
          </p:nvSpPr>
          <p:spPr bwMode="auto">
            <a:xfrm flipH="1">
              <a:off x="4742425" y="4792981"/>
              <a:ext cx="507526" cy="507524"/>
            </a:xfrm>
            <a:prstGeom prst="ellipse">
              <a:avLst/>
            </a:prstGeom>
            <a:solidFill>
              <a:schemeClr val="tx1"/>
            </a:solidFill>
            <a:ln w="9525">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508955" name="Oval 508954">
              <a:extLst>
                <a:ext uri="{FF2B5EF4-FFF2-40B4-BE49-F238E27FC236}">
                  <a16:creationId xmlns:a16="http://schemas.microsoft.com/office/drawing/2014/main" id="{7455DBE8-51C0-44DC-BD6F-99D5B2783E5C}"/>
                </a:ext>
              </a:extLst>
            </p:cNvPr>
            <p:cNvSpPr/>
            <p:nvPr/>
          </p:nvSpPr>
          <p:spPr bwMode="auto">
            <a:xfrm flipH="1">
              <a:off x="5777759" y="5249362"/>
              <a:ext cx="507526" cy="507524"/>
            </a:xfrm>
            <a:prstGeom prst="ellipse">
              <a:avLst/>
            </a:prstGeom>
            <a:solidFill>
              <a:schemeClr val="tx1"/>
            </a:solidFill>
            <a:ln w="9525">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508956" name="Oval 508955">
              <a:extLst>
                <a:ext uri="{FF2B5EF4-FFF2-40B4-BE49-F238E27FC236}">
                  <a16:creationId xmlns:a16="http://schemas.microsoft.com/office/drawing/2014/main" id="{B3157D59-232A-42CB-8E51-3B01377C9B38}"/>
                </a:ext>
              </a:extLst>
            </p:cNvPr>
            <p:cNvSpPr/>
            <p:nvPr/>
          </p:nvSpPr>
          <p:spPr bwMode="auto">
            <a:xfrm flipH="1">
              <a:off x="6337652" y="2133833"/>
              <a:ext cx="507526" cy="507524"/>
            </a:xfrm>
            <a:prstGeom prst="ellipse">
              <a:avLst/>
            </a:prstGeom>
            <a:solidFill>
              <a:schemeClr val="tx1"/>
            </a:solidFill>
            <a:ln w="9525">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508957" name="Oval 508956">
              <a:extLst>
                <a:ext uri="{FF2B5EF4-FFF2-40B4-BE49-F238E27FC236}">
                  <a16:creationId xmlns:a16="http://schemas.microsoft.com/office/drawing/2014/main" id="{2B94C219-BE21-46D7-9263-7A2F1EC35F3F}"/>
                </a:ext>
              </a:extLst>
            </p:cNvPr>
            <p:cNvSpPr/>
            <p:nvPr/>
          </p:nvSpPr>
          <p:spPr bwMode="auto">
            <a:xfrm flipH="1">
              <a:off x="7175852" y="2850113"/>
              <a:ext cx="507526" cy="507524"/>
            </a:xfrm>
            <a:prstGeom prst="ellipse">
              <a:avLst/>
            </a:prstGeom>
            <a:solidFill>
              <a:schemeClr val="tx1"/>
            </a:solidFill>
            <a:ln w="9525">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508958" name="Oval 508957">
              <a:extLst>
                <a:ext uri="{FF2B5EF4-FFF2-40B4-BE49-F238E27FC236}">
                  <a16:creationId xmlns:a16="http://schemas.microsoft.com/office/drawing/2014/main" id="{E8704EA8-D425-45B3-BAB6-C026ECBB2BA1}"/>
                </a:ext>
              </a:extLst>
            </p:cNvPr>
            <p:cNvSpPr/>
            <p:nvPr/>
          </p:nvSpPr>
          <p:spPr bwMode="auto">
            <a:xfrm flipH="1">
              <a:off x="7354076" y="3848333"/>
              <a:ext cx="507526" cy="507524"/>
            </a:xfrm>
            <a:prstGeom prst="ellipse">
              <a:avLst/>
            </a:prstGeom>
            <a:solidFill>
              <a:schemeClr val="tx1"/>
            </a:solidFill>
            <a:ln w="9525">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508959" name="Oval 508958">
              <a:extLst>
                <a:ext uri="{FF2B5EF4-FFF2-40B4-BE49-F238E27FC236}">
                  <a16:creationId xmlns:a16="http://schemas.microsoft.com/office/drawing/2014/main" id="{5B7F655E-BD24-475F-B5F5-BFDEB59F1056}"/>
                </a:ext>
              </a:extLst>
            </p:cNvPr>
            <p:cNvSpPr/>
            <p:nvPr/>
          </p:nvSpPr>
          <p:spPr bwMode="auto">
            <a:xfrm>
              <a:off x="5190796" y="2133833"/>
              <a:ext cx="507526" cy="507524"/>
            </a:xfrm>
            <a:prstGeom prst="ellipse">
              <a:avLst/>
            </a:prstGeom>
            <a:solidFill>
              <a:schemeClr val="tx1"/>
            </a:solidFill>
            <a:ln w="9525">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508960" name="Oval 508959">
              <a:extLst>
                <a:ext uri="{FF2B5EF4-FFF2-40B4-BE49-F238E27FC236}">
                  <a16:creationId xmlns:a16="http://schemas.microsoft.com/office/drawing/2014/main" id="{27AA5D04-105B-4749-A4AB-0B354FAD7ED3}"/>
                </a:ext>
              </a:extLst>
            </p:cNvPr>
            <p:cNvSpPr/>
            <p:nvPr/>
          </p:nvSpPr>
          <p:spPr bwMode="auto">
            <a:xfrm>
              <a:off x="4352596" y="2850113"/>
              <a:ext cx="507526" cy="507524"/>
            </a:xfrm>
            <a:prstGeom prst="ellipse">
              <a:avLst/>
            </a:prstGeom>
            <a:solidFill>
              <a:schemeClr val="tx1"/>
            </a:solidFill>
            <a:ln w="9525">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508961" name="Oval 508960">
              <a:extLst>
                <a:ext uri="{FF2B5EF4-FFF2-40B4-BE49-F238E27FC236}">
                  <a16:creationId xmlns:a16="http://schemas.microsoft.com/office/drawing/2014/main" id="{567E3EDA-ED19-4324-AF9A-68922C91494C}"/>
                </a:ext>
              </a:extLst>
            </p:cNvPr>
            <p:cNvSpPr/>
            <p:nvPr/>
          </p:nvSpPr>
          <p:spPr bwMode="auto">
            <a:xfrm>
              <a:off x="4189612" y="3848333"/>
              <a:ext cx="507526" cy="507524"/>
            </a:xfrm>
            <a:prstGeom prst="ellipse">
              <a:avLst/>
            </a:prstGeom>
            <a:solidFill>
              <a:schemeClr val="tx1"/>
            </a:solidFill>
            <a:ln w="9525">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grpSp>
          <p:nvGrpSpPr>
            <p:cNvPr id="508962" name="Group 508961">
              <a:extLst>
                <a:ext uri="{FF2B5EF4-FFF2-40B4-BE49-F238E27FC236}">
                  <a16:creationId xmlns:a16="http://schemas.microsoft.com/office/drawing/2014/main" id="{CD62791E-9D87-44AA-B600-8B29938172F9}"/>
                </a:ext>
              </a:extLst>
            </p:cNvPr>
            <p:cNvGrpSpPr/>
            <p:nvPr/>
          </p:nvGrpSpPr>
          <p:grpSpPr>
            <a:xfrm>
              <a:off x="6421486" y="2232813"/>
              <a:ext cx="339858" cy="309564"/>
              <a:chOff x="6044568" y="5433117"/>
              <a:chExt cx="339858" cy="309564"/>
            </a:xfrm>
          </p:grpSpPr>
          <p:sp>
            <p:nvSpPr>
              <p:cNvPr id="173" name="Freeform 117">
                <a:extLst>
                  <a:ext uri="{FF2B5EF4-FFF2-40B4-BE49-F238E27FC236}">
                    <a16:creationId xmlns:a16="http://schemas.microsoft.com/office/drawing/2014/main" id="{CDB31440-356A-47E3-BD9D-5B0DF4BE6C73}"/>
                  </a:ext>
                </a:extLst>
              </p:cNvPr>
              <p:cNvSpPr>
                <a:spLocks/>
              </p:cNvSpPr>
              <p:nvPr/>
            </p:nvSpPr>
            <p:spPr bwMode="auto">
              <a:xfrm>
                <a:off x="6205553" y="5433117"/>
                <a:ext cx="147570" cy="142722"/>
              </a:xfrm>
              <a:custGeom>
                <a:avLst/>
                <a:gdLst>
                  <a:gd name="T0" fmla="*/ 38 w 54"/>
                  <a:gd name="T1" fmla="*/ 53 h 53"/>
                  <a:gd name="T2" fmla="*/ 38 w 54"/>
                  <a:gd name="T3" fmla="*/ 38 h 53"/>
                  <a:gd name="T4" fmla="*/ 54 w 54"/>
                  <a:gd name="T5" fmla="*/ 38 h 53"/>
                  <a:gd name="T6" fmla="*/ 54 w 54"/>
                  <a:gd name="T7" fmla="*/ 15 h 53"/>
                  <a:gd name="T8" fmla="*/ 38 w 54"/>
                  <a:gd name="T9" fmla="*/ 15 h 53"/>
                  <a:gd name="T10" fmla="*/ 38 w 54"/>
                  <a:gd name="T11" fmla="*/ 0 h 53"/>
                  <a:gd name="T12" fmla="*/ 15 w 54"/>
                  <a:gd name="T13" fmla="*/ 0 h 53"/>
                  <a:gd name="T14" fmla="*/ 15 w 54"/>
                  <a:gd name="T15" fmla="*/ 15 h 53"/>
                  <a:gd name="T16" fmla="*/ 0 w 54"/>
                  <a:gd name="T17" fmla="*/ 15 h 53"/>
                  <a:gd name="T18" fmla="*/ 0 w 54"/>
                  <a:gd name="T19" fmla="*/ 38 h 53"/>
                  <a:gd name="T20" fmla="*/ 15 w 54"/>
                  <a:gd name="T21" fmla="*/ 38 h 53"/>
                  <a:gd name="T22" fmla="*/ 15 w 54"/>
                  <a:gd name="T23" fmla="*/ 53 h 53"/>
                  <a:gd name="T24" fmla="*/ 38 w 54"/>
                  <a:gd name="T25" fmla="*/ 53 h 53"/>
                  <a:gd name="T26" fmla="*/ 38 w 54"/>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3">
                    <a:moveTo>
                      <a:pt x="38" y="53"/>
                    </a:moveTo>
                    <a:cubicBezTo>
                      <a:pt x="38" y="38"/>
                      <a:pt x="38" y="38"/>
                      <a:pt x="38" y="38"/>
                    </a:cubicBezTo>
                    <a:cubicBezTo>
                      <a:pt x="54" y="38"/>
                      <a:pt x="54" y="38"/>
                      <a:pt x="54" y="38"/>
                    </a:cubicBezTo>
                    <a:cubicBezTo>
                      <a:pt x="54" y="15"/>
                      <a:pt x="54" y="15"/>
                      <a:pt x="54" y="15"/>
                    </a:cubicBezTo>
                    <a:cubicBezTo>
                      <a:pt x="38" y="15"/>
                      <a:pt x="38" y="15"/>
                      <a:pt x="38" y="15"/>
                    </a:cubicBezTo>
                    <a:cubicBezTo>
                      <a:pt x="38" y="0"/>
                      <a:pt x="38" y="0"/>
                      <a:pt x="38" y="0"/>
                    </a:cubicBezTo>
                    <a:cubicBezTo>
                      <a:pt x="15" y="0"/>
                      <a:pt x="15" y="0"/>
                      <a:pt x="15" y="0"/>
                    </a:cubicBezTo>
                    <a:cubicBezTo>
                      <a:pt x="15" y="15"/>
                      <a:pt x="15" y="15"/>
                      <a:pt x="15" y="15"/>
                    </a:cubicBezTo>
                    <a:cubicBezTo>
                      <a:pt x="0" y="15"/>
                      <a:pt x="0" y="15"/>
                      <a:pt x="0" y="15"/>
                    </a:cubicBezTo>
                    <a:cubicBezTo>
                      <a:pt x="0" y="38"/>
                      <a:pt x="0" y="38"/>
                      <a:pt x="0" y="38"/>
                    </a:cubicBezTo>
                    <a:cubicBezTo>
                      <a:pt x="15" y="38"/>
                      <a:pt x="15" y="38"/>
                      <a:pt x="15" y="38"/>
                    </a:cubicBezTo>
                    <a:cubicBezTo>
                      <a:pt x="15" y="53"/>
                      <a:pt x="15" y="53"/>
                      <a:pt x="15" y="53"/>
                    </a:cubicBezTo>
                    <a:cubicBezTo>
                      <a:pt x="38" y="53"/>
                      <a:pt x="38" y="53"/>
                      <a:pt x="38" y="53"/>
                    </a:cubicBezTo>
                    <a:cubicBezTo>
                      <a:pt x="38" y="53"/>
                      <a:pt x="38" y="53"/>
                      <a:pt x="38" y="53"/>
                    </a:cubicBezTo>
                    <a:close/>
                  </a:path>
                </a:pathLst>
              </a:custGeom>
              <a:solidFill>
                <a:srgbClr val="50E6FF"/>
              </a:solidFill>
              <a:ln w="12700" cap="sq">
                <a:noFill/>
                <a:prstDash val="solid"/>
                <a:miter lim="800000"/>
                <a:headEnd/>
                <a:tailEnd/>
              </a:ln>
            </p:spPr>
            <p:txBody>
              <a:bodyPr rot="0" spcFirstLastPara="0" vertOverflow="overflow" horzOverflow="overflow" vert="horz" wrap="square" lIns="91403" tIns="45702" rIns="91403" bIns="45702" numCol="1" spcCol="0" rtlCol="0" fromWordArt="0" anchor="t" anchorCtr="0" forceAA="0" compatLnSpc="1">
                <a:prstTxWarp prst="textNoShape">
                  <a:avLst/>
                </a:prstTxWarp>
                <a:noAutofit/>
              </a:bodyPr>
              <a:lstStyle/>
              <a:p>
                <a:pPr marL="0" marR="0" lvl="0" indent="0" algn="l" defTabSz="91395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4" name="Freeform 118">
                <a:extLst>
                  <a:ext uri="{FF2B5EF4-FFF2-40B4-BE49-F238E27FC236}">
                    <a16:creationId xmlns:a16="http://schemas.microsoft.com/office/drawing/2014/main" id="{62054F28-4331-417F-847D-5B02AFCCBB67}"/>
                  </a:ext>
                </a:extLst>
              </p:cNvPr>
              <p:cNvSpPr>
                <a:spLocks/>
              </p:cNvSpPr>
              <p:nvPr/>
            </p:nvSpPr>
            <p:spPr bwMode="auto">
              <a:xfrm>
                <a:off x="6044568" y="5580199"/>
                <a:ext cx="339858" cy="162482"/>
              </a:xfrm>
              <a:custGeom>
                <a:avLst/>
                <a:gdLst>
                  <a:gd name="T0" fmla="*/ 31 w 125"/>
                  <a:gd name="T1" fmla="*/ 26 h 60"/>
                  <a:gd name="T2" fmla="*/ 86 w 125"/>
                  <a:gd name="T3" fmla="*/ 26 h 60"/>
                  <a:gd name="T4" fmla="*/ 105 w 125"/>
                  <a:gd name="T5" fmla="*/ 9 h 60"/>
                  <a:gd name="T6" fmla="*/ 125 w 125"/>
                  <a:gd name="T7" fmla="*/ 11 h 60"/>
                  <a:gd name="T8" fmla="*/ 93 w 125"/>
                  <a:gd name="T9" fmla="*/ 42 h 60"/>
                  <a:gd name="T10" fmla="*/ 38 w 125"/>
                  <a:gd name="T11" fmla="*/ 55 h 60"/>
                  <a:gd name="T12" fmla="*/ 8 w 125"/>
                  <a:gd name="T13" fmla="*/ 52 h 60"/>
                  <a:gd name="T14" fmla="*/ 8 w 125"/>
                  <a:gd name="T15" fmla="*/ 25 h 60"/>
                  <a:gd name="T16" fmla="*/ 26 w 125"/>
                  <a:gd name="T17" fmla="*/ 9 h 60"/>
                  <a:gd name="T18" fmla="*/ 69 w 125"/>
                  <a:gd name="T19" fmla="*/ 9 h 60"/>
                  <a:gd name="T20" fmla="*/ 57 w 125"/>
                  <a:gd name="T21"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60">
                    <a:moveTo>
                      <a:pt x="31" y="26"/>
                    </a:moveTo>
                    <a:cubicBezTo>
                      <a:pt x="86" y="26"/>
                      <a:pt x="86" y="26"/>
                      <a:pt x="86" y="26"/>
                    </a:cubicBezTo>
                    <a:cubicBezTo>
                      <a:pt x="86" y="26"/>
                      <a:pt x="95" y="18"/>
                      <a:pt x="105" y="9"/>
                    </a:cubicBezTo>
                    <a:cubicBezTo>
                      <a:pt x="114" y="0"/>
                      <a:pt x="125" y="11"/>
                      <a:pt x="125" y="11"/>
                    </a:cubicBezTo>
                    <a:cubicBezTo>
                      <a:pt x="93" y="42"/>
                      <a:pt x="93" y="42"/>
                      <a:pt x="93" y="42"/>
                    </a:cubicBezTo>
                    <a:cubicBezTo>
                      <a:pt x="93" y="42"/>
                      <a:pt x="39" y="55"/>
                      <a:pt x="38" y="55"/>
                    </a:cubicBezTo>
                    <a:cubicBezTo>
                      <a:pt x="30" y="58"/>
                      <a:pt x="16" y="60"/>
                      <a:pt x="8" y="52"/>
                    </a:cubicBezTo>
                    <a:cubicBezTo>
                      <a:pt x="0" y="45"/>
                      <a:pt x="0" y="32"/>
                      <a:pt x="8" y="25"/>
                    </a:cubicBezTo>
                    <a:cubicBezTo>
                      <a:pt x="26" y="9"/>
                      <a:pt x="26" y="9"/>
                      <a:pt x="26" y="9"/>
                    </a:cubicBezTo>
                    <a:cubicBezTo>
                      <a:pt x="69" y="9"/>
                      <a:pt x="69" y="9"/>
                      <a:pt x="69" y="9"/>
                    </a:cubicBezTo>
                    <a:cubicBezTo>
                      <a:pt x="69" y="21"/>
                      <a:pt x="57" y="26"/>
                      <a:pt x="57" y="26"/>
                    </a:cubicBezTo>
                  </a:path>
                </a:pathLst>
              </a:custGeom>
              <a:solidFill>
                <a:schemeClr val="accent1"/>
              </a:solidFill>
              <a:ln w="12700" cap="sq">
                <a:noFill/>
                <a:prstDash val="solid"/>
                <a:miter lim="800000"/>
                <a:headEnd/>
                <a:tailEnd/>
              </a:ln>
            </p:spPr>
            <p:txBody>
              <a:bodyPr rot="0" spcFirstLastPara="0" vertOverflow="overflow" horzOverflow="overflow" vert="horz" wrap="square" lIns="91403" tIns="45702" rIns="91403" bIns="45702" numCol="1" spcCol="0" rtlCol="0" fromWordArt="0" anchor="t" anchorCtr="0" forceAA="0" compatLnSpc="1">
                <a:prstTxWarp prst="textNoShape">
                  <a:avLst/>
                </a:prstTxWarp>
                <a:noAutofit/>
              </a:bodyPr>
              <a:lstStyle/>
              <a:p>
                <a:pPr marL="0" marR="0" lvl="0" indent="0" algn="l" defTabSz="91395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08963" name="Group 508962">
              <a:extLst>
                <a:ext uri="{FF2B5EF4-FFF2-40B4-BE49-F238E27FC236}">
                  <a16:creationId xmlns:a16="http://schemas.microsoft.com/office/drawing/2014/main" id="{FD99326A-D488-4759-AF76-486D348AF0D4}"/>
                </a:ext>
              </a:extLst>
            </p:cNvPr>
            <p:cNvGrpSpPr/>
            <p:nvPr/>
          </p:nvGrpSpPr>
          <p:grpSpPr>
            <a:xfrm>
              <a:off x="7288803" y="2976052"/>
              <a:ext cx="281624" cy="255646"/>
              <a:chOff x="570565" y="1775712"/>
              <a:chExt cx="197830" cy="179582"/>
            </a:xfrm>
          </p:grpSpPr>
          <p:sp>
            <p:nvSpPr>
              <p:cNvPr id="177" name="Freeform: Shape 176">
                <a:extLst>
                  <a:ext uri="{FF2B5EF4-FFF2-40B4-BE49-F238E27FC236}">
                    <a16:creationId xmlns:a16="http://schemas.microsoft.com/office/drawing/2014/main" id="{E4C1D330-3605-47B3-BA8A-1099CBE163DE}"/>
                  </a:ext>
                </a:extLst>
              </p:cNvPr>
              <p:cNvSpPr/>
              <p:nvPr/>
            </p:nvSpPr>
            <p:spPr>
              <a:xfrm>
                <a:off x="570565" y="1775712"/>
                <a:ext cx="179432" cy="179429"/>
              </a:xfrm>
              <a:custGeom>
                <a:avLst/>
                <a:gdLst>
                  <a:gd name="connsiteX0" fmla="*/ 324819 w 323485"/>
                  <a:gd name="connsiteY0" fmla="*/ 179468 h 323482"/>
                  <a:gd name="connsiteX1" fmla="*/ 179468 w 323485"/>
                  <a:gd name="connsiteY1" fmla="*/ 324818 h 323482"/>
                  <a:gd name="connsiteX2" fmla="*/ 30466 w 323485"/>
                  <a:gd name="connsiteY2" fmla="*/ 175815 h 323482"/>
                  <a:gd name="connsiteX3" fmla="*/ 30466 w 323485"/>
                  <a:gd name="connsiteY3" fmla="*/ 33843 h 323482"/>
                  <a:gd name="connsiteX4" fmla="*/ 33840 w 323485"/>
                  <a:gd name="connsiteY4" fmla="*/ 30466 h 323482"/>
                  <a:gd name="connsiteX5" fmla="*/ 175817 w 323485"/>
                  <a:gd name="connsiteY5" fmla="*/ 30466 h 323482"/>
                  <a:gd name="connsiteX6" fmla="*/ 324819 w 323485"/>
                  <a:gd name="connsiteY6" fmla="*/ 179468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324819" y="179468"/>
                    </a:moveTo>
                    <a:lnTo>
                      <a:pt x="179468" y="324818"/>
                    </a:lnTo>
                    <a:lnTo>
                      <a:pt x="30466" y="175815"/>
                    </a:lnTo>
                    <a:cubicBezTo>
                      <a:pt x="-8737" y="136610"/>
                      <a:pt x="-8737" y="73045"/>
                      <a:pt x="30466" y="33843"/>
                    </a:cubicBezTo>
                    <a:lnTo>
                      <a:pt x="33840" y="30466"/>
                    </a:lnTo>
                    <a:cubicBezTo>
                      <a:pt x="73046" y="-8737"/>
                      <a:pt x="136611" y="-8737"/>
                      <a:pt x="175817" y="30466"/>
                    </a:cubicBezTo>
                    <a:lnTo>
                      <a:pt x="324819" y="179468"/>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B02C8ED6-E1BC-44DF-9BCC-A26572EE4989}"/>
                  </a:ext>
                </a:extLst>
              </p:cNvPr>
              <p:cNvSpPr/>
              <p:nvPr/>
            </p:nvSpPr>
            <p:spPr>
              <a:xfrm>
                <a:off x="588963" y="1775865"/>
                <a:ext cx="179432" cy="179429"/>
              </a:xfrm>
              <a:custGeom>
                <a:avLst/>
                <a:gdLst>
                  <a:gd name="connsiteX0" fmla="*/ 146415 w 323485"/>
                  <a:gd name="connsiteY0" fmla="*/ 324817 h 323482"/>
                  <a:gd name="connsiteX1" fmla="*/ 1064 w 323485"/>
                  <a:gd name="connsiteY1" fmla="*/ 179468 h 323482"/>
                  <a:gd name="connsiteX2" fmla="*/ 150068 w 323485"/>
                  <a:gd name="connsiteY2" fmla="*/ 30468 h 323482"/>
                  <a:gd name="connsiteX3" fmla="*/ 292042 w 323485"/>
                  <a:gd name="connsiteY3" fmla="*/ 30468 h 323482"/>
                  <a:gd name="connsiteX4" fmla="*/ 295416 w 323485"/>
                  <a:gd name="connsiteY4" fmla="*/ 33842 h 323482"/>
                  <a:gd name="connsiteX5" fmla="*/ 295416 w 323485"/>
                  <a:gd name="connsiteY5" fmla="*/ 175815 h 323482"/>
                  <a:gd name="connsiteX6" fmla="*/ 146415 w 323485"/>
                  <a:gd name="connsiteY6" fmla="*/ 324817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146415" y="324817"/>
                    </a:moveTo>
                    <a:lnTo>
                      <a:pt x="1064" y="179468"/>
                    </a:lnTo>
                    <a:lnTo>
                      <a:pt x="150068" y="30468"/>
                    </a:lnTo>
                    <a:cubicBezTo>
                      <a:pt x="189271" y="-8738"/>
                      <a:pt x="252836" y="-8738"/>
                      <a:pt x="292042" y="30468"/>
                    </a:cubicBezTo>
                    <a:lnTo>
                      <a:pt x="295416" y="33842"/>
                    </a:lnTo>
                    <a:cubicBezTo>
                      <a:pt x="334622" y="73048"/>
                      <a:pt x="334622" y="136612"/>
                      <a:pt x="295416" y="175815"/>
                    </a:cubicBezTo>
                    <a:lnTo>
                      <a:pt x="146415" y="324817"/>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8964" name="Group 508963" descr="heart, health, monitoring">
              <a:extLst>
                <a:ext uri="{FF2B5EF4-FFF2-40B4-BE49-F238E27FC236}">
                  <a16:creationId xmlns:a16="http://schemas.microsoft.com/office/drawing/2014/main" id="{880F2ACB-E167-4884-A8A2-370DF75129BA}"/>
                </a:ext>
              </a:extLst>
            </p:cNvPr>
            <p:cNvGrpSpPr/>
            <p:nvPr/>
          </p:nvGrpSpPr>
          <p:grpSpPr>
            <a:xfrm>
              <a:off x="7417186" y="3968304"/>
              <a:ext cx="381306" cy="267583"/>
              <a:chOff x="3865564" y="4670426"/>
              <a:chExt cx="361950" cy="254000"/>
            </a:xfrm>
          </p:grpSpPr>
          <p:sp>
            <p:nvSpPr>
              <p:cNvPr id="181" name="Freeform 81">
                <a:extLst>
                  <a:ext uri="{FF2B5EF4-FFF2-40B4-BE49-F238E27FC236}">
                    <a16:creationId xmlns:a16="http://schemas.microsoft.com/office/drawing/2014/main" id="{53D2CA18-7E4D-4577-8317-754095AE02CF}"/>
                  </a:ext>
                </a:extLst>
              </p:cNvPr>
              <p:cNvSpPr>
                <a:spLocks/>
              </p:cNvSpPr>
              <p:nvPr/>
            </p:nvSpPr>
            <p:spPr bwMode="auto">
              <a:xfrm>
                <a:off x="3924301" y="4670426"/>
                <a:ext cx="303213" cy="254000"/>
              </a:xfrm>
              <a:custGeom>
                <a:avLst/>
                <a:gdLst>
                  <a:gd name="T0" fmla="*/ 166 w 181"/>
                  <a:gd name="T1" fmla="*/ 85 h 151"/>
                  <a:gd name="T2" fmla="*/ 90 w 181"/>
                  <a:gd name="T3" fmla="*/ 151 h 151"/>
                  <a:gd name="T4" fmla="*/ 16 w 181"/>
                  <a:gd name="T5" fmla="*/ 85 h 151"/>
                  <a:gd name="T6" fmla="*/ 0 w 181"/>
                  <a:gd name="T7" fmla="*/ 49 h 151"/>
                  <a:gd name="T8" fmla="*/ 49 w 181"/>
                  <a:gd name="T9" fmla="*/ 0 h 151"/>
                  <a:gd name="T10" fmla="*/ 91 w 181"/>
                  <a:gd name="T11" fmla="*/ 24 h 151"/>
                  <a:gd name="T12" fmla="*/ 133 w 181"/>
                  <a:gd name="T13" fmla="*/ 0 h 151"/>
                  <a:gd name="T14" fmla="*/ 181 w 181"/>
                  <a:gd name="T15" fmla="*/ 49 h 151"/>
                  <a:gd name="T16" fmla="*/ 166 w 181"/>
                  <a:gd name="T17" fmla="*/ 8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151">
                    <a:moveTo>
                      <a:pt x="166" y="85"/>
                    </a:moveTo>
                    <a:cubicBezTo>
                      <a:pt x="90" y="151"/>
                      <a:pt x="90" y="151"/>
                      <a:pt x="90" y="151"/>
                    </a:cubicBezTo>
                    <a:cubicBezTo>
                      <a:pt x="16" y="85"/>
                      <a:pt x="16" y="85"/>
                      <a:pt x="16" y="85"/>
                    </a:cubicBezTo>
                    <a:cubicBezTo>
                      <a:pt x="6" y="76"/>
                      <a:pt x="0" y="63"/>
                      <a:pt x="0" y="49"/>
                    </a:cubicBezTo>
                    <a:cubicBezTo>
                      <a:pt x="0" y="22"/>
                      <a:pt x="22" y="0"/>
                      <a:pt x="49" y="0"/>
                    </a:cubicBezTo>
                    <a:cubicBezTo>
                      <a:pt x="67" y="0"/>
                      <a:pt x="82" y="10"/>
                      <a:pt x="91" y="24"/>
                    </a:cubicBezTo>
                    <a:cubicBezTo>
                      <a:pt x="99" y="10"/>
                      <a:pt x="115" y="0"/>
                      <a:pt x="133" y="0"/>
                    </a:cubicBezTo>
                    <a:cubicBezTo>
                      <a:pt x="160" y="0"/>
                      <a:pt x="181" y="22"/>
                      <a:pt x="181" y="49"/>
                    </a:cubicBezTo>
                    <a:cubicBezTo>
                      <a:pt x="181" y="63"/>
                      <a:pt x="175" y="76"/>
                      <a:pt x="166" y="8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2">
                <a:extLst>
                  <a:ext uri="{FF2B5EF4-FFF2-40B4-BE49-F238E27FC236}">
                    <a16:creationId xmlns:a16="http://schemas.microsoft.com/office/drawing/2014/main" id="{7D62ADF4-DEC6-468F-9EC1-11B50E2E61D0}"/>
                  </a:ext>
                </a:extLst>
              </p:cNvPr>
              <p:cNvSpPr>
                <a:spLocks/>
              </p:cNvSpPr>
              <p:nvPr/>
            </p:nvSpPr>
            <p:spPr bwMode="auto">
              <a:xfrm>
                <a:off x="3865564" y="4770439"/>
                <a:ext cx="261938" cy="52388"/>
              </a:xfrm>
              <a:custGeom>
                <a:avLst/>
                <a:gdLst>
                  <a:gd name="T0" fmla="*/ 0 w 165"/>
                  <a:gd name="T1" fmla="*/ 16 h 33"/>
                  <a:gd name="T2" fmla="*/ 76 w 165"/>
                  <a:gd name="T3" fmla="*/ 16 h 33"/>
                  <a:gd name="T4" fmla="*/ 93 w 165"/>
                  <a:gd name="T5" fmla="*/ 0 h 33"/>
                  <a:gd name="T6" fmla="*/ 125 w 165"/>
                  <a:gd name="T7" fmla="*/ 33 h 33"/>
                  <a:gd name="T8" fmla="*/ 143 w 165"/>
                  <a:gd name="T9" fmla="*/ 16 h 33"/>
                  <a:gd name="T10" fmla="*/ 165 w 165"/>
                  <a:gd name="T11" fmla="*/ 16 h 33"/>
                </a:gdLst>
                <a:ahLst/>
                <a:cxnLst>
                  <a:cxn ang="0">
                    <a:pos x="T0" y="T1"/>
                  </a:cxn>
                  <a:cxn ang="0">
                    <a:pos x="T2" y="T3"/>
                  </a:cxn>
                  <a:cxn ang="0">
                    <a:pos x="T4" y="T5"/>
                  </a:cxn>
                  <a:cxn ang="0">
                    <a:pos x="T6" y="T7"/>
                  </a:cxn>
                  <a:cxn ang="0">
                    <a:pos x="T8" y="T9"/>
                  </a:cxn>
                  <a:cxn ang="0">
                    <a:pos x="T10" y="T11"/>
                  </a:cxn>
                </a:cxnLst>
                <a:rect l="0" t="0" r="r" b="b"/>
                <a:pathLst>
                  <a:path w="165" h="33">
                    <a:moveTo>
                      <a:pt x="0" y="16"/>
                    </a:moveTo>
                    <a:lnTo>
                      <a:pt x="76" y="16"/>
                    </a:lnTo>
                    <a:lnTo>
                      <a:pt x="93" y="0"/>
                    </a:lnTo>
                    <a:lnTo>
                      <a:pt x="125" y="33"/>
                    </a:lnTo>
                    <a:lnTo>
                      <a:pt x="143" y="16"/>
                    </a:lnTo>
                    <a:lnTo>
                      <a:pt x="165" y="16"/>
                    </a:ln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Oval 182">
                <a:extLst>
                  <a:ext uri="{FF2B5EF4-FFF2-40B4-BE49-F238E27FC236}">
                    <a16:creationId xmlns:a16="http://schemas.microsoft.com/office/drawing/2014/main" id="{99B83B7F-F7FD-4EF8-8472-6C1DB43E9088}"/>
                  </a:ext>
                </a:extLst>
              </p:cNvPr>
              <p:cNvSpPr>
                <a:spLocks noChangeArrowheads="1"/>
              </p:cNvSpPr>
              <p:nvPr/>
            </p:nvSpPr>
            <p:spPr bwMode="auto">
              <a:xfrm>
                <a:off x="4108451" y="4768851"/>
                <a:ext cx="55563"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8965" name="Group 508964">
              <a:extLst>
                <a:ext uri="{FF2B5EF4-FFF2-40B4-BE49-F238E27FC236}">
                  <a16:creationId xmlns:a16="http://schemas.microsoft.com/office/drawing/2014/main" id="{E25CBE1A-793D-4E9C-B6A5-F9509AC2DEB0}"/>
                </a:ext>
              </a:extLst>
            </p:cNvPr>
            <p:cNvGrpSpPr/>
            <p:nvPr/>
          </p:nvGrpSpPr>
          <p:grpSpPr>
            <a:xfrm>
              <a:off x="6955243" y="4882968"/>
              <a:ext cx="223227" cy="327550"/>
              <a:chOff x="4778080" y="4700088"/>
              <a:chExt cx="223227" cy="327550"/>
            </a:xfrm>
          </p:grpSpPr>
          <p:sp>
            <p:nvSpPr>
              <p:cNvPr id="186" name="Freeform 5">
                <a:extLst>
                  <a:ext uri="{FF2B5EF4-FFF2-40B4-BE49-F238E27FC236}">
                    <a16:creationId xmlns:a16="http://schemas.microsoft.com/office/drawing/2014/main" id="{A2D25314-1158-4D69-807E-3A14DF407CDF}"/>
                  </a:ext>
                </a:extLst>
              </p:cNvPr>
              <p:cNvSpPr>
                <a:spLocks noEditPoints="1"/>
              </p:cNvSpPr>
              <p:nvPr/>
            </p:nvSpPr>
            <p:spPr bwMode="auto">
              <a:xfrm>
                <a:off x="4778080" y="4700088"/>
                <a:ext cx="223227" cy="327550"/>
              </a:xfrm>
              <a:custGeom>
                <a:avLst/>
                <a:gdLst>
                  <a:gd name="T0" fmla="*/ 140 w 184"/>
                  <a:gd name="T1" fmla="*/ 96 h 282"/>
                  <a:gd name="T2" fmla="*/ 140 w 184"/>
                  <a:gd name="T3" fmla="*/ 96 h 282"/>
                  <a:gd name="T4" fmla="*/ 103 w 184"/>
                  <a:gd name="T5" fmla="*/ 282 h 282"/>
                  <a:gd name="T6" fmla="*/ 183 w 184"/>
                  <a:gd name="T7" fmla="*/ 193 h 282"/>
                  <a:gd name="T8" fmla="*/ 153 w 184"/>
                  <a:gd name="T9" fmla="*/ 228 h 282"/>
                  <a:gd name="T10" fmla="*/ 140 w 184"/>
                  <a:gd name="T11" fmla="*/ 81 h 282"/>
                  <a:gd name="T12" fmla="*/ 140 w 184"/>
                  <a:gd name="T13" fmla="*/ 81 h 282"/>
                  <a:gd name="T14" fmla="*/ 140 w 184"/>
                  <a:gd name="T15" fmla="*/ 81 h 282"/>
                  <a:gd name="T16" fmla="*/ 132 w 184"/>
                  <a:gd name="T17" fmla="*/ 105 h 282"/>
                  <a:gd name="T18" fmla="*/ 130 w 184"/>
                  <a:gd name="T19" fmla="*/ 107 h 282"/>
                  <a:gd name="T20" fmla="*/ 133 w 184"/>
                  <a:gd name="T21" fmla="*/ 93 h 282"/>
                  <a:gd name="T22" fmla="*/ 131 w 184"/>
                  <a:gd name="T23" fmla="*/ 59 h 282"/>
                  <a:gd name="T24" fmla="*/ 129 w 184"/>
                  <a:gd name="T25" fmla="*/ 50 h 282"/>
                  <a:gd name="T26" fmla="*/ 128 w 184"/>
                  <a:gd name="T27" fmla="*/ 45 h 282"/>
                  <a:gd name="T28" fmla="*/ 127 w 184"/>
                  <a:gd name="T29" fmla="*/ 43 h 282"/>
                  <a:gd name="T30" fmla="*/ 108 w 184"/>
                  <a:gd name="T31" fmla="*/ 0 h 282"/>
                  <a:gd name="T32" fmla="*/ 108 w 184"/>
                  <a:gd name="T33" fmla="*/ 0 h 282"/>
                  <a:gd name="T34" fmla="*/ 69 w 184"/>
                  <a:gd name="T35" fmla="*/ 100 h 282"/>
                  <a:gd name="T36" fmla="*/ 64 w 184"/>
                  <a:gd name="T37" fmla="*/ 104 h 282"/>
                  <a:gd name="T38" fmla="*/ 77 w 184"/>
                  <a:gd name="T39" fmla="*/ 73 h 282"/>
                  <a:gd name="T40" fmla="*/ 35 w 184"/>
                  <a:gd name="T41" fmla="*/ 111 h 282"/>
                  <a:gd name="T42" fmla="*/ 2 w 184"/>
                  <a:gd name="T43" fmla="*/ 182 h 282"/>
                  <a:gd name="T44" fmla="*/ 44 w 184"/>
                  <a:gd name="T45" fmla="*/ 255 h 282"/>
                  <a:gd name="T46" fmla="*/ 44 w 184"/>
                  <a:gd name="T47" fmla="*/ 255 h 282"/>
                  <a:gd name="T48" fmla="*/ 44 w 184"/>
                  <a:gd name="T49" fmla="*/ 255 h 282"/>
                  <a:gd name="T50" fmla="*/ 80 w 184"/>
                  <a:gd name="T51" fmla="*/ 197 h 282"/>
                  <a:gd name="T52" fmla="*/ 67 w 184"/>
                  <a:gd name="T53" fmla="*/ 250 h 282"/>
                  <a:gd name="T54" fmla="*/ 87 w 184"/>
                  <a:gd name="T55" fmla="*/ 279 h 282"/>
                  <a:gd name="T56" fmla="*/ 87 w 184"/>
                  <a:gd name="T57" fmla="*/ 279 h 282"/>
                  <a:gd name="T58" fmla="*/ 103 w 184"/>
                  <a:gd name="T59"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282">
                    <a:moveTo>
                      <a:pt x="140" y="96"/>
                    </a:moveTo>
                    <a:cubicBezTo>
                      <a:pt x="140" y="96"/>
                      <a:pt x="140" y="96"/>
                      <a:pt x="140" y="96"/>
                    </a:cubicBezTo>
                    <a:moveTo>
                      <a:pt x="103" y="282"/>
                    </a:moveTo>
                    <a:cubicBezTo>
                      <a:pt x="168" y="274"/>
                      <a:pt x="180" y="222"/>
                      <a:pt x="183" y="193"/>
                    </a:cubicBezTo>
                    <a:cubicBezTo>
                      <a:pt x="178" y="208"/>
                      <a:pt x="163" y="222"/>
                      <a:pt x="153" y="228"/>
                    </a:cubicBezTo>
                    <a:cubicBezTo>
                      <a:pt x="184" y="174"/>
                      <a:pt x="157" y="105"/>
                      <a:pt x="140" y="81"/>
                    </a:cubicBezTo>
                    <a:cubicBezTo>
                      <a:pt x="140" y="81"/>
                      <a:pt x="140" y="81"/>
                      <a:pt x="140" y="81"/>
                    </a:cubicBezTo>
                    <a:cubicBezTo>
                      <a:pt x="140" y="81"/>
                      <a:pt x="140" y="81"/>
                      <a:pt x="140" y="81"/>
                    </a:cubicBezTo>
                    <a:cubicBezTo>
                      <a:pt x="141" y="90"/>
                      <a:pt x="137" y="99"/>
                      <a:pt x="132" y="105"/>
                    </a:cubicBezTo>
                    <a:cubicBezTo>
                      <a:pt x="130" y="107"/>
                      <a:pt x="130" y="107"/>
                      <a:pt x="130" y="107"/>
                    </a:cubicBezTo>
                    <a:cubicBezTo>
                      <a:pt x="131" y="102"/>
                      <a:pt x="132" y="98"/>
                      <a:pt x="133" y="93"/>
                    </a:cubicBezTo>
                    <a:cubicBezTo>
                      <a:pt x="134" y="82"/>
                      <a:pt x="133" y="70"/>
                      <a:pt x="131" y="59"/>
                    </a:cubicBezTo>
                    <a:cubicBezTo>
                      <a:pt x="129" y="50"/>
                      <a:pt x="129" y="50"/>
                      <a:pt x="129" y="50"/>
                    </a:cubicBezTo>
                    <a:cubicBezTo>
                      <a:pt x="128" y="45"/>
                      <a:pt x="128" y="45"/>
                      <a:pt x="128" y="45"/>
                    </a:cubicBezTo>
                    <a:cubicBezTo>
                      <a:pt x="127" y="43"/>
                      <a:pt x="127" y="43"/>
                      <a:pt x="127" y="43"/>
                    </a:cubicBezTo>
                    <a:cubicBezTo>
                      <a:pt x="120" y="18"/>
                      <a:pt x="108" y="0"/>
                      <a:pt x="108" y="0"/>
                    </a:cubicBezTo>
                    <a:cubicBezTo>
                      <a:pt x="108" y="0"/>
                      <a:pt x="108" y="0"/>
                      <a:pt x="108" y="0"/>
                    </a:cubicBezTo>
                    <a:cubicBezTo>
                      <a:pt x="115" y="54"/>
                      <a:pt x="96" y="68"/>
                      <a:pt x="69" y="100"/>
                    </a:cubicBezTo>
                    <a:cubicBezTo>
                      <a:pt x="64" y="104"/>
                      <a:pt x="64" y="104"/>
                      <a:pt x="64" y="104"/>
                    </a:cubicBezTo>
                    <a:cubicBezTo>
                      <a:pt x="77" y="73"/>
                      <a:pt x="77" y="73"/>
                      <a:pt x="77" y="73"/>
                    </a:cubicBezTo>
                    <a:cubicBezTo>
                      <a:pt x="72" y="80"/>
                      <a:pt x="63" y="85"/>
                      <a:pt x="35" y="111"/>
                    </a:cubicBezTo>
                    <a:cubicBezTo>
                      <a:pt x="10" y="133"/>
                      <a:pt x="0" y="163"/>
                      <a:pt x="2" y="182"/>
                    </a:cubicBezTo>
                    <a:cubicBezTo>
                      <a:pt x="3" y="225"/>
                      <a:pt x="44" y="255"/>
                      <a:pt x="44" y="255"/>
                    </a:cubicBezTo>
                    <a:cubicBezTo>
                      <a:pt x="44" y="255"/>
                      <a:pt x="44" y="255"/>
                      <a:pt x="44" y="255"/>
                    </a:cubicBezTo>
                    <a:cubicBezTo>
                      <a:pt x="44" y="255"/>
                      <a:pt x="44" y="255"/>
                      <a:pt x="44" y="255"/>
                    </a:cubicBezTo>
                    <a:cubicBezTo>
                      <a:pt x="36" y="220"/>
                      <a:pt x="64" y="199"/>
                      <a:pt x="80" y="197"/>
                    </a:cubicBezTo>
                    <a:cubicBezTo>
                      <a:pt x="71" y="216"/>
                      <a:pt x="67" y="236"/>
                      <a:pt x="67" y="250"/>
                    </a:cubicBezTo>
                    <a:cubicBezTo>
                      <a:pt x="68" y="263"/>
                      <a:pt x="75" y="274"/>
                      <a:pt x="87" y="279"/>
                    </a:cubicBezTo>
                    <a:cubicBezTo>
                      <a:pt x="87" y="279"/>
                      <a:pt x="87" y="279"/>
                      <a:pt x="87" y="279"/>
                    </a:cubicBezTo>
                    <a:cubicBezTo>
                      <a:pt x="92" y="281"/>
                      <a:pt x="98" y="282"/>
                      <a:pt x="103" y="282"/>
                    </a:cubicBezTo>
                    <a:close/>
                  </a:path>
                </a:pathLst>
              </a:cu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0" cap="none" spc="0" normalizeH="0" baseline="0" noProof="0">
                  <a:ln>
                    <a:noFill/>
                  </a:ln>
                  <a:solidFill>
                    <a:srgbClr val="00000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4C610A88-326C-40EE-8448-03ED8AE9DBD1}"/>
                  </a:ext>
                </a:extLst>
              </p:cNvPr>
              <p:cNvSpPr/>
              <p:nvPr/>
            </p:nvSpPr>
            <p:spPr>
              <a:xfrm>
                <a:off x="4822031" y="4883820"/>
                <a:ext cx="96295" cy="140096"/>
              </a:xfrm>
              <a:custGeom>
                <a:avLst/>
                <a:gdLst>
                  <a:gd name="connsiteX0" fmla="*/ 142358 w 152565"/>
                  <a:gd name="connsiteY0" fmla="*/ 98908 h 221961"/>
                  <a:gd name="connsiteX1" fmla="*/ 111306 w 152565"/>
                  <a:gd name="connsiteY1" fmla="*/ 121329 h 221961"/>
                  <a:gd name="connsiteX2" fmla="*/ 81989 w 152565"/>
                  <a:gd name="connsiteY2" fmla="*/ 0 h 221961"/>
                  <a:gd name="connsiteX3" fmla="*/ 52080 w 152565"/>
                  <a:gd name="connsiteY3" fmla="*/ 53483 h 221961"/>
                  <a:gd name="connsiteX4" fmla="*/ 47479 w 152565"/>
                  <a:gd name="connsiteY4" fmla="*/ 221961 h 221961"/>
                  <a:gd name="connsiteX5" fmla="*/ 103248 w 152565"/>
                  <a:gd name="connsiteY5" fmla="*/ 221961 h 221961"/>
                  <a:gd name="connsiteX6" fmla="*/ 142358 w 152565"/>
                  <a:gd name="connsiteY6" fmla="*/ 98908 h 22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65" h="221961">
                    <a:moveTo>
                      <a:pt x="142358" y="98908"/>
                    </a:moveTo>
                    <a:cubicBezTo>
                      <a:pt x="139491" y="117310"/>
                      <a:pt x="111306" y="121329"/>
                      <a:pt x="111306" y="121329"/>
                    </a:cubicBezTo>
                    <a:cubicBezTo>
                      <a:pt x="140072" y="68999"/>
                      <a:pt x="81989" y="0"/>
                      <a:pt x="81989" y="0"/>
                    </a:cubicBezTo>
                    <a:cubicBezTo>
                      <a:pt x="84284" y="27603"/>
                      <a:pt x="52080" y="53483"/>
                      <a:pt x="52080" y="53483"/>
                    </a:cubicBezTo>
                    <a:cubicBezTo>
                      <a:pt x="-62353" y="139732"/>
                      <a:pt x="47479" y="221961"/>
                      <a:pt x="47479" y="221961"/>
                    </a:cubicBezTo>
                    <a:lnTo>
                      <a:pt x="103248" y="221961"/>
                    </a:lnTo>
                    <a:cubicBezTo>
                      <a:pt x="182611" y="192634"/>
                      <a:pt x="142358" y="98908"/>
                      <a:pt x="142358" y="98908"/>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8966" name="Group 508965">
              <a:extLst>
                <a:ext uri="{FF2B5EF4-FFF2-40B4-BE49-F238E27FC236}">
                  <a16:creationId xmlns:a16="http://schemas.microsoft.com/office/drawing/2014/main" id="{0450AE02-CFC5-4D57-88EF-FCE2AA124970}"/>
                </a:ext>
              </a:extLst>
            </p:cNvPr>
            <p:cNvGrpSpPr/>
            <p:nvPr/>
          </p:nvGrpSpPr>
          <p:grpSpPr>
            <a:xfrm>
              <a:off x="5901251" y="5315464"/>
              <a:ext cx="260531" cy="375320"/>
              <a:chOff x="6990207" y="5672292"/>
              <a:chExt cx="423683" cy="610358"/>
            </a:xfrm>
          </p:grpSpPr>
          <p:grpSp>
            <p:nvGrpSpPr>
              <p:cNvPr id="190" name="Group 189" descr="globe, earth">
                <a:extLst>
                  <a:ext uri="{FF2B5EF4-FFF2-40B4-BE49-F238E27FC236}">
                    <a16:creationId xmlns:a16="http://schemas.microsoft.com/office/drawing/2014/main" id="{3E5561C3-DC8F-493C-B51B-11C7152927CC}"/>
                  </a:ext>
                </a:extLst>
              </p:cNvPr>
              <p:cNvGrpSpPr/>
              <p:nvPr/>
            </p:nvGrpSpPr>
            <p:grpSpPr>
              <a:xfrm>
                <a:off x="6990207" y="5672292"/>
                <a:ext cx="417867" cy="417864"/>
                <a:chOff x="8617745" y="2840833"/>
                <a:chExt cx="896938" cy="896934"/>
              </a:xfrm>
            </p:grpSpPr>
            <p:sp>
              <p:nvSpPr>
                <p:cNvPr id="196" name="Oval 195">
                  <a:extLst>
                    <a:ext uri="{FF2B5EF4-FFF2-40B4-BE49-F238E27FC236}">
                      <a16:creationId xmlns:a16="http://schemas.microsoft.com/office/drawing/2014/main" id="{C1DE6DBC-0924-4A74-9DCD-8B67944B912B}"/>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7" name="Group 4">
                  <a:extLst>
                    <a:ext uri="{FF2B5EF4-FFF2-40B4-BE49-F238E27FC236}">
                      <a16:creationId xmlns:a16="http://schemas.microsoft.com/office/drawing/2014/main" id="{6CC18126-2715-4B35-B1E6-BFF9D5AC21B4}"/>
                    </a:ext>
                  </a:extLst>
                </p:cNvPr>
                <p:cNvGrpSpPr>
                  <a:grpSpLocks noChangeAspect="1"/>
                </p:cNvGrpSpPr>
                <p:nvPr/>
              </p:nvGrpSpPr>
              <p:grpSpPr bwMode="auto">
                <a:xfrm>
                  <a:off x="8617745" y="2840833"/>
                  <a:ext cx="896938" cy="896934"/>
                  <a:chOff x="2177" y="498"/>
                  <a:chExt cx="3324" cy="3324"/>
                </a:xfrm>
                <a:solidFill>
                  <a:srgbClr val="243A5E"/>
                </a:solidFill>
              </p:grpSpPr>
              <p:sp>
                <p:nvSpPr>
                  <p:cNvPr id="198" name="Freeform 5">
                    <a:extLst>
                      <a:ext uri="{FF2B5EF4-FFF2-40B4-BE49-F238E27FC236}">
                        <a16:creationId xmlns:a16="http://schemas.microsoft.com/office/drawing/2014/main" id="{B2FFB96C-BD36-49C1-BA5A-541CE1B270E7}"/>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Freeform 6">
                    <a:extLst>
                      <a:ext uri="{FF2B5EF4-FFF2-40B4-BE49-F238E27FC236}">
                        <a16:creationId xmlns:a16="http://schemas.microsoft.com/office/drawing/2014/main" id="{ADF053E7-215F-47C9-9829-826C04A4D62A}"/>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Freeform 7">
                    <a:extLst>
                      <a:ext uri="{FF2B5EF4-FFF2-40B4-BE49-F238E27FC236}">
                        <a16:creationId xmlns:a16="http://schemas.microsoft.com/office/drawing/2014/main" id="{1C67114D-251B-4A2E-8098-3F77511E4B31}"/>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91" name="Freeform: Shape 190">
                <a:extLst>
                  <a:ext uri="{FF2B5EF4-FFF2-40B4-BE49-F238E27FC236}">
                    <a16:creationId xmlns:a16="http://schemas.microsoft.com/office/drawing/2014/main" id="{7F031D13-E064-4BFC-87CC-0353228CBAA8}"/>
                  </a:ext>
                </a:extLst>
              </p:cNvPr>
              <p:cNvSpPr/>
              <p:nvPr/>
            </p:nvSpPr>
            <p:spPr>
              <a:xfrm>
                <a:off x="7052821" y="5917182"/>
                <a:ext cx="254866" cy="25486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chemeClr val="tx1"/>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9F6D3502-0300-4832-9039-A9C5397200E3}"/>
                  </a:ext>
                </a:extLst>
              </p:cNvPr>
              <p:cNvSpPr/>
              <p:nvPr/>
            </p:nvSpPr>
            <p:spPr>
              <a:xfrm>
                <a:off x="7039555" y="5904333"/>
                <a:ext cx="374335" cy="378317"/>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09D24A33-DBD8-46B5-8A40-3DBC264A5B4E}"/>
                  </a:ext>
                </a:extLst>
              </p:cNvPr>
              <p:cNvSpPr/>
              <p:nvPr/>
            </p:nvSpPr>
            <p:spPr>
              <a:xfrm>
                <a:off x="7130044" y="5984243"/>
                <a:ext cx="19911" cy="119469"/>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chemeClr val="accent1"/>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29CE1A8B-0BBB-4DFE-B4F0-364DCA405096}"/>
                  </a:ext>
                </a:extLst>
              </p:cNvPr>
              <p:cNvSpPr/>
              <p:nvPr/>
            </p:nvSpPr>
            <p:spPr>
              <a:xfrm>
                <a:off x="7169933" y="6024782"/>
                <a:ext cx="19911" cy="79646"/>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chemeClr val="accent1"/>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54323576-F15F-437A-9650-E662CD6BDBFA}"/>
                  </a:ext>
                </a:extLst>
              </p:cNvPr>
              <p:cNvSpPr/>
              <p:nvPr/>
            </p:nvSpPr>
            <p:spPr>
              <a:xfrm>
                <a:off x="7210358" y="6064869"/>
                <a:ext cx="19911" cy="39823"/>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chemeClr val="accent1"/>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8967" name="Group 508966">
              <a:extLst>
                <a:ext uri="{FF2B5EF4-FFF2-40B4-BE49-F238E27FC236}">
                  <a16:creationId xmlns:a16="http://schemas.microsoft.com/office/drawing/2014/main" id="{6D0FBDD7-9EB1-484B-9C12-000763175B4E}"/>
                </a:ext>
              </a:extLst>
            </p:cNvPr>
            <p:cNvGrpSpPr/>
            <p:nvPr/>
          </p:nvGrpSpPr>
          <p:grpSpPr>
            <a:xfrm>
              <a:off x="4888657" y="4902309"/>
              <a:ext cx="215062" cy="288855"/>
              <a:chOff x="3872693" y="1240640"/>
              <a:chExt cx="144833" cy="194531"/>
            </a:xfrm>
          </p:grpSpPr>
          <p:sp>
            <p:nvSpPr>
              <p:cNvPr id="203" name="Freeform 5">
                <a:extLst>
                  <a:ext uri="{FF2B5EF4-FFF2-40B4-BE49-F238E27FC236}">
                    <a16:creationId xmlns:a16="http://schemas.microsoft.com/office/drawing/2014/main" id="{BF895E5C-E0F3-4E29-A042-AC3114284400}"/>
                  </a:ext>
                </a:extLst>
              </p:cNvPr>
              <p:cNvSpPr>
                <a:spLocks/>
              </p:cNvSpPr>
              <p:nvPr/>
            </p:nvSpPr>
            <p:spPr bwMode="auto">
              <a:xfrm>
                <a:off x="3872693" y="1352815"/>
                <a:ext cx="144833" cy="82356"/>
              </a:xfrm>
              <a:custGeom>
                <a:avLst/>
                <a:gdLst>
                  <a:gd name="T0" fmla="*/ 100 w 101"/>
                  <a:gd name="T1" fmla="*/ 0 h 57"/>
                  <a:gd name="T2" fmla="*/ 0 w 101"/>
                  <a:gd name="T3" fmla="*/ 0 h 57"/>
                  <a:gd name="T4" fmla="*/ 0 w 101"/>
                  <a:gd name="T5" fmla="*/ 32 h 57"/>
                  <a:gd name="T6" fmla="*/ 50 w 101"/>
                  <a:gd name="T7" fmla="*/ 57 h 57"/>
                  <a:gd name="T8" fmla="*/ 101 w 101"/>
                  <a:gd name="T9" fmla="*/ 32 h 57"/>
                  <a:gd name="T10" fmla="*/ 100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0" y="0"/>
                    </a:moveTo>
                    <a:cubicBezTo>
                      <a:pt x="0" y="0"/>
                      <a:pt x="0" y="0"/>
                      <a:pt x="0" y="0"/>
                    </a:cubicBezTo>
                    <a:cubicBezTo>
                      <a:pt x="0" y="32"/>
                      <a:pt x="0" y="32"/>
                      <a:pt x="0" y="32"/>
                    </a:cubicBezTo>
                    <a:cubicBezTo>
                      <a:pt x="0" y="45"/>
                      <a:pt x="23" y="57"/>
                      <a:pt x="50" y="57"/>
                    </a:cubicBezTo>
                    <a:cubicBezTo>
                      <a:pt x="78" y="57"/>
                      <a:pt x="101" y="45"/>
                      <a:pt x="101" y="32"/>
                    </a:cubicBezTo>
                    <a:cubicBezTo>
                      <a:pt x="101" y="31"/>
                      <a:pt x="101" y="0"/>
                      <a:pt x="100"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4" name="Freeform 6">
                <a:extLst>
                  <a:ext uri="{FF2B5EF4-FFF2-40B4-BE49-F238E27FC236}">
                    <a16:creationId xmlns:a16="http://schemas.microsoft.com/office/drawing/2014/main" id="{2CC0FCBD-0A2F-40E1-AB18-EB7EA2B84CBD}"/>
                  </a:ext>
                </a:extLst>
              </p:cNvPr>
              <p:cNvSpPr>
                <a:spLocks/>
              </p:cNvSpPr>
              <p:nvPr/>
            </p:nvSpPr>
            <p:spPr bwMode="auto">
              <a:xfrm>
                <a:off x="3872693" y="1344295"/>
                <a:ext cx="144833" cy="76677"/>
              </a:xfrm>
              <a:custGeom>
                <a:avLst/>
                <a:gdLst>
                  <a:gd name="T0" fmla="*/ 101 w 101"/>
                  <a:gd name="T1" fmla="*/ 0 h 53"/>
                  <a:gd name="T2" fmla="*/ 101 w 101"/>
                  <a:gd name="T3" fmla="*/ 28 h 53"/>
                  <a:gd name="T4" fmla="*/ 50 w 101"/>
                  <a:gd name="T5" fmla="*/ 53 h 53"/>
                  <a:gd name="T6" fmla="*/ 0 w 101"/>
                  <a:gd name="T7" fmla="*/ 28 h 53"/>
                  <a:gd name="T8" fmla="*/ 0 w 101"/>
                  <a:gd name="T9" fmla="*/ 0 h 53"/>
                  <a:gd name="T10" fmla="*/ 101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101" y="0"/>
                    </a:moveTo>
                    <a:cubicBezTo>
                      <a:pt x="101" y="28"/>
                      <a:pt x="101" y="28"/>
                      <a:pt x="101" y="28"/>
                    </a:cubicBezTo>
                    <a:cubicBezTo>
                      <a:pt x="101" y="42"/>
                      <a:pt x="78" y="53"/>
                      <a:pt x="50" y="53"/>
                    </a:cubicBezTo>
                    <a:cubicBezTo>
                      <a:pt x="23" y="53"/>
                      <a:pt x="0" y="42"/>
                      <a:pt x="0" y="28"/>
                    </a:cubicBezTo>
                    <a:cubicBezTo>
                      <a:pt x="0" y="0"/>
                      <a:pt x="0" y="0"/>
                      <a:pt x="0" y="0"/>
                    </a:cubicBezTo>
                    <a:lnTo>
                      <a:pt x="10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Freeform 7">
                <a:extLst>
                  <a:ext uri="{FF2B5EF4-FFF2-40B4-BE49-F238E27FC236}">
                    <a16:creationId xmlns:a16="http://schemas.microsoft.com/office/drawing/2014/main" id="{04F7E252-BD80-480D-A9F2-B7B3646E3D85}"/>
                  </a:ext>
                </a:extLst>
              </p:cNvPr>
              <p:cNvSpPr>
                <a:spLocks/>
              </p:cNvSpPr>
              <p:nvPr/>
            </p:nvSpPr>
            <p:spPr bwMode="auto">
              <a:xfrm>
                <a:off x="3872693" y="1303117"/>
                <a:ext cx="144833" cy="80936"/>
              </a:xfrm>
              <a:custGeom>
                <a:avLst/>
                <a:gdLst>
                  <a:gd name="T0" fmla="*/ 100 w 101"/>
                  <a:gd name="T1" fmla="*/ 0 h 57"/>
                  <a:gd name="T2" fmla="*/ 0 w 101"/>
                  <a:gd name="T3" fmla="*/ 0 h 57"/>
                  <a:gd name="T4" fmla="*/ 0 w 101"/>
                  <a:gd name="T5" fmla="*/ 32 h 57"/>
                  <a:gd name="T6" fmla="*/ 50 w 101"/>
                  <a:gd name="T7" fmla="*/ 57 h 57"/>
                  <a:gd name="T8" fmla="*/ 101 w 101"/>
                  <a:gd name="T9" fmla="*/ 32 h 57"/>
                  <a:gd name="T10" fmla="*/ 100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0" y="0"/>
                    </a:moveTo>
                    <a:cubicBezTo>
                      <a:pt x="0" y="0"/>
                      <a:pt x="0" y="0"/>
                      <a:pt x="0" y="0"/>
                    </a:cubicBezTo>
                    <a:cubicBezTo>
                      <a:pt x="0" y="32"/>
                      <a:pt x="0" y="32"/>
                      <a:pt x="0" y="32"/>
                    </a:cubicBezTo>
                    <a:cubicBezTo>
                      <a:pt x="0" y="46"/>
                      <a:pt x="23" y="57"/>
                      <a:pt x="50" y="57"/>
                    </a:cubicBezTo>
                    <a:cubicBezTo>
                      <a:pt x="78" y="57"/>
                      <a:pt x="101" y="46"/>
                      <a:pt x="101" y="32"/>
                    </a:cubicBezTo>
                    <a:cubicBezTo>
                      <a:pt x="101" y="32"/>
                      <a:pt x="101" y="1"/>
                      <a:pt x="100"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6" name="Freeform 8">
                <a:extLst>
                  <a:ext uri="{FF2B5EF4-FFF2-40B4-BE49-F238E27FC236}">
                    <a16:creationId xmlns:a16="http://schemas.microsoft.com/office/drawing/2014/main" id="{702AEF9C-3434-492A-882E-CF34858525A9}"/>
                  </a:ext>
                </a:extLst>
              </p:cNvPr>
              <p:cNvSpPr>
                <a:spLocks/>
              </p:cNvSpPr>
              <p:nvPr/>
            </p:nvSpPr>
            <p:spPr bwMode="auto">
              <a:xfrm>
                <a:off x="3872693" y="1274719"/>
                <a:ext cx="144833" cy="73837"/>
              </a:xfrm>
              <a:custGeom>
                <a:avLst/>
                <a:gdLst>
                  <a:gd name="T0" fmla="*/ 101 w 101"/>
                  <a:gd name="T1" fmla="*/ 0 h 51"/>
                  <a:gd name="T2" fmla="*/ 0 w 101"/>
                  <a:gd name="T3" fmla="*/ 0 h 51"/>
                  <a:gd name="T4" fmla="*/ 0 w 101"/>
                  <a:gd name="T5" fmla="*/ 26 h 51"/>
                  <a:gd name="T6" fmla="*/ 50 w 101"/>
                  <a:gd name="T7" fmla="*/ 51 h 51"/>
                  <a:gd name="T8" fmla="*/ 101 w 101"/>
                  <a:gd name="T9" fmla="*/ 26 h 51"/>
                  <a:gd name="T10" fmla="*/ 101 w 101"/>
                  <a:gd name="T11" fmla="*/ 0 h 51"/>
                </a:gdLst>
                <a:ahLst/>
                <a:cxnLst>
                  <a:cxn ang="0">
                    <a:pos x="T0" y="T1"/>
                  </a:cxn>
                  <a:cxn ang="0">
                    <a:pos x="T2" y="T3"/>
                  </a:cxn>
                  <a:cxn ang="0">
                    <a:pos x="T4" y="T5"/>
                  </a:cxn>
                  <a:cxn ang="0">
                    <a:pos x="T6" y="T7"/>
                  </a:cxn>
                  <a:cxn ang="0">
                    <a:pos x="T8" y="T9"/>
                  </a:cxn>
                  <a:cxn ang="0">
                    <a:pos x="T10" y="T11"/>
                  </a:cxn>
                </a:cxnLst>
                <a:rect l="0" t="0" r="r" b="b"/>
                <a:pathLst>
                  <a:path w="101" h="51">
                    <a:moveTo>
                      <a:pt x="101" y="0"/>
                    </a:moveTo>
                    <a:cubicBezTo>
                      <a:pt x="0" y="0"/>
                      <a:pt x="0" y="0"/>
                      <a:pt x="0" y="0"/>
                    </a:cubicBezTo>
                    <a:cubicBezTo>
                      <a:pt x="0" y="26"/>
                      <a:pt x="0" y="26"/>
                      <a:pt x="0" y="26"/>
                    </a:cubicBezTo>
                    <a:cubicBezTo>
                      <a:pt x="0" y="40"/>
                      <a:pt x="23" y="51"/>
                      <a:pt x="50" y="51"/>
                    </a:cubicBezTo>
                    <a:cubicBezTo>
                      <a:pt x="78" y="51"/>
                      <a:pt x="101" y="40"/>
                      <a:pt x="101" y="26"/>
                    </a:cubicBezTo>
                    <a:cubicBezTo>
                      <a:pt x="101" y="26"/>
                      <a:pt x="101" y="0"/>
                      <a:pt x="10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7" name="Oval 9">
                <a:extLst>
                  <a:ext uri="{FF2B5EF4-FFF2-40B4-BE49-F238E27FC236}">
                    <a16:creationId xmlns:a16="http://schemas.microsoft.com/office/drawing/2014/main" id="{84DBFCF8-E63F-4B12-9D54-774E02BC82B9}"/>
                  </a:ext>
                </a:extLst>
              </p:cNvPr>
              <p:cNvSpPr>
                <a:spLocks noChangeArrowheads="1"/>
              </p:cNvSpPr>
              <p:nvPr/>
            </p:nvSpPr>
            <p:spPr bwMode="auto">
              <a:xfrm>
                <a:off x="3872693" y="1240640"/>
                <a:ext cx="144833" cy="724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8968" name="Group 508967">
              <a:extLst>
                <a:ext uri="{FF2B5EF4-FFF2-40B4-BE49-F238E27FC236}">
                  <a16:creationId xmlns:a16="http://schemas.microsoft.com/office/drawing/2014/main" id="{9E055C95-8F3A-47BB-BCBB-1DCE8E27AB96}"/>
                </a:ext>
              </a:extLst>
            </p:cNvPr>
            <p:cNvGrpSpPr/>
            <p:nvPr/>
          </p:nvGrpSpPr>
          <p:grpSpPr>
            <a:xfrm>
              <a:off x="4282255" y="3989676"/>
              <a:ext cx="322237" cy="224839"/>
              <a:chOff x="609600" y="5880101"/>
              <a:chExt cx="561975" cy="392113"/>
            </a:xfrm>
          </p:grpSpPr>
          <p:sp>
            <p:nvSpPr>
              <p:cNvPr id="210" name="Freeform 5">
                <a:extLst>
                  <a:ext uri="{FF2B5EF4-FFF2-40B4-BE49-F238E27FC236}">
                    <a16:creationId xmlns:a16="http://schemas.microsoft.com/office/drawing/2014/main" id="{515A1890-37B2-496B-80AB-56F19D2A07B8}"/>
                  </a:ext>
                </a:extLst>
              </p:cNvPr>
              <p:cNvSpPr>
                <a:spLocks/>
              </p:cNvSpPr>
              <p:nvPr/>
            </p:nvSpPr>
            <p:spPr bwMode="auto">
              <a:xfrm>
                <a:off x="609600" y="5880101"/>
                <a:ext cx="323850" cy="193675"/>
              </a:xfrm>
              <a:custGeom>
                <a:avLst/>
                <a:gdLst>
                  <a:gd name="T0" fmla="*/ 213 w 213"/>
                  <a:gd name="T1" fmla="*/ 128 h 128"/>
                  <a:gd name="T2" fmla="*/ 21 w 213"/>
                  <a:gd name="T3" fmla="*/ 128 h 128"/>
                  <a:gd name="T4" fmla="*/ 0 w 213"/>
                  <a:gd name="T5" fmla="*/ 107 h 128"/>
                  <a:gd name="T6" fmla="*/ 0 w 213"/>
                  <a:gd name="T7" fmla="*/ 22 h 128"/>
                  <a:gd name="T8" fmla="*/ 21 w 213"/>
                  <a:gd name="T9" fmla="*/ 0 h 128"/>
                  <a:gd name="T10" fmla="*/ 160 w 213"/>
                  <a:gd name="T11" fmla="*/ 0 h 128"/>
                  <a:gd name="T12" fmla="*/ 181 w 213"/>
                  <a:gd name="T13" fmla="*/ 22 h 128"/>
                  <a:gd name="T14" fmla="*/ 181 w 213"/>
                  <a:gd name="T15" fmla="*/ 96 h 128"/>
                  <a:gd name="T16" fmla="*/ 213 w 213"/>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8">
                    <a:moveTo>
                      <a:pt x="213" y="128"/>
                    </a:moveTo>
                    <a:cubicBezTo>
                      <a:pt x="21" y="128"/>
                      <a:pt x="21" y="128"/>
                      <a:pt x="21" y="128"/>
                    </a:cubicBezTo>
                    <a:cubicBezTo>
                      <a:pt x="9" y="128"/>
                      <a:pt x="0" y="119"/>
                      <a:pt x="0" y="107"/>
                    </a:cubicBezTo>
                    <a:cubicBezTo>
                      <a:pt x="0" y="22"/>
                      <a:pt x="0" y="22"/>
                      <a:pt x="0" y="22"/>
                    </a:cubicBezTo>
                    <a:cubicBezTo>
                      <a:pt x="0" y="10"/>
                      <a:pt x="9" y="0"/>
                      <a:pt x="21" y="0"/>
                    </a:cubicBezTo>
                    <a:cubicBezTo>
                      <a:pt x="160" y="0"/>
                      <a:pt x="160" y="0"/>
                      <a:pt x="160" y="0"/>
                    </a:cubicBezTo>
                    <a:cubicBezTo>
                      <a:pt x="171" y="0"/>
                      <a:pt x="181" y="10"/>
                      <a:pt x="181" y="22"/>
                    </a:cubicBezTo>
                    <a:cubicBezTo>
                      <a:pt x="181" y="96"/>
                      <a:pt x="181" y="96"/>
                      <a:pt x="181" y="96"/>
                    </a:cubicBezTo>
                    <a:lnTo>
                      <a:pt x="213" y="12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1" name="Freeform 8">
                <a:extLst>
                  <a:ext uri="{FF2B5EF4-FFF2-40B4-BE49-F238E27FC236}">
                    <a16:creationId xmlns:a16="http://schemas.microsoft.com/office/drawing/2014/main" id="{9136B965-FDAE-4600-B017-060A3A5AF3D3}"/>
                  </a:ext>
                </a:extLst>
              </p:cNvPr>
              <p:cNvSpPr>
                <a:spLocks/>
              </p:cNvSpPr>
              <p:nvPr/>
            </p:nvSpPr>
            <p:spPr bwMode="auto">
              <a:xfrm>
                <a:off x="854075" y="6115051"/>
                <a:ext cx="317500" cy="157163"/>
              </a:xfrm>
              <a:custGeom>
                <a:avLst/>
                <a:gdLst>
                  <a:gd name="T0" fmla="*/ 86 w 171"/>
                  <a:gd name="T1" fmla="*/ 0 h 85"/>
                  <a:gd name="T2" fmla="*/ 0 w 171"/>
                  <a:gd name="T3" fmla="*/ 85 h 85"/>
                  <a:gd name="T4" fmla="*/ 171 w 171"/>
                  <a:gd name="T5" fmla="*/ 85 h 85"/>
                  <a:gd name="T6" fmla="*/ 86 w 171"/>
                  <a:gd name="T7" fmla="*/ 0 h 85"/>
                </a:gdLst>
                <a:ahLst/>
                <a:cxnLst>
                  <a:cxn ang="0">
                    <a:pos x="T0" y="T1"/>
                  </a:cxn>
                  <a:cxn ang="0">
                    <a:pos x="T2" y="T3"/>
                  </a:cxn>
                  <a:cxn ang="0">
                    <a:pos x="T4" y="T5"/>
                  </a:cxn>
                  <a:cxn ang="0">
                    <a:pos x="T6" y="T7"/>
                  </a:cxn>
                </a:cxnLst>
                <a:rect l="0" t="0" r="r" b="b"/>
                <a:pathLst>
                  <a:path w="171" h="85">
                    <a:moveTo>
                      <a:pt x="86" y="0"/>
                    </a:moveTo>
                    <a:cubicBezTo>
                      <a:pt x="39" y="0"/>
                      <a:pt x="0" y="38"/>
                      <a:pt x="0" y="85"/>
                    </a:cubicBezTo>
                    <a:cubicBezTo>
                      <a:pt x="171" y="85"/>
                      <a:pt x="171" y="85"/>
                      <a:pt x="171" y="85"/>
                    </a:cubicBezTo>
                    <a:cubicBezTo>
                      <a:pt x="171" y="38"/>
                      <a:pt x="133"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2" name="Oval 9">
                <a:extLst>
                  <a:ext uri="{FF2B5EF4-FFF2-40B4-BE49-F238E27FC236}">
                    <a16:creationId xmlns:a16="http://schemas.microsoft.com/office/drawing/2014/main" id="{6835FEBC-E06C-4EEB-A088-A908325B8CDE}"/>
                  </a:ext>
                </a:extLst>
              </p:cNvPr>
              <p:cNvSpPr>
                <a:spLocks noChangeArrowheads="1"/>
              </p:cNvSpPr>
              <p:nvPr/>
            </p:nvSpPr>
            <p:spPr bwMode="auto">
              <a:xfrm>
                <a:off x="933450" y="5916613"/>
                <a:ext cx="160337" cy="1571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8969" name="Group 508968">
              <a:extLst>
                <a:ext uri="{FF2B5EF4-FFF2-40B4-BE49-F238E27FC236}">
                  <a16:creationId xmlns:a16="http://schemas.microsoft.com/office/drawing/2014/main" id="{BAE59C3A-51BB-4717-881E-52861F0AAD37}"/>
                </a:ext>
              </a:extLst>
            </p:cNvPr>
            <p:cNvGrpSpPr/>
            <p:nvPr/>
          </p:nvGrpSpPr>
          <p:grpSpPr>
            <a:xfrm>
              <a:off x="4455912" y="2943655"/>
              <a:ext cx="300878" cy="320440"/>
              <a:chOff x="2283822" y="2758601"/>
              <a:chExt cx="300878" cy="320440"/>
            </a:xfrm>
          </p:grpSpPr>
          <p:grpSp>
            <p:nvGrpSpPr>
              <p:cNvPr id="215" name="Group 214">
                <a:extLst>
                  <a:ext uri="{FF2B5EF4-FFF2-40B4-BE49-F238E27FC236}">
                    <a16:creationId xmlns:a16="http://schemas.microsoft.com/office/drawing/2014/main" id="{2838E2C7-ABB3-4C68-B135-A24DB137A889}"/>
                  </a:ext>
                </a:extLst>
              </p:cNvPr>
              <p:cNvGrpSpPr/>
              <p:nvPr/>
            </p:nvGrpSpPr>
            <p:grpSpPr>
              <a:xfrm>
                <a:off x="2364582" y="2832508"/>
                <a:ext cx="220118" cy="246533"/>
                <a:chOff x="2402644" y="2832522"/>
                <a:chExt cx="182055" cy="203903"/>
              </a:xfrm>
            </p:grpSpPr>
            <p:sp>
              <p:nvSpPr>
                <p:cNvPr id="220" name="Freeform 8">
                  <a:extLst>
                    <a:ext uri="{FF2B5EF4-FFF2-40B4-BE49-F238E27FC236}">
                      <a16:creationId xmlns:a16="http://schemas.microsoft.com/office/drawing/2014/main" id="{A10A3725-DF90-453B-BA08-894221827F7C}"/>
                    </a:ext>
                  </a:extLst>
                </p:cNvPr>
                <p:cNvSpPr>
                  <a:spLocks/>
                </p:cNvSpPr>
                <p:nvPr/>
              </p:nvSpPr>
              <p:spPr bwMode="auto">
                <a:xfrm>
                  <a:off x="2402644" y="2946307"/>
                  <a:ext cx="182055" cy="90118"/>
                </a:xfrm>
                <a:custGeom>
                  <a:avLst/>
                  <a:gdLst>
                    <a:gd name="T0" fmla="*/ 86 w 171"/>
                    <a:gd name="T1" fmla="*/ 0 h 85"/>
                    <a:gd name="T2" fmla="*/ 0 w 171"/>
                    <a:gd name="T3" fmla="*/ 85 h 85"/>
                    <a:gd name="T4" fmla="*/ 171 w 171"/>
                    <a:gd name="T5" fmla="*/ 85 h 85"/>
                    <a:gd name="T6" fmla="*/ 86 w 171"/>
                    <a:gd name="T7" fmla="*/ 0 h 85"/>
                  </a:gdLst>
                  <a:ahLst/>
                  <a:cxnLst>
                    <a:cxn ang="0">
                      <a:pos x="T0" y="T1"/>
                    </a:cxn>
                    <a:cxn ang="0">
                      <a:pos x="T2" y="T3"/>
                    </a:cxn>
                    <a:cxn ang="0">
                      <a:pos x="T4" y="T5"/>
                    </a:cxn>
                    <a:cxn ang="0">
                      <a:pos x="T6" y="T7"/>
                    </a:cxn>
                  </a:cxnLst>
                  <a:rect l="0" t="0" r="r" b="b"/>
                  <a:pathLst>
                    <a:path w="171" h="85">
                      <a:moveTo>
                        <a:pt x="86" y="0"/>
                      </a:moveTo>
                      <a:cubicBezTo>
                        <a:pt x="39" y="0"/>
                        <a:pt x="0" y="38"/>
                        <a:pt x="0" y="85"/>
                      </a:cubicBezTo>
                      <a:cubicBezTo>
                        <a:pt x="171" y="85"/>
                        <a:pt x="171" y="85"/>
                        <a:pt x="171" y="85"/>
                      </a:cubicBezTo>
                      <a:cubicBezTo>
                        <a:pt x="171" y="38"/>
                        <a:pt x="133"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Oval 9">
                  <a:extLst>
                    <a:ext uri="{FF2B5EF4-FFF2-40B4-BE49-F238E27FC236}">
                      <a16:creationId xmlns:a16="http://schemas.microsoft.com/office/drawing/2014/main" id="{B98A9E66-BEB4-4E51-97E3-02E49C04478B}"/>
                    </a:ext>
                  </a:extLst>
                </p:cNvPr>
                <p:cNvSpPr>
                  <a:spLocks noChangeArrowheads="1"/>
                </p:cNvSpPr>
                <p:nvPr/>
              </p:nvSpPr>
              <p:spPr bwMode="auto">
                <a:xfrm>
                  <a:off x="2448157" y="2832522"/>
                  <a:ext cx="91938" cy="9011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6" name="Group 215">
                <a:extLst>
                  <a:ext uri="{FF2B5EF4-FFF2-40B4-BE49-F238E27FC236}">
                    <a16:creationId xmlns:a16="http://schemas.microsoft.com/office/drawing/2014/main" id="{684E298E-3F16-4DD1-943F-1466FCEB556B}"/>
                  </a:ext>
                </a:extLst>
              </p:cNvPr>
              <p:cNvGrpSpPr/>
              <p:nvPr/>
            </p:nvGrpSpPr>
            <p:grpSpPr>
              <a:xfrm>
                <a:off x="2283822" y="2758601"/>
                <a:ext cx="91827" cy="138558"/>
                <a:chOff x="2262139" y="2792762"/>
                <a:chExt cx="141869" cy="214062"/>
              </a:xfrm>
            </p:grpSpPr>
            <p:sp>
              <p:nvSpPr>
                <p:cNvPr id="217" name="Freeform: Shape 216">
                  <a:extLst>
                    <a:ext uri="{FF2B5EF4-FFF2-40B4-BE49-F238E27FC236}">
                      <a16:creationId xmlns:a16="http://schemas.microsoft.com/office/drawing/2014/main" id="{D8D38C50-9DD3-4888-B558-E50DF1E46ED7}"/>
                    </a:ext>
                  </a:extLst>
                </p:cNvPr>
                <p:cNvSpPr/>
                <p:nvPr/>
              </p:nvSpPr>
              <p:spPr>
                <a:xfrm>
                  <a:off x="2297913" y="2952841"/>
                  <a:ext cx="70257" cy="14116"/>
                </a:xfrm>
                <a:custGeom>
                  <a:avLst/>
                  <a:gdLst>
                    <a:gd name="connsiteX0" fmla="*/ 186785 w 207644"/>
                    <a:gd name="connsiteY0" fmla="*/ 0 h 41719"/>
                    <a:gd name="connsiteX1" fmla="*/ 20860 w 207644"/>
                    <a:gd name="connsiteY1" fmla="*/ 0 h 41719"/>
                    <a:gd name="connsiteX2" fmla="*/ 0 w 207644"/>
                    <a:gd name="connsiteY2" fmla="*/ 20860 h 41719"/>
                    <a:gd name="connsiteX3" fmla="*/ 20860 w 207644"/>
                    <a:gd name="connsiteY3" fmla="*/ 41719 h 41719"/>
                    <a:gd name="connsiteX4" fmla="*/ 186785 w 207644"/>
                    <a:gd name="connsiteY4" fmla="*/ 41719 h 41719"/>
                    <a:gd name="connsiteX5" fmla="*/ 207645 w 207644"/>
                    <a:gd name="connsiteY5" fmla="*/ 20860 h 41719"/>
                    <a:gd name="connsiteX6" fmla="*/ 186785 w 207644"/>
                    <a:gd name="connsiteY6" fmla="*/ 0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4" h="41719">
                      <a:moveTo>
                        <a:pt x="186785" y="0"/>
                      </a:moveTo>
                      <a:lnTo>
                        <a:pt x="20860" y="0"/>
                      </a:lnTo>
                      <a:cubicBezTo>
                        <a:pt x="9339" y="0"/>
                        <a:pt x="0" y="9339"/>
                        <a:pt x="0" y="20860"/>
                      </a:cubicBezTo>
                      <a:cubicBezTo>
                        <a:pt x="0" y="32380"/>
                        <a:pt x="9339" y="41719"/>
                        <a:pt x="20860" y="41719"/>
                      </a:cubicBezTo>
                      <a:lnTo>
                        <a:pt x="186785" y="41719"/>
                      </a:lnTo>
                      <a:cubicBezTo>
                        <a:pt x="198306" y="41719"/>
                        <a:pt x="207645" y="32380"/>
                        <a:pt x="207645" y="20860"/>
                      </a:cubicBezTo>
                      <a:cubicBezTo>
                        <a:pt x="207645" y="9339"/>
                        <a:pt x="198306" y="0"/>
                        <a:pt x="186785"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C6FC5375-7988-4286-86C6-A31E874C4295}"/>
                    </a:ext>
                  </a:extLst>
                </p:cNvPr>
                <p:cNvSpPr/>
                <p:nvPr/>
              </p:nvSpPr>
              <p:spPr>
                <a:xfrm>
                  <a:off x="2303617" y="2977819"/>
                  <a:ext cx="58688" cy="29005"/>
                </a:xfrm>
                <a:custGeom>
                  <a:avLst/>
                  <a:gdLst>
                    <a:gd name="connsiteX0" fmla="*/ 43910 w 173450"/>
                    <a:gd name="connsiteY0" fmla="*/ 50578 h 85725"/>
                    <a:gd name="connsiteX1" fmla="*/ 43910 w 173450"/>
                    <a:gd name="connsiteY1" fmla="*/ 62008 h 85725"/>
                    <a:gd name="connsiteX2" fmla="*/ 67532 w 173450"/>
                    <a:gd name="connsiteY2" fmla="*/ 85725 h 85725"/>
                    <a:gd name="connsiteX3" fmla="*/ 101251 w 173450"/>
                    <a:gd name="connsiteY3" fmla="*/ 85725 h 85725"/>
                    <a:gd name="connsiteX4" fmla="*/ 124873 w 173450"/>
                    <a:gd name="connsiteY4" fmla="*/ 62103 h 85725"/>
                    <a:gd name="connsiteX5" fmla="*/ 124873 w 173450"/>
                    <a:gd name="connsiteY5" fmla="*/ 51054 h 85725"/>
                    <a:gd name="connsiteX6" fmla="*/ 173450 w 173450"/>
                    <a:gd name="connsiteY6" fmla="*/ 0 h 85725"/>
                    <a:gd name="connsiteX7" fmla="*/ 0 w 173450"/>
                    <a:gd name="connsiteY7" fmla="*/ 0 h 85725"/>
                    <a:gd name="connsiteX8" fmla="*/ 43910 w 173450"/>
                    <a:gd name="connsiteY8" fmla="*/ 5057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450" h="85725">
                      <a:moveTo>
                        <a:pt x="43910" y="50578"/>
                      </a:moveTo>
                      <a:lnTo>
                        <a:pt x="43910" y="62008"/>
                      </a:lnTo>
                      <a:cubicBezTo>
                        <a:pt x="43910" y="75069"/>
                        <a:pt x="54471" y="85673"/>
                        <a:pt x="67532" y="85725"/>
                      </a:cubicBezTo>
                      <a:lnTo>
                        <a:pt x="101251" y="85725"/>
                      </a:lnTo>
                      <a:cubicBezTo>
                        <a:pt x="114275" y="85673"/>
                        <a:pt x="124820" y="75127"/>
                        <a:pt x="124873" y="62103"/>
                      </a:cubicBezTo>
                      <a:lnTo>
                        <a:pt x="124873" y="51054"/>
                      </a:lnTo>
                      <a:cubicBezTo>
                        <a:pt x="152011" y="49544"/>
                        <a:pt x="173291" y="27181"/>
                        <a:pt x="173450" y="0"/>
                      </a:cubicBezTo>
                      <a:lnTo>
                        <a:pt x="0" y="0"/>
                      </a:lnTo>
                      <a:cubicBezTo>
                        <a:pt x="150" y="25385"/>
                        <a:pt x="18798" y="46864"/>
                        <a:pt x="43910" y="50578"/>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F01DCF6F-9A86-40D3-9C7E-8AACCE792AE0}"/>
                    </a:ext>
                  </a:extLst>
                </p:cNvPr>
                <p:cNvSpPr/>
                <p:nvPr/>
              </p:nvSpPr>
              <p:spPr>
                <a:xfrm>
                  <a:off x="2262139" y="2792762"/>
                  <a:ext cx="141869" cy="149797"/>
                </a:xfrm>
                <a:custGeom>
                  <a:avLst/>
                  <a:gdLst>
                    <a:gd name="connsiteX0" fmla="*/ 209550 w 419290"/>
                    <a:gd name="connsiteY0" fmla="*/ 0 h 442721"/>
                    <a:gd name="connsiteX1" fmla="*/ 0 w 419290"/>
                    <a:gd name="connsiteY1" fmla="*/ 215170 h 442721"/>
                    <a:gd name="connsiteX2" fmla="*/ 15335 w 419290"/>
                    <a:gd name="connsiteY2" fmla="*/ 295942 h 442721"/>
                    <a:gd name="connsiteX3" fmla="*/ 19336 w 419290"/>
                    <a:gd name="connsiteY3" fmla="*/ 305467 h 442721"/>
                    <a:gd name="connsiteX4" fmla="*/ 55340 w 419290"/>
                    <a:gd name="connsiteY4" fmla="*/ 360902 h 442721"/>
                    <a:gd name="connsiteX5" fmla="*/ 108585 w 419290"/>
                    <a:gd name="connsiteY5" fmla="*/ 442722 h 442721"/>
                    <a:gd name="connsiteX6" fmla="*/ 310706 w 419290"/>
                    <a:gd name="connsiteY6" fmla="*/ 442722 h 442721"/>
                    <a:gd name="connsiteX7" fmla="*/ 363950 w 419290"/>
                    <a:gd name="connsiteY7" fmla="*/ 360902 h 442721"/>
                    <a:gd name="connsiteX8" fmla="*/ 399955 w 419290"/>
                    <a:gd name="connsiteY8" fmla="*/ 305467 h 442721"/>
                    <a:gd name="connsiteX9" fmla="*/ 403955 w 419290"/>
                    <a:gd name="connsiteY9" fmla="*/ 295942 h 442721"/>
                    <a:gd name="connsiteX10" fmla="*/ 419291 w 419290"/>
                    <a:gd name="connsiteY10" fmla="*/ 215170 h 442721"/>
                    <a:gd name="connsiteX11" fmla="*/ 209550 w 419290"/>
                    <a:gd name="connsiteY11" fmla="*/ 0 h 442721"/>
                    <a:gd name="connsiteX12" fmla="*/ 200025 w 419290"/>
                    <a:gd name="connsiteY12" fmla="*/ 79248 h 442721"/>
                    <a:gd name="connsiteX13" fmla="*/ 137541 w 419290"/>
                    <a:gd name="connsiteY13" fmla="*/ 98298 h 442721"/>
                    <a:gd name="connsiteX14" fmla="*/ 75819 w 419290"/>
                    <a:gd name="connsiteY14" fmla="*/ 224695 h 442721"/>
                    <a:gd name="connsiteX15" fmla="*/ 54959 w 419290"/>
                    <a:gd name="connsiteY15" fmla="*/ 245174 h 442721"/>
                    <a:gd name="connsiteX16" fmla="*/ 54959 w 419290"/>
                    <a:gd name="connsiteY16" fmla="*/ 245174 h 442721"/>
                    <a:gd name="connsiteX17" fmla="*/ 34481 w 419290"/>
                    <a:gd name="connsiteY17" fmla="*/ 223939 h 442721"/>
                    <a:gd name="connsiteX18" fmla="*/ 34481 w 419290"/>
                    <a:gd name="connsiteY18" fmla="*/ 223933 h 442721"/>
                    <a:gd name="connsiteX19" fmla="*/ 118491 w 419290"/>
                    <a:gd name="connsiteY19" fmla="*/ 61341 h 442721"/>
                    <a:gd name="connsiteX20" fmla="*/ 200406 w 419290"/>
                    <a:gd name="connsiteY20" fmla="*/ 37814 h 442721"/>
                    <a:gd name="connsiteX21" fmla="*/ 221266 w 419290"/>
                    <a:gd name="connsiteY21" fmla="*/ 58674 h 442721"/>
                    <a:gd name="connsiteX22" fmla="*/ 200406 w 419290"/>
                    <a:gd name="connsiteY22" fmla="*/ 79534 h 44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9290" h="442721">
                      <a:moveTo>
                        <a:pt x="209550" y="0"/>
                      </a:moveTo>
                      <a:cubicBezTo>
                        <a:pt x="93726" y="0"/>
                        <a:pt x="0" y="96393"/>
                        <a:pt x="0" y="215170"/>
                      </a:cubicBezTo>
                      <a:cubicBezTo>
                        <a:pt x="-31" y="242820"/>
                        <a:pt x="5172" y="270227"/>
                        <a:pt x="15335" y="295942"/>
                      </a:cubicBezTo>
                      <a:cubicBezTo>
                        <a:pt x="16605" y="299116"/>
                        <a:pt x="17939" y="302292"/>
                        <a:pt x="19336" y="305467"/>
                      </a:cubicBezTo>
                      <a:cubicBezTo>
                        <a:pt x="28421" y="325684"/>
                        <a:pt x="40565" y="344381"/>
                        <a:pt x="55340" y="360902"/>
                      </a:cubicBezTo>
                      <a:lnTo>
                        <a:pt x="108585" y="442722"/>
                      </a:lnTo>
                      <a:lnTo>
                        <a:pt x="310706" y="442722"/>
                      </a:lnTo>
                      <a:lnTo>
                        <a:pt x="363950" y="360902"/>
                      </a:lnTo>
                      <a:cubicBezTo>
                        <a:pt x="378726" y="344381"/>
                        <a:pt x="390870" y="325684"/>
                        <a:pt x="399955" y="305467"/>
                      </a:cubicBezTo>
                      <a:cubicBezTo>
                        <a:pt x="401352" y="302355"/>
                        <a:pt x="402686" y="299180"/>
                        <a:pt x="403955" y="295942"/>
                      </a:cubicBezTo>
                      <a:cubicBezTo>
                        <a:pt x="414119" y="270227"/>
                        <a:pt x="419322" y="242820"/>
                        <a:pt x="419291" y="215170"/>
                      </a:cubicBezTo>
                      <a:cubicBezTo>
                        <a:pt x="419291" y="96298"/>
                        <a:pt x="325374" y="0"/>
                        <a:pt x="209550" y="0"/>
                      </a:cubicBezTo>
                      <a:close/>
                      <a:moveTo>
                        <a:pt x="200025" y="79248"/>
                      </a:moveTo>
                      <a:cubicBezTo>
                        <a:pt x="177981" y="80554"/>
                        <a:pt x="156564" y="87083"/>
                        <a:pt x="137541" y="98298"/>
                      </a:cubicBezTo>
                      <a:cubicBezTo>
                        <a:pt x="97631" y="122015"/>
                        <a:pt x="76867" y="164973"/>
                        <a:pt x="75819" y="224695"/>
                      </a:cubicBezTo>
                      <a:cubicBezTo>
                        <a:pt x="75612" y="236067"/>
                        <a:pt x="66333" y="245175"/>
                        <a:pt x="54959" y="245174"/>
                      </a:cubicBezTo>
                      <a:lnTo>
                        <a:pt x="54959" y="245174"/>
                      </a:lnTo>
                      <a:cubicBezTo>
                        <a:pt x="43441" y="244965"/>
                        <a:pt x="34272" y="235458"/>
                        <a:pt x="34481" y="223939"/>
                      </a:cubicBezTo>
                      <a:cubicBezTo>
                        <a:pt x="34481" y="223938"/>
                        <a:pt x="34481" y="223935"/>
                        <a:pt x="34481" y="223933"/>
                      </a:cubicBezTo>
                      <a:cubicBezTo>
                        <a:pt x="36100" y="128683"/>
                        <a:pt x="81058" y="82867"/>
                        <a:pt x="118491" y="61341"/>
                      </a:cubicBezTo>
                      <a:cubicBezTo>
                        <a:pt x="143513" y="47041"/>
                        <a:pt x="171609" y="38972"/>
                        <a:pt x="200406" y="37814"/>
                      </a:cubicBezTo>
                      <a:cubicBezTo>
                        <a:pt x="211927" y="37814"/>
                        <a:pt x="221266" y="47154"/>
                        <a:pt x="221266" y="58674"/>
                      </a:cubicBezTo>
                      <a:cubicBezTo>
                        <a:pt x="221266" y="70195"/>
                        <a:pt x="211927" y="79534"/>
                        <a:pt x="200406" y="79534"/>
                      </a:cubicBezTo>
                      <a:close/>
                    </a:path>
                  </a:pathLst>
                </a:custGeom>
                <a:solidFill>
                  <a:srgbClr val="4FE4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508970" name="Group 508969">
              <a:extLst>
                <a:ext uri="{FF2B5EF4-FFF2-40B4-BE49-F238E27FC236}">
                  <a16:creationId xmlns:a16="http://schemas.microsoft.com/office/drawing/2014/main" id="{77EE005B-6424-4917-92C7-3F88F3C9CFA1}"/>
                </a:ext>
              </a:extLst>
            </p:cNvPr>
            <p:cNvGrpSpPr/>
            <p:nvPr/>
          </p:nvGrpSpPr>
          <p:grpSpPr>
            <a:xfrm>
              <a:off x="5305848" y="2249237"/>
              <a:ext cx="277423" cy="276696"/>
              <a:chOff x="6581775" y="5878513"/>
              <a:chExt cx="606425" cy="604837"/>
            </a:xfrm>
          </p:grpSpPr>
          <p:sp>
            <p:nvSpPr>
              <p:cNvPr id="224" name="Freeform 13">
                <a:extLst>
                  <a:ext uri="{FF2B5EF4-FFF2-40B4-BE49-F238E27FC236}">
                    <a16:creationId xmlns:a16="http://schemas.microsoft.com/office/drawing/2014/main" id="{304A2E16-0F64-459A-998A-4C2D93E0D096}"/>
                  </a:ext>
                </a:extLst>
              </p:cNvPr>
              <p:cNvSpPr>
                <a:spLocks/>
              </p:cNvSpPr>
              <p:nvPr/>
            </p:nvSpPr>
            <p:spPr bwMode="auto">
              <a:xfrm>
                <a:off x="6581775" y="5878513"/>
                <a:ext cx="131763" cy="133350"/>
              </a:xfrm>
              <a:custGeom>
                <a:avLst/>
                <a:gdLst>
                  <a:gd name="T0" fmla="*/ 83 w 83"/>
                  <a:gd name="T1" fmla="*/ 0 h 84"/>
                  <a:gd name="T2" fmla="*/ 24 w 83"/>
                  <a:gd name="T3" fmla="*/ 0 h 84"/>
                  <a:gd name="T4" fmla="*/ 0 w 83"/>
                  <a:gd name="T5" fmla="*/ 0 h 84"/>
                  <a:gd name="T6" fmla="*/ 0 w 83"/>
                  <a:gd name="T7" fmla="*/ 24 h 84"/>
                  <a:gd name="T8" fmla="*/ 0 w 83"/>
                  <a:gd name="T9" fmla="*/ 84 h 84"/>
                  <a:gd name="T10" fmla="*/ 24 w 83"/>
                  <a:gd name="T11" fmla="*/ 84 h 84"/>
                  <a:gd name="T12" fmla="*/ 24 w 83"/>
                  <a:gd name="T13" fmla="*/ 24 h 84"/>
                  <a:gd name="T14" fmla="*/ 83 w 83"/>
                  <a:gd name="T15" fmla="*/ 24 h 84"/>
                  <a:gd name="T16" fmla="*/ 83 w 83"/>
                  <a:gd name="T1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4">
                    <a:moveTo>
                      <a:pt x="83" y="0"/>
                    </a:moveTo>
                    <a:lnTo>
                      <a:pt x="24" y="0"/>
                    </a:lnTo>
                    <a:lnTo>
                      <a:pt x="0" y="0"/>
                    </a:lnTo>
                    <a:lnTo>
                      <a:pt x="0" y="24"/>
                    </a:lnTo>
                    <a:lnTo>
                      <a:pt x="0" y="84"/>
                    </a:lnTo>
                    <a:lnTo>
                      <a:pt x="24" y="84"/>
                    </a:lnTo>
                    <a:lnTo>
                      <a:pt x="24" y="24"/>
                    </a:lnTo>
                    <a:lnTo>
                      <a:pt x="83" y="24"/>
                    </a:lnTo>
                    <a:lnTo>
                      <a:pt x="83" y="0"/>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14">
                <a:extLst>
                  <a:ext uri="{FF2B5EF4-FFF2-40B4-BE49-F238E27FC236}">
                    <a16:creationId xmlns:a16="http://schemas.microsoft.com/office/drawing/2014/main" id="{D7FF903A-564C-4B82-8642-87214AAE40D1}"/>
                  </a:ext>
                </a:extLst>
              </p:cNvPr>
              <p:cNvSpPr>
                <a:spLocks/>
              </p:cNvSpPr>
              <p:nvPr/>
            </p:nvSpPr>
            <p:spPr bwMode="auto">
              <a:xfrm>
                <a:off x="7054850" y="5878513"/>
                <a:ext cx="133350" cy="133350"/>
              </a:xfrm>
              <a:custGeom>
                <a:avLst/>
                <a:gdLst>
                  <a:gd name="T0" fmla="*/ 0 w 84"/>
                  <a:gd name="T1" fmla="*/ 0 h 84"/>
                  <a:gd name="T2" fmla="*/ 61 w 84"/>
                  <a:gd name="T3" fmla="*/ 0 h 84"/>
                  <a:gd name="T4" fmla="*/ 84 w 84"/>
                  <a:gd name="T5" fmla="*/ 0 h 84"/>
                  <a:gd name="T6" fmla="*/ 84 w 84"/>
                  <a:gd name="T7" fmla="*/ 24 h 84"/>
                  <a:gd name="T8" fmla="*/ 84 w 84"/>
                  <a:gd name="T9" fmla="*/ 84 h 84"/>
                  <a:gd name="T10" fmla="*/ 61 w 84"/>
                  <a:gd name="T11" fmla="*/ 84 h 84"/>
                  <a:gd name="T12" fmla="*/ 61 w 84"/>
                  <a:gd name="T13" fmla="*/ 24 h 84"/>
                  <a:gd name="T14" fmla="*/ 0 w 84"/>
                  <a:gd name="T15" fmla="*/ 24 h 84"/>
                  <a:gd name="T16" fmla="*/ 0 w 84"/>
                  <a:gd name="T1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84">
                    <a:moveTo>
                      <a:pt x="0" y="0"/>
                    </a:moveTo>
                    <a:lnTo>
                      <a:pt x="61" y="0"/>
                    </a:lnTo>
                    <a:lnTo>
                      <a:pt x="84" y="0"/>
                    </a:lnTo>
                    <a:lnTo>
                      <a:pt x="84" y="24"/>
                    </a:lnTo>
                    <a:lnTo>
                      <a:pt x="84" y="84"/>
                    </a:lnTo>
                    <a:lnTo>
                      <a:pt x="61" y="84"/>
                    </a:lnTo>
                    <a:lnTo>
                      <a:pt x="61" y="24"/>
                    </a:lnTo>
                    <a:lnTo>
                      <a:pt x="0" y="24"/>
                    </a:lnTo>
                    <a:lnTo>
                      <a:pt x="0" y="0"/>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15">
                <a:extLst>
                  <a:ext uri="{FF2B5EF4-FFF2-40B4-BE49-F238E27FC236}">
                    <a16:creationId xmlns:a16="http://schemas.microsoft.com/office/drawing/2014/main" id="{B5C26C42-BE38-48F5-B147-A405FA7799FA}"/>
                  </a:ext>
                </a:extLst>
              </p:cNvPr>
              <p:cNvSpPr>
                <a:spLocks/>
              </p:cNvSpPr>
              <p:nvPr/>
            </p:nvSpPr>
            <p:spPr bwMode="auto">
              <a:xfrm>
                <a:off x="6581775" y="6351588"/>
                <a:ext cx="131763" cy="131762"/>
              </a:xfrm>
              <a:custGeom>
                <a:avLst/>
                <a:gdLst>
                  <a:gd name="T0" fmla="*/ 83 w 83"/>
                  <a:gd name="T1" fmla="*/ 83 h 83"/>
                  <a:gd name="T2" fmla="*/ 24 w 83"/>
                  <a:gd name="T3" fmla="*/ 83 h 83"/>
                  <a:gd name="T4" fmla="*/ 0 w 83"/>
                  <a:gd name="T5" fmla="*/ 83 h 83"/>
                  <a:gd name="T6" fmla="*/ 0 w 83"/>
                  <a:gd name="T7" fmla="*/ 60 h 83"/>
                  <a:gd name="T8" fmla="*/ 0 w 83"/>
                  <a:gd name="T9" fmla="*/ 0 h 83"/>
                  <a:gd name="T10" fmla="*/ 24 w 83"/>
                  <a:gd name="T11" fmla="*/ 0 h 83"/>
                  <a:gd name="T12" fmla="*/ 24 w 83"/>
                  <a:gd name="T13" fmla="*/ 60 h 83"/>
                  <a:gd name="T14" fmla="*/ 83 w 83"/>
                  <a:gd name="T15" fmla="*/ 60 h 83"/>
                  <a:gd name="T16" fmla="*/ 83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83" y="83"/>
                    </a:moveTo>
                    <a:lnTo>
                      <a:pt x="24" y="83"/>
                    </a:lnTo>
                    <a:lnTo>
                      <a:pt x="0" y="83"/>
                    </a:lnTo>
                    <a:lnTo>
                      <a:pt x="0" y="60"/>
                    </a:lnTo>
                    <a:lnTo>
                      <a:pt x="0" y="0"/>
                    </a:lnTo>
                    <a:lnTo>
                      <a:pt x="24" y="0"/>
                    </a:lnTo>
                    <a:lnTo>
                      <a:pt x="24" y="60"/>
                    </a:lnTo>
                    <a:lnTo>
                      <a:pt x="83" y="60"/>
                    </a:lnTo>
                    <a:lnTo>
                      <a:pt x="83" y="83"/>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16">
                <a:extLst>
                  <a:ext uri="{FF2B5EF4-FFF2-40B4-BE49-F238E27FC236}">
                    <a16:creationId xmlns:a16="http://schemas.microsoft.com/office/drawing/2014/main" id="{83D5FB28-A9B3-48D0-8D3A-842D186AA96A}"/>
                  </a:ext>
                </a:extLst>
              </p:cNvPr>
              <p:cNvSpPr>
                <a:spLocks/>
              </p:cNvSpPr>
              <p:nvPr/>
            </p:nvSpPr>
            <p:spPr bwMode="auto">
              <a:xfrm>
                <a:off x="7054850" y="6351588"/>
                <a:ext cx="133350" cy="131762"/>
              </a:xfrm>
              <a:custGeom>
                <a:avLst/>
                <a:gdLst>
                  <a:gd name="T0" fmla="*/ 0 w 84"/>
                  <a:gd name="T1" fmla="*/ 83 h 83"/>
                  <a:gd name="T2" fmla="*/ 61 w 84"/>
                  <a:gd name="T3" fmla="*/ 83 h 83"/>
                  <a:gd name="T4" fmla="*/ 84 w 84"/>
                  <a:gd name="T5" fmla="*/ 83 h 83"/>
                  <a:gd name="T6" fmla="*/ 84 w 84"/>
                  <a:gd name="T7" fmla="*/ 60 h 83"/>
                  <a:gd name="T8" fmla="*/ 84 w 84"/>
                  <a:gd name="T9" fmla="*/ 0 h 83"/>
                  <a:gd name="T10" fmla="*/ 61 w 84"/>
                  <a:gd name="T11" fmla="*/ 0 h 83"/>
                  <a:gd name="T12" fmla="*/ 61 w 84"/>
                  <a:gd name="T13" fmla="*/ 60 h 83"/>
                  <a:gd name="T14" fmla="*/ 0 w 84"/>
                  <a:gd name="T15" fmla="*/ 60 h 83"/>
                  <a:gd name="T16" fmla="*/ 0 w 84"/>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83">
                    <a:moveTo>
                      <a:pt x="0" y="83"/>
                    </a:moveTo>
                    <a:lnTo>
                      <a:pt x="61" y="83"/>
                    </a:lnTo>
                    <a:lnTo>
                      <a:pt x="84" y="83"/>
                    </a:lnTo>
                    <a:lnTo>
                      <a:pt x="84" y="60"/>
                    </a:lnTo>
                    <a:lnTo>
                      <a:pt x="84" y="0"/>
                    </a:lnTo>
                    <a:lnTo>
                      <a:pt x="61" y="0"/>
                    </a:lnTo>
                    <a:lnTo>
                      <a:pt x="61" y="60"/>
                    </a:lnTo>
                    <a:lnTo>
                      <a:pt x="0" y="60"/>
                    </a:lnTo>
                    <a:lnTo>
                      <a:pt x="0" y="83"/>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17">
                <a:extLst>
                  <a:ext uri="{FF2B5EF4-FFF2-40B4-BE49-F238E27FC236}">
                    <a16:creationId xmlns:a16="http://schemas.microsoft.com/office/drawing/2014/main" id="{FD7EBDCF-C995-4301-9C04-60C0B7016D0A}"/>
                  </a:ext>
                </a:extLst>
              </p:cNvPr>
              <p:cNvSpPr>
                <a:spLocks/>
              </p:cNvSpPr>
              <p:nvPr/>
            </p:nvSpPr>
            <p:spPr bwMode="auto">
              <a:xfrm>
                <a:off x="6732588" y="6199188"/>
                <a:ext cx="304800" cy="152400"/>
              </a:xfrm>
              <a:custGeom>
                <a:avLst/>
                <a:gdLst>
                  <a:gd name="T0" fmla="*/ 85 w 171"/>
                  <a:gd name="T1" fmla="*/ 0 h 86"/>
                  <a:gd name="T2" fmla="*/ 0 w 171"/>
                  <a:gd name="T3" fmla="*/ 86 h 86"/>
                  <a:gd name="T4" fmla="*/ 171 w 171"/>
                  <a:gd name="T5" fmla="*/ 86 h 86"/>
                  <a:gd name="T6" fmla="*/ 85 w 171"/>
                  <a:gd name="T7" fmla="*/ 0 h 86"/>
                </a:gdLst>
                <a:ahLst/>
                <a:cxnLst>
                  <a:cxn ang="0">
                    <a:pos x="T0" y="T1"/>
                  </a:cxn>
                  <a:cxn ang="0">
                    <a:pos x="T2" y="T3"/>
                  </a:cxn>
                  <a:cxn ang="0">
                    <a:pos x="T4" y="T5"/>
                  </a:cxn>
                  <a:cxn ang="0">
                    <a:pos x="T6" y="T7"/>
                  </a:cxn>
                </a:cxnLst>
                <a:rect l="0" t="0" r="r" b="b"/>
                <a:pathLst>
                  <a:path w="171" h="86">
                    <a:moveTo>
                      <a:pt x="85" y="0"/>
                    </a:moveTo>
                    <a:cubicBezTo>
                      <a:pt x="38" y="0"/>
                      <a:pt x="0" y="38"/>
                      <a:pt x="0" y="86"/>
                    </a:cubicBezTo>
                    <a:cubicBezTo>
                      <a:pt x="171" y="86"/>
                      <a:pt x="171" y="86"/>
                      <a:pt x="171" y="86"/>
                    </a:cubicBezTo>
                    <a:cubicBezTo>
                      <a:pt x="171" y="38"/>
                      <a:pt x="132" y="0"/>
                      <a:pt x="8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Oval 18">
                <a:extLst>
                  <a:ext uri="{FF2B5EF4-FFF2-40B4-BE49-F238E27FC236}">
                    <a16:creationId xmlns:a16="http://schemas.microsoft.com/office/drawing/2014/main" id="{ED6BA304-D88F-447E-80CB-8DEA43895A1D}"/>
                  </a:ext>
                </a:extLst>
              </p:cNvPr>
              <p:cNvSpPr>
                <a:spLocks noChangeArrowheads="1"/>
              </p:cNvSpPr>
              <p:nvPr/>
            </p:nvSpPr>
            <p:spPr bwMode="auto">
              <a:xfrm>
                <a:off x="6808788" y="6011863"/>
                <a:ext cx="152400" cy="15081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Title 3">
            <a:extLst>
              <a:ext uri="{FF2B5EF4-FFF2-40B4-BE49-F238E27FC236}">
                <a16:creationId xmlns:a16="http://schemas.microsoft.com/office/drawing/2014/main" id="{C871A288-8A9B-465F-96BE-C2D2BC840A48}"/>
              </a:ext>
            </a:extLst>
          </p:cNvPr>
          <p:cNvSpPr>
            <a:spLocks noGrp="1"/>
          </p:cNvSpPr>
          <p:nvPr>
            <p:ph type="title"/>
          </p:nvPr>
        </p:nvSpPr>
        <p:spPr/>
        <p:txBody>
          <a:bodyPr/>
          <a:lstStyle/>
          <a:p>
            <a:pPr algn="ctr"/>
            <a:r>
              <a:rPr lang="en-US"/>
              <a:t>Healthcare Partner ecosystem</a:t>
            </a:r>
            <a:r>
              <a:rPr lang="en-US" sz="1600" baseline="72000"/>
              <a:t>1</a:t>
            </a:r>
            <a:endParaRPr lang="en-US" sz="1400" baseline="72000">
              <a:latin typeface="+mn-lt"/>
            </a:endParaRPr>
          </a:p>
        </p:txBody>
      </p:sp>
      <p:sp>
        <p:nvSpPr>
          <p:cNvPr id="508972" name="Rectangle 508971">
            <a:extLst>
              <a:ext uri="{FF2B5EF4-FFF2-40B4-BE49-F238E27FC236}">
                <a16:creationId xmlns:a16="http://schemas.microsoft.com/office/drawing/2014/main" id="{35457615-5E1F-4D3F-B92E-0FB3052BB231}"/>
              </a:ext>
            </a:extLst>
          </p:cNvPr>
          <p:cNvSpPr/>
          <p:nvPr/>
        </p:nvSpPr>
        <p:spPr bwMode="auto">
          <a:xfrm>
            <a:off x="584200" y="1103243"/>
            <a:ext cx="11025187" cy="5165795"/>
          </a:xfrm>
          <a:prstGeom prst="rect">
            <a:avLst/>
          </a:prstGeom>
          <a:noFill/>
          <a:ln w="6350">
            <a:solidFill>
              <a:srgbClr val="50E6F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B00067FA-EA0C-46D3-904A-465358A4F233}"/>
              </a:ext>
            </a:extLst>
          </p:cNvPr>
          <p:cNvSpPr/>
          <p:nvPr/>
        </p:nvSpPr>
        <p:spPr>
          <a:xfrm>
            <a:off x="584200" y="6367557"/>
            <a:ext cx="2636777" cy="138499"/>
          </a:xfrm>
          <a:prstGeom prst="rect">
            <a:avLst/>
          </a:prstGeom>
        </p:spPr>
        <p:txBody>
          <a:bodyPr wrap="square" lIns="0" tIns="0" rIns="0" bIns="0" anchor="ctr">
            <a:spAutoFit/>
          </a:bodyPr>
          <a:lstStyle/>
          <a:p>
            <a:pPr marL="0" marR="0" lvl="0" indent="0" algn="l" defTabSz="914400" rtl="0" eaLnBrk="1" fontAlgn="base"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1. Representative partners, not a complete list</a:t>
            </a:r>
          </a:p>
        </p:txBody>
      </p:sp>
      <p:sp>
        <p:nvSpPr>
          <p:cNvPr id="28" name="Slide Number Placeholder 6">
            <a:extLst>
              <a:ext uri="{FF2B5EF4-FFF2-40B4-BE49-F238E27FC236}">
                <a16:creationId xmlns:a16="http://schemas.microsoft.com/office/drawing/2014/main" id="{E658325E-47C7-453F-80AB-13EC2F4232A8}"/>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3A67FDC1-4775-4D58-B482-D19E58570A6D}"/>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075320" y="2693308"/>
            <a:ext cx="735366" cy="408478"/>
          </a:xfrm>
          <a:prstGeom prst="rect">
            <a:avLst/>
          </a:prstGeom>
        </p:spPr>
      </p:pic>
      <p:pic>
        <p:nvPicPr>
          <p:cNvPr id="45" name="Picture 44" descr="A close up of a sign&#10;&#10;Description automatically generated">
            <a:extLst>
              <a:ext uri="{FF2B5EF4-FFF2-40B4-BE49-F238E27FC236}">
                <a16:creationId xmlns:a16="http://schemas.microsoft.com/office/drawing/2014/main" id="{CEC0BABB-A067-460A-8CCF-E4449FBCD78F}"/>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1543469" y="2764469"/>
            <a:ext cx="684122" cy="266156"/>
          </a:xfrm>
          <a:prstGeom prst="rect">
            <a:avLst/>
          </a:prstGeom>
        </p:spPr>
      </p:pic>
      <p:pic>
        <p:nvPicPr>
          <p:cNvPr id="49" name="Picture 6" descr="Perficient - Wikipedia">
            <a:extLst>
              <a:ext uri="{FF2B5EF4-FFF2-40B4-BE49-F238E27FC236}">
                <a16:creationId xmlns:a16="http://schemas.microsoft.com/office/drawing/2014/main" id="{2D10D8F0-FB28-4CA5-9583-4318E4A73426}"/>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b="12642"/>
          <a:stretch/>
        </p:blipFill>
        <p:spPr bwMode="auto">
          <a:xfrm>
            <a:off x="913884" y="2757328"/>
            <a:ext cx="409620" cy="280438"/>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Mazik Global and UNESCO Have Collaborated to Deliver ...">
            <a:extLst>
              <a:ext uri="{FF2B5EF4-FFF2-40B4-BE49-F238E27FC236}">
                <a16:creationId xmlns:a16="http://schemas.microsoft.com/office/drawing/2014/main" id="{BB8015B4-9B9E-4D43-9B38-4BDBB832506F}"/>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072344" y="2810348"/>
            <a:ext cx="766586" cy="174398"/>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75546E73-9F01-4C7A-B3FA-1469FC442A35}"/>
              </a:ext>
            </a:extLst>
          </p:cNvPr>
          <p:cNvGrpSpPr/>
          <p:nvPr/>
        </p:nvGrpSpPr>
        <p:grpSpPr>
          <a:xfrm>
            <a:off x="7607717" y="2746346"/>
            <a:ext cx="422682" cy="302402"/>
            <a:chOff x="9078407" y="3829388"/>
            <a:chExt cx="1656245" cy="1035152"/>
          </a:xfrm>
        </p:grpSpPr>
        <p:pic>
          <p:nvPicPr>
            <p:cNvPr id="139" name="Picture 2" descr="See the source image">
              <a:extLst>
                <a:ext uri="{FF2B5EF4-FFF2-40B4-BE49-F238E27FC236}">
                  <a16:creationId xmlns:a16="http://schemas.microsoft.com/office/drawing/2014/main" id="{A57A0059-0566-4127-96D0-9914637D73CD}"/>
                </a:ext>
              </a:extLst>
            </p:cNvPr>
            <p:cNvPicPr>
              <a:picLocks noChangeAspect="1" noChangeArrowheads="1"/>
            </p:cNvPicPr>
            <p:nvPr/>
          </p:nvPicPr>
          <p:blipFill rotWithShape="1">
            <a:blip r:embed="rId12" cstate="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a:ext>
              </a:extLst>
            </a:blip>
            <a:srcRect t="52936"/>
            <a:stretch/>
          </p:blipFill>
          <p:spPr bwMode="auto">
            <a:xfrm>
              <a:off x="9078407" y="4377351"/>
              <a:ext cx="1656245" cy="487189"/>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See the source image">
              <a:extLst>
                <a:ext uri="{FF2B5EF4-FFF2-40B4-BE49-F238E27FC236}">
                  <a16:creationId xmlns:a16="http://schemas.microsoft.com/office/drawing/2014/main" id="{DF5A9685-CDD1-48C8-9F89-82179E909419}"/>
                </a:ext>
              </a:extLst>
            </p:cNvPr>
            <p:cNvPicPr>
              <a:picLocks noChangeAspect="1" noChangeArrowheads="1"/>
            </p:cNvPicPr>
            <p:nvPr/>
          </p:nvPicPr>
          <p:blipFill rotWithShape="1">
            <a:blip r:embed="rId14" cstate="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53000"/>
                      </a14:imgEffect>
                    </a14:imgLayer>
                  </a14:imgProps>
                </a:ext>
                <a:ext uri="{28A0092B-C50C-407E-A947-70E740481C1C}">
                  <a14:useLocalDpi xmlns:a14="http://schemas.microsoft.com/office/drawing/2010/main"/>
                </a:ext>
              </a:extLst>
            </a:blip>
            <a:srcRect b="47064"/>
            <a:stretch/>
          </p:blipFill>
          <p:spPr bwMode="auto">
            <a:xfrm>
              <a:off x="9078407" y="3829388"/>
              <a:ext cx="1656245" cy="547964"/>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2">
            <a:extLst>
              <a:ext uri="{FF2B5EF4-FFF2-40B4-BE49-F238E27FC236}">
                <a16:creationId xmlns:a16="http://schemas.microsoft.com/office/drawing/2014/main" id="{C49ED980-0D88-4782-9136-53D28086444B}"/>
              </a:ext>
            </a:extLst>
          </p:cNvPr>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242821" y="2801445"/>
            <a:ext cx="835670" cy="19220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4AEBF505-7103-41A3-9A9C-B23E35151F0B}"/>
              </a:ext>
            </a:extLst>
          </p:cNvPr>
          <p:cNvPicPr>
            <a:picLocks noChangeAspect="1"/>
          </p:cNvPicPr>
          <p:nvPr/>
        </p:nvPicPr>
        <p:blipFill rotWithShape="1">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a:ext>
            </a:extLst>
          </a:blip>
          <a:srcRect t="33249" b="38662"/>
          <a:stretch/>
        </p:blipFill>
        <p:spPr>
          <a:xfrm>
            <a:off x="10183965" y="2796869"/>
            <a:ext cx="1147368" cy="201356"/>
          </a:xfrm>
          <a:prstGeom prst="rect">
            <a:avLst/>
          </a:prstGeom>
        </p:spPr>
      </p:pic>
      <p:pic>
        <p:nvPicPr>
          <p:cNvPr id="169" name="Picture 168">
            <a:extLst>
              <a:ext uri="{FF2B5EF4-FFF2-40B4-BE49-F238E27FC236}">
                <a16:creationId xmlns:a16="http://schemas.microsoft.com/office/drawing/2014/main" id="{A19E5E87-5F99-47B2-8854-7EE62B0D153B}"/>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271594" y="2804804"/>
            <a:ext cx="738344" cy="185486"/>
          </a:xfrm>
          <a:prstGeom prst="rect">
            <a:avLst/>
          </a:prstGeom>
        </p:spPr>
      </p:pic>
      <p:pic>
        <p:nvPicPr>
          <p:cNvPr id="34" name="Picture 4">
            <a:extLst>
              <a:ext uri="{FF2B5EF4-FFF2-40B4-BE49-F238E27FC236}">
                <a16:creationId xmlns:a16="http://schemas.microsoft.com/office/drawing/2014/main" id="{5AFBD0C5-7884-4A29-B0ED-1CACCF0FA153}"/>
              </a:ext>
            </a:extLst>
          </p:cNvPr>
          <p:cNvPicPr>
            <a:picLocks noChangeAspect="1" noChangeArrowheads="1"/>
          </p:cNvPicPr>
          <p:nvPr/>
        </p:nvPicPr>
        <p:blipFill>
          <a:blip r:embed="rId21" cstate="print">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050020" y="3840988"/>
            <a:ext cx="809366" cy="19627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8" descr="Darktrace | Investment | Insight Partners">
            <a:extLst>
              <a:ext uri="{FF2B5EF4-FFF2-40B4-BE49-F238E27FC236}">
                <a16:creationId xmlns:a16="http://schemas.microsoft.com/office/drawing/2014/main" id="{6B733B33-D2D7-4B79-86E7-29626F15B20D}"/>
              </a:ext>
            </a:extLst>
          </p:cNvPr>
          <p:cNvPicPr>
            <a:picLocks noChangeAspect="1" noChangeArrowheads="1"/>
          </p:cNvPicPr>
          <p:nvPr/>
        </p:nvPicPr>
        <p:blipFill>
          <a:blip r:embed="rId23" cstate="print">
            <a:extLst>
              <a:ext uri="{BEBA8EAE-BF5A-486C-A8C5-ECC9F3942E4B}">
                <a14:imgProps xmlns:a14="http://schemas.microsoft.com/office/drawing/2010/main">
                  <a14:imgLayer r:embed="rId2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235139" y="3801294"/>
            <a:ext cx="960960" cy="261060"/>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71">
            <a:extLst>
              <a:ext uri="{FF2B5EF4-FFF2-40B4-BE49-F238E27FC236}">
                <a16:creationId xmlns:a16="http://schemas.microsoft.com/office/drawing/2014/main" id="{C35AA42A-DBC0-4EE3-9432-30E73508A1A8}"/>
              </a:ext>
            </a:extLst>
          </p:cNvPr>
          <p:cNvPicPr>
            <a:picLocks noChangeAspect="1"/>
          </p:cNvPicPr>
          <p:nvPr/>
        </p:nvPicPr>
        <p:blipFill rotWithShape="1">
          <a:blip r:embed="rId25" cstate="print">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a:ext>
            </a:extLst>
          </a:blip>
          <a:srcRect l="8553" t="18431" r="8553" b="18431"/>
          <a:stretch/>
        </p:blipFill>
        <p:spPr>
          <a:xfrm>
            <a:off x="7730462" y="3812482"/>
            <a:ext cx="810790" cy="238684"/>
          </a:xfrm>
          <a:prstGeom prst="rect">
            <a:avLst/>
          </a:prstGeom>
        </p:spPr>
      </p:pic>
      <p:pic>
        <p:nvPicPr>
          <p:cNvPr id="147" name="Picture 146">
            <a:extLst>
              <a:ext uri="{FF2B5EF4-FFF2-40B4-BE49-F238E27FC236}">
                <a16:creationId xmlns:a16="http://schemas.microsoft.com/office/drawing/2014/main" id="{A3F589C3-F459-4519-8636-9991DFA71BF6}"/>
              </a:ext>
            </a:extLst>
          </p:cNvPr>
          <p:cNvPicPr>
            <a:picLocks noChangeAspect="1"/>
          </p:cNvPicPr>
          <p:nvPr/>
        </p:nvPicPr>
        <p:blipFill>
          <a:blip r:embed="rId27" cstate="print">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a:ext>
            </a:extLst>
          </a:blip>
          <a:stretch>
            <a:fillRect/>
          </a:stretch>
        </p:blipFill>
        <p:spPr>
          <a:xfrm>
            <a:off x="4113165" y="3803252"/>
            <a:ext cx="654812" cy="257144"/>
          </a:xfrm>
          <a:prstGeom prst="rect">
            <a:avLst/>
          </a:prstGeom>
        </p:spPr>
      </p:pic>
      <p:pic>
        <p:nvPicPr>
          <p:cNvPr id="180" name="Picture 20" descr="파이콘 한국 2018 후원사 | 글로우데이즈">
            <a:extLst>
              <a:ext uri="{FF2B5EF4-FFF2-40B4-BE49-F238E27FC236}">
                <a16:creationId xmlns:a16="http://schemas.microsoft.com/office/drawing/2014/main" id="{7B3D61A6-851B-40FB-A42B-AE907195AACE}"/>
              </a:ext>
            </a:extLst>
          </p:cNvPr>
          <p:cNvPicPr>
            <a:picLocks noChangeAspect="1" noChangeArrowheads="1"/>
          </p:cNvPicPr>
          <p:nvPr/>
        </p:nvPicPr>
        <p:blipFill>
          <a:blip r:embed="rId29" cstate="print">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3187651" y="3788222"/>
            <a:ext cx="805886" cy="28720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A picture containing food, drawing&#10;&#10;Description automatically generated">
            <a:extLst>
              <a:ext uri="{FF2B5EF4-FFF2-40B4-BE49-F238E27FC236}">
                <a16:creationId xmlns:a16="http://schemas.microsoft.com/office/drawing/2014/main" id="{4B6A25F7-E176-4DA5-8350-ADB79D288764}"/>
              </a:ext>
            </a:extLst>
          </p:cNvPr>
          <p:cNvPicPr>
            <a:picLocks noChangeAspect="1"/>
          </p:cNvPicPr>
          <p:nvPr/>
        </p:nvPicPr>
        <p:blipFill>
          <a:blip r:embed="rId31" cstate="print">
            <a:extLst>
              <a:ext uri="{BEBA8EAE-BF5A-486C-A8C5-ECC9F3942E4B}">
                <a14:imgProps xmlns:a14="http://schemas.microsoft.com/office/drawing/2010/main">
                  <a14:imgLayer r:embed="rId32">
                    <a14:imgEffect>
                      <a14:brightnessContrast bright="100000"/>
                    </a14:imgEffect>
                  </a14:imgLayer>
                </a14:imgProps>
              </a:ext>
              <a:ext uri="{28A0092B-C50C-407E-A947-70E740481C1C}">
                <a14:useLocalDpi xmlns:a14="http://schemas.microsoft.com/office/drawing/2010/main"/>
              </a:ext>
            </a:extLst>
          </a:blip>
          <a:stretch>
            <a:fillRect/>
          </a:stretch>
        </p:blipFill>
        <p:spPr>
          <a:xfrm>
            <a:off x="8801230" y="4306769"/>
            <a:ext cx="1167884" cy="199228"/>
          </a:xfrm>
          <a:prstGeom prst="rect">
            <a:avLst/>
          </a:prstGeom>
        </p:spPr>
      </p:pic>
      <p:pic>
        <p:nvPicPr>
          <p:cNvPr id="14" name="Graphic 13">
            <a:extLst>
              <a:ext uri="{FF2B5EF4-FFF2-40B4-BE49-F238E27FC236}">
                <a16:creationId xmlns:a16="http://schemas.microsoft.com/office/drawing/2014/main" id="{C6F28F61-F89A-43D5-89BA-97CFFF58E369}"/>
              </a:ext>
            </a:extLst>
          </p:cNvPr>
          <p:cNvPicPr>
            <a:picLocks noChangeAspect="1"/>
          </p:cNvPicPr>
          <p:nvPr/>
        </p:nvPicPr>
        <p:blipFill>
          <a:blip r:embed="rId33">
            <a:lum bright="100000"/>
            <a:extLst>
              <a:ext uri="{96DAC541-7B7A-43D3-8B79-37D633B846F1}">
                <asvg:svgBlip xmlns:asvg="http://schemas.microsoft.com/office/drawing/2016/SVG/main" r:embed="rId34"/>
              </a:ext>
            </a:extLst>
          </a:blip>
          <a:stretch>
            <a:fillRect/>
          </a:stretch>
        </p:blipFill>
        <p:spPr>
          <a:xfrm>
            <a:off x="7533203" y="4284896"/>
            <a:ext cx="978506" cy="235784"/>
          </a:xfrm>
          <a:prstGeom prst="rect">
            <a:avLst/>
          </a:prstGeom>
        </p:spPr>
      </p:pic>
      <p:pic>
        <p:nvPicPr>
          <p:cNvPr id="19" name="Picture 12" descr="Teladoc Health Previews First-Quarter 2020 Results NYSE:TDOC">
            <a:extLst>
              <a:ext uri="{FF2B5EF4-FFF2-40B4-BE49-F238E27FC236}">
                <a16:creationId xmlns:a16="http://schemas.microsoft.com/office/drawing/2014/main" id="{6AB203C4-2FF6-4C0D-9DE5-5BD8EAB3E0A9}"/>
              </a:ext>
            </a:extLst>
          </p:cNvPr>
          <p:cNvPicPr>
            <a:picLocks noChangeAspect="1" noChangeArrowheads="1"/>
          </p:cNvPicPr>
          <p:nvPr/>
        </p:nvPicPr>
        <p:blipFill rotWithShape="1">
          <a:blip r:embed="rId35" cstate="print">
            <a:extLst>
              <a:ext uri="{BEBA8EAE-BF5A-486C-A8C5-ECC9F3942E4B}">
                <a14:imgProps xmlns:a14="http://schemas.microsoft.com/office/drawing/2010/main">
                  <a14:imgLayer r:embed="rId36">
                    <a14:imgEffect>
                      <a14:brightnessContrast bright="100000"/>
                    </a14:imgEffect>
                  </a14:imgLayer>
                </a14:imgProps>
              </a:ext>
              <a:ext uri="{28A0092B-C50C-407E-A947-70E740481C1C}">
                <a14:useLocalDpi xmlns:a14="http://schemas.microsoft.com/office/drawing/2010/main"/>
              </a:ext>
            </a:extLst>
          </a:blip>
          <a:srcRect l="11164" t="19049" r="8124" b="21204"/>
          <a:stretch/>
        </p:blipFill>
        <p:spPr bwMode="auto">
          <a:xfrm>
            <a:off x="2837947" y="4281338"/>
            <a:ext cx="623030" cy="2429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 picture containing drawing&#10;&#10;Description automatically generated">
            <a:extLst>
              <a:ext uri="{FF2B5EF4-FFF2-40B4-BE49-F238E27FC236}">
                <a16:creationId xmlns:a16="http://schemas.microsoft.com/office/drawing/2014/main" id="{E3528A91-7A70-47F6-BA60-6E88E50A2432}"/>
              </a:ext>
            </a:extLst>
          </p:cNvPr>
          <p:cNvPicPr>
            <a:picLocks noChangeAspect="1"/>
          </p:cNvPicPr>
          <p:nvPr/>
        </p:nvPicPr>
        <p:blipFill>
          <a:blip r:embed="rId37" cstate="print">
            <a:extLst>
              <a:ext uri="{BEBA8EAE-BF5A-486C-A8C5-ECC9F3942E4B}">
                <a14:imgProps xmlns:a14="http://schemas.microsoft.com/office/drawing/2010/main">
                  <a14:imgLayer r:embed="rId38">
                    <a14:imgEffect>
                      <a14:brightnessContrast bright="100000"/>
                    </a14:imgEffect>
                  </a14:imgLayer>
                </a14:imgProps>
              </a:ext>
              <a:ext uri="{28A0092B-C50C-407E-A947-70E740481C1C}">
                <a14:useLocalDpi xmlns:a14="http://schemas.microsoft.com/office/drawing/2010/main"/>
              </a:ext>
            </a:extLst>
          </a:blip>
          <a:stretch>
            <a:fillRect/>
          </a:stretch>
        </p:blipFill>
        <p:spPr>
          <a:xfrm>
            <a:off x="919830" y="4308801"/>
            <a:ext cx="468104" cy="187974"/>
          </a:xfrm>
          <a:prstGeom prst="rect">
            <a:avLst/>
          </a:prstGeom>
        </p:spPr>
      </p:pic>
      <p:pic>
        <p:nvPicPr>
          <p:cNvPr id="31" name="Picture 8" descr="Dapasoft | Microsoft Technology IT Solutions &amp; Services">
            <a:extLst>
              <a:ext uri="{FF2B5EF4-FFF2-40B4-BE49-F238E27FC236}">
                <a16:creationId xmlns:a16="http://schemas.microsoft.com/office/drawing/2014/main" id="{FF0A3FED-B6C5-42F9-9786-A9094BB52A5B}"/>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4079981" y="4316782"/>
            <a:ext cx="709322" cy="17201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descr="Partnerships - MD Interconnect for Healthcare">
            <a:extLst>
              <a:ext uri="{FF2B5EF4-FFF2-40B4-BE49-F238E27FC236}">
                <a16:creationId xmlns:a16="http://schemas.microsoft.com/office/drawing/2014/main" id="{FB4FA00E-2C21-46A0-8D57-3A53DB7158E3}"/>
              </a:ext>
            </a:extLst>
          </p:cNvPr>
          <p:cNvPicPr>
            <a:picLocks noChangeAspect="1" noChangeArrowheads="1"/>
          </p:cNvPicPr>
          <p:nvPr/>
        </p:nvPicPr>
        <p:blipFill rotWithShape="1">
          <a:blip r:embed="rId40" cstate="print">
            <a:extLst>
              <a:ext uri="{BEBA8EAE-BF5A-486C-A8C5-ECC9F3942E4B}">
                <a14:imgProps xmlns:a14="http://schemas.microsoft.com/office/drawing/2010/main">
                  <a14:imgLayer r:embed="rId41">
                    <a14:imgEffect>
                      <a14:brightnessContrast bright="100000"/>
                    </a14:imgEffect>
                  </a14:imgLayer>
                </a14:imgProps>
              </a:ext>
              <a:ext uri="{28A0092B-C50C-407E-A947-70E740481C1C}">
                <a14:useLocalDpi xmlns:a14="http://schemas.microsoft.com/office/drawing/2010/main"/>
              </a:ext>
            </a:extLst>
          </a:blip>
          <a:srcRect t="32483" b="32483"/>
          <a:stretch/>
        </p:blipFill>
        <p:spPr bwMode="auto">
          <a:xfrm>
            <a:off x="1719662" y="4329452"/>
            <a:ext cx="837314" cy="14667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30">
            <a:extLst>
              <a:ext uri="{FF2B5EF4-FFF2-40B4-BE49-F238E27FC236}">
                <a16:creationId xmlns:a16="http://schemas.microsoft.com/office/drawing/2014/main" id="{5354D4B2-17CA-4FDB-8591-F47D3A9E4A37}"/>
              </a:ext>
            </a:extLst>
          </p:cNvPr>
          <p:cNvPicPr>
            <a:picLocks noChangeAspect="1"/>
          </p:cNvPicPr>
          <p:nvPr/>
        </p:nvPicPr>
        <p:blipFill>
          <a:blip r:embed="rId42" cstate="print">
            <a:extLst>
              <a:ext uri="{BEBA8EAE-BF5A-486C-A8C5-ECC9F3942E4B}">
                <a14:imgProps xmlns:a14="http://schemas.microsoft.com/office/drawing/2010/main">
                  <a14:imgLayer r:embed="rId43">
                    <a14:imgEffect>
                      <a14:brightnessContrast bright="100000"/>
                    </a14:imgEffect>
                  </a14:imgLayer>
                </a14:imgProps>
              </a:ext>
              <a:ext uri="{28A0092B-C50C-407E-A947-70E740481C1C}">
                <a14:useLocalDpi xmlns:a14="http://schemas.microsoft.com/office/drawing/2010/main"/>
              </a:ext>
            </a:extLst>
          </a:blip>
          <a:stretch>
            <a:fillRect/>
          </a:stretch>
        </p:blipFill>
        <p:spPr>
          <a:xfrm>
            <a:off x="10252786" y="4326798"/>
            <a:ext cx="1074060" cy="151980"/>
          </a:xfrm>
          <a:prstGeom prst="rect">
            <a:avLst/>
          </a:prstGeom>
        </p:spPr>
      </p:pic>
      <p:pic>
        <p:nvPicPr>
          <p:cNvPr id="23" name="Picture 14" descr="Dawex: Investment rounds, top customers, partners and investors ...">
            <a:extLst>
              <a:ext uri="{FF2B5EF4-FFF2-40B4-BE49-F238E27FC236}">
                <a16:creationId xmlns:a16="http://schemas.microsoft.com/office/drawing/2014/main" id="{52D1F0F6-BDF1-461A-A251-505684E49532}"/>
              </a:ext>
            </a:extLst>
          </p:cNvPr>
          <p:cNvPicPr>
            <a:picLocks noChangeAspect="1" noChangeArrowheads="1"/>
          </p:cNvPicPr>
          <p:nvPr/>
        </p:nvPicPr>
        <p:blipFill rotWithShape="1">
          <a:blip r:embed="rId44" cstate="print">
            <a:extLst>
              <a:ext uri="{BEBA8EAE-BF5A-486C-A8C5-ECC9F3942E4B}">
                <a14:imgProps xmlns:a14="http://schemas.microsoft.com/office/drawing/2010/main">
                  <a14:imgLayer r:embed="rId45">
                    <a14:imgEffect>
                      <a14:brightnessContrast bright="100000"/>
                    </a14:imgEffect>
                  </a14:imgLayer>
                </a14:imgProps>
              </a:ext>
              <a:ext uri="{28A0092B-C50C-407E-A947-70E740481C1C}">
                <a14:useLocalDpi xmlns:a14="http://schemas.microsoft.com/office/drawing/2010/main"/>
              </a:ext>
            </a:extLst>
          </a:blip>
          <a:srcRect l="5733" t="39244" r="5733" b="39244"/>
          <a:stretch/>
        </p:blipFill>
        <p:spPr bwMode="auto">
          <a:xfrm>
            <a:off x="1994528" y="5892096"/>
            <a:ext cx="700896" cy="17029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A4ABB60D-92F7-44EF-B81C-E8F4AD5BF18B}"/>
              </a:ext>
            </a:extLst>
          </p:cNvPr>
          <p:cNvPicPr>
            <a:picLocks noChangeAspect="1" noChangeArrowheads="1"/>
          </p:cNvPicPr>
          <p:nvPr/>
        </p:nvPicPr>
        <p:blipFill>
          <a:blip r:embed="rId46" cstate="print">
            <a:extLst>
              <a:ext uri="{BEBA8EAE-BF5A-486C-A8C5-ECC9F3942E4B}">
                <a14:imgProps xmlns:a14="http://schemas.microsoft.com/office/drawing/2010/main">
                  <a14:imgLayer r:embed="rId47">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073002" y="5888123"/>
            <a:ext cx="783494" cy="178244"/>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A3EED1CC-7FE5-4D38-9795-5C79D92D0869}"/>
              </a:ext>
            </a:extLst>
          </p:cNvPr>
          <p:cNvGrpSpPr/>
          <p:nvPr/>
        </p:nvGrpSpPr>
        <p:grpSpPr>
          <a:xfrm>
            <a:off x="10692477" y="5872149"/>
            <a:ext cx="605706" cy="210192"/>
            <a:chOff x="7323580" y="1099587"/>
            <a:chExt cx="5489594" cy="1905000"/>
          </a:xfrm>
        </p:grpSpPr>
        <p:pic>
          <p:nvPicPr>
            <p:cNvPr id="144" name="Picture 14" descr="Kno2 - Imgur">
              <a:extLst>
                <a:ext uri="{FF2B5EF4-FFF2-40B4-BE49-F238E27FC236}">
                  <a16:creationId xmlns:a16="http://schemas.microsoft.com/office/drawing/2014/main" id="{DBDFB272-0D26-4CF6-BB9A-6A04ED49D203}"/>
                </a:ext>
              </a:extLst>
            </p:cNvPr>
            <p:cNvPicPr>
              <a:picLocks noChangeAspect="1" noChangeArrowheads="1"/>
            </p:cNvPicPr>
            <p:nvPr/>
          </p:nvPicPr>
          <p:blipFill rotWithShape="1">
            <a:blip r:embed="rId48" cstate="print">
              <a:duotone>
                <a:schemeClr val="bg2">
                  <a:shade val="45000"/>
                  <a:satMod val="135000"/>
                </a:schemeClr>
                <a:prstClr val="white"/>
              </a:duotone>
              <a:extLst>
                <a:ext uri="{BEBA8EAE-BF5A-486C-A8C5-ECC9F3942E4B}">
                  <a14:imgProps xmlns:a14="http://schemas.microsoft.com/office/drawing/2010/main">
                    <a14:imgLayer r:embed="rId49">
                      <a14:imgEffect>
                        <a14:brightnessContrast bright="19000" contrast="75000"/>
                      </a14:imgEffect>
                    </a14:imgLayer>
                  </a14:imgProps>
                </a:ext>
                <a:ext uri="{28A0092B-C50C-407E-A947-70E740481C1C}">
                  <a14:useLocalDpi xmlns:a14="http://schemas.microsoft.com/office/drawing/2010/main"/>
                </a:ext>
              </a:extLst>
            </a:blip>
            <a:srcRect r="65808"/>
            <a:stretch/>
          </p:blipFill>
          <p:spPr bwMode="auto">
            <a:xfrm>
              <a:off x="7323580" y="1099587"/>
              <a:ext cx="185962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4" descr="Kno2 - Imgur">
              <a:extLst>
                <a:ext uri="{FF2B5EF4-FFF2-40B4-BE49-F238E27FC236}">
                  <a16:creationId xmlns:a16="http://schemas.microsoft.com/office/drawing/2014/main" id="{F000DDC8-8863-4600-B18D-2F30CC7BB6AD}"/>
                </a:ext>
              </a:extLst>
            </p:cNvPr>
            <p:cNvPicPr>
              <a:picLocks noChangeAspect="1" noChangeArrowheads="1"/>
            </p:cNvPicPr>
            <p:nvPr/>
          </p:nvPicPr>
          <p:blipFill rotWithShape="1">
            <a:blip r:embed="rId50" cstate="print">
              <a:duotone>
                <a:schemeClr val="bg2">
                  <a:shade val="45000"/>
                  <a:satMod val="135000"/>
                </a:schemeClr>
                <a:prstClr val="white"/>
              </a:duotone>
              <a:extLst>
                <a:ext uri="{BEBA8EAE-BF5A-486C-A8C5-ECC9F3942E4B}">
                  <a14:imgProps xmlns:a14="http://schemas.microsoft.com/office/drawing/2010/main">
                    <a14:imgLayer r:embed="rId51">
                      <a14:imgEffect>
                        <a14:brightnessContrast bright="100000" contrast="75000"/>
                      </a14:imgEffect>
                    </a14:imgLayer>
                  </a14:imgProps>
                </a:ext>
                <a:ext uri="{28A0092B-C50C-407E-A947-70E740481C1C}">
                  <a14:useLocalDpi xmlns:a14="http://schemas.microsoft.com/office/drawing/2010/main"/>
                </a:ext>
              </a:extLst>
            </a:blip>
            <a:srcRect l="34193" r="-936"/>
            <a:stretch/>
          </p:blipFill>
          <p:spPr bwMode="auto">
            <a:xfrm>
              <a:off x="9183199" y="1099587"/>
              <a:ext cx="3629975" cy="1905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FD5FB820-93AC-47EA-83AB-8C29D3CAF3D2}"/>
              </a:ext>
            </a:extLst>
          </p:cNvPr>
          <p:cNvGrpSpPr/>
          <p:nvPr/>
        </p:nvGrpSpPr>
        <p:grpSpPr>
          <a:xfrm>
            <a:off x="3033962" y="5860603"/>
            <a:ext cx="527200" cy="233284"/>
            <a:chOff x="7293016" y="949427"/>
            <a:chExt cx="3810000" cy="1685925"/>
          </a:xfrm>
        </p:grpSpPr>
        <p:pic>
          <p:nvPicPr>
            <p:cNvPr id="148" name="Picture 18" descr="Healthcare Solutions Software | PetalMD">
              <a:extLst>
                <a:ext uri="{FF2B5EF4-FFF2-40B4-BE49-F238E27FC236}">
                  <a16:creationId xmlns:a16="http://schemas.microsoft.com/office/drawing/2014/main" id="{2AD9F006-C62C-4DDB-BAD9-523C1D71832E}"/>
                </a:ext>
              </a:extLst>
            </p:cNvPr>
            <p:cNvPicPr>
              <a:picLocks noChangeAspect="1" noChangeArrowheads="1"/>
            </p:cNvPicPr>
            <p:nvPr/>
          </p:nvPicPr>
          <p:blipFill rotWithShape="1">
            <a:blip r:embed="rId52" cstate="print">
              <a:grayscl/>
              <a:extLst>
                <a:ext uri="{28A0092B-C50C-407E-A947-70E740481C1C}">
                  <a14:useLocalDpi xmlns:a14="http://schemas.microsoft.com/office/drawing/2010/main"/>
                </a:ext>
              </a:extLst>
            </a:blip>
            <a:srcRect l="55249"/>
            <a:stretch/>
          </p:blipFill>
          <p:spPr bwMode="auto">
            <a:xfrm>
              <a:off x="9398000" y="949427"/>
              <a:ext cx="1705016" cy="1685925"/>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18" descr="Healthcare Solutions Software | PetalMD">
              <a:extLst>
                <a:ext uri="{FF2B5EF4-FFF2-40B4-BE49-F238E27FC236}">
                  <a16:creationId xmlns:a16="http://schemas.microsoft.com/office/drawing/2014/main" id="{8C1E3CA1-2E9D-465F-B563-43877329BFF8}"/>
                </a:ext>
              </a:extLst>
            </p:cNvPr>
            <p:cNvPicPr>
              <a:picLocks noChangeAspect="1" noChangeArrowheads="1"/>
            </p:cNvPicPr>
            <p:nvPr/>
          </p:nvPicPr>
          <p:blipFill rotWithShape="1">
            <a:blip r:embed="rId53" cstate="print">
              <a:duotone>
                <a:schemeClr val="bg2">
                  <a:shade val="45000"/>
                  <a:satMod val="135000"/>
                </a:schemeClr>
                <a:prstClr val="white"/>
              </a:duotone>
              <a:extLst>
                <a:ext uri="{BEBA8EAE-BF5A-486C-A8C5-ECC9F3942E4B}">
                  <a14:imgProps xmlns:a14="http://schemas.microsoft.com/office/drawing/2010/main">
                    <a14:imgLayer r:embed="rId54">
                      <a14:imgEffect>
                        <a14:brightnessContrast bright="100000"/>
                      </a14:imgEffect>
                    </a14:imgLayer>
                  </a14:imgProps>
                </a:ext>
                <a:ext uri="{28A0092B-C50C-407E-A947-70E740481C1C}">
                  <a14:useLocalDpi xmlns:a14="http://schemas.microsoft.com/office/drawing/2010/main"/>
                </a:ext>
              </a:extLst>
            </a:blip>
            <a:srcRect r="44751"/>
            <a:stretch/>
          </p:blipFill>
          <p:spPr bwMode="auto">
            <a:xfrm>
              <a:off x="7293016" y="949427"/>
              <a:ext cx="2104984" cy="1685925"/>
            </a:xfrm>
            <a:prstGeom prst="rect">
              <a:avLst/>
            </a:prstGeom>
            <a:noFill/>
            <a:extLst>
              <a:ext uri="{909E8E84-426E-40DD-AFC4-6F175D3DCCD1}">
                <a14:hiddenFill xmlns:a14="http://schemas.microsoft.com/office/drawing/2010/main">
                  <a:solidFill>
                    <a:srgbClr val="FFFFFF"/>
                  </a:solidFill>
                </a14:hiddenFill>
              </a:ext>
            </a:extLst>
          </p:spPr>
        </p:pic>
      </p:grpSp>
      <p:pic>
        <p:nvPicPr>
          <p:cNvPr id="160" name="Picture 22" descr="UgenTec | PCR workflow &amp; analysis standardized. In 50% less time.">
            <a:extLst>
              <a:ext uri="{FF2B5EF4-FFF2-40B4-BE49-F238E27FC236}">
                <a16:creationId xmlns:a16="http://schemas.microsoft.com/office/drawing/2014/main" id="{7A6DD705-F412-4DB9-956D-88B5223AE0B3}"/>
              </a:ext>
            </a:extLst>
          </p:cNvPr>
          <p:cNvPicPr>
            <a:picLocks noChangeAspect="1" noChangeArrowheads="1"/>
          </p:cNvPicPr>
          <p:nvPr/>
        </p:nvPicPr>
        <p:blipFill>
          <a:blip r:embed="rId55" cstate="print">
            <a:extLst>
              <a:ext uri="{BEBA8EAE-BF5A-486C-A8C5-ECC9F3942E4B}">
                <a14:imgProps xmlns:a14="http://schemas.microsoft.com/office/drawing/2010/main">
                  <a14:imgLayer r:embed="rId5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3899700" y="5869402"/>
            <a:ext cx="564976" cy="21568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4" descr="Aridhia DRE Workspaces Knowledge Base – Knowledge base for ...">
            <a:extLst>
              <a:ext uri="{FF2B5EF4-FFF2-40B4-BE49-F238E27FC236}">
                <a16:creationId xmlns:a16="http://schemas.microsoft.com/office/drawing/2014/main" id="{7209B737-9462-4039-8A41-3A13809F894D}"/>
              </a:ext>
            </a:extLst>
          </p:cNvPr>
          <p:cNvPicPr>
            <a:picLocks noChangeAspect="1" noChangeArrowheads="1"/>
          </p:cNvPicPr>
          <p:nvPr/>
        </p:nvPicPr>
        <p:blipFill rotWithShape="1">
          <a:blip r:embed="rId57" cstate="print">
            <a:extLst>
              <a:ext uri="{28A0092B-C50C-407E-A947-70E740481C1C}">
                <a14:useLocalDpi xmlns:a14="http://schemas.microsoft.com/office/drawing/2010/main"/>
              </a:ext>
            </a:extLst>
          </a:blip>
          <a:srcRect r="32628"/>
          <a:stretch/>
        </p:blipFill>
        <p:spPr bwMode="auto">
          <a:xfrm>
            <a:off x="9931390" y="5820446"/>
            <a:ext cx="422550" cy="3135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Sophia Genetics - 360 Capital">
            <a:extLst>
              <a:ext uri="{FF2B5EF4-FFF2-40B4-BE49-F238E27FC236}">
                <a16:creationId xmlns:a16="http://schemas.microsoft.com/office/drawing/2014/main" id="{7B006278-FF3D-4EBD-98BB-9414E38BECAF}"/>
              </a:ext>
            </a:extLst>
          </p:cNvPr>
          <p:cNvPicPr>
            <a:picLocks noChangeAspect="1" noChangeArrowheads="1"/>
          </p:cNvPicPr>
          <p:nvPr/>
        </p:nvPicPr>
        <p:blipFill rotWithShape="1">
          <a:blip r:embed="rId58" cstate="print">
            <a:extLst>
              <a:ext uri="{BEBA8EAE-BF5A-486C-A8C5-ECC9F3942E4B}">
                <a14:imgProps xmlns:a14="http://schemas.microsoft.com/office/drawing/2010/main">
                  <a14:imgLayer r:embed="rId59">
                    <a14:imgEffect>
                      <a14:brightnessContrast bright="100000"/>
                    </a14:imgEffect>
                  </a14:imgLayer>
                </a14:imgProps>
              </a:ext>
              <a:ext uri="{28A0092B-C50C-407E-A947-70E740481C1C}">
                <a14:useLocalDpi xmlns:a14="http://schemas.microsoft.com/office/drawing/2010/main"/>
              </a:ext>
            </a:extLst>
          </a:blip>
          <a:srcRect l="16934" t="22293" r="18554" b="26294"/>
          <a:stretch/>
        </p:blipFill>
        <p:spPr bwMode="auto">
          <a:xfrm>
            <a:off x="8195034" y="5800561"/>
            <a:ext cx="725626" cy="346976"/>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4" descr="TATA Consultancy Services Logo PNG Transparent &amp; SVG Vector ...">
            <a:extLst>
              <a:ext uri="{FF2B5EF4-FFF2-40B4-BE49-F238E27FC236}">
                <a16:creationId xmlns:a16="http://schemas.microsoft.com/office/drawing/2014/main" id="{23EB5485-08A4-47C3-B407-6A2AF53874F8}"/>
              </a:ext>
            </a:extLst>
          </p:cNvPr>
          <p:cNvPicPr>
            <a:picLocks noChangeAspect="1" noChangeArrowheads="1"/>
          </p:cNvPicPr>
          <p:nvPr/>
        </p:nvPicPr>
        <p:blipFill rotWithShape="1">
          <a:blip r:embed="rId60" cstate="print">
            <a:extLst>
              <a:ext uri="{BEBA8EAE-BF5A-486C-A8C5-ECC9F3942E4B}">
                <a14:imgProps xmlns:a14="http://schemas.microsoft.com/office/drawing/2010/main">
                  <a14:imgLayer r:embed="rId61">
                    <a14:imgEffect>
                      <a14:brightnessContrast bright="100000"/>
                    </a14:imgEffect>
                  </a14:imgLayer>
                </a14:imgProps>
              </a:ext>
              <a:ext uri="{28A0092B-C50C-407E-A947-70E740481C1C}">
                <a14:useLocalDpi xmlns:a14="http://schemas.microsoft.com/office/drawing/2010/main"/>
              </a:ext>
            </a:extLst>
          </a:blip>
          <a:srcRect t="32484" b="36971"/>
          <a:stretch/>
        </p:blipFill>
        <p:spPr bwMode="auto">
          <a:xfrm>
            <a:off x="5793544" y="5833540"/>
            <a:ext cx="940920" cy="287410"/>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2">
            <a:extLst>
              <a:ext uri="{FF2B5EF4-FFF2-40B4-BE49-F238E27FC236}">
                <a16:creationId xmlns:a16="http://schemas.microsoft.com/office/drawing/2014/main" id="{583B9A40-B3D9-4E53-A022-5F2107738AB1}"/>
              </a:ext>
            </a:extLst>
          </p:cNvPr>
          <p:cNvPicPr>
            <a:picLocks noChangeAspect="1" noChangeArrowheads="1"/>
          </p:cNvPicPr>
          <p:nvPr/>
        </p:nvPicPr>
        <p:blipFill>
          <a:blip r:embed="rId62" cstate="print">
            <a:extLst>
              <a:ext uri="{BEBA8EAE-BF5A-486C-A8C5-ECC9F3942E4B}">
                <a14:imgProps xmlns:a14="http://schemas.microsoft.com/office/drawing/2010/main">
                  <a14:imgLayer r:embed="rId6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474082" y="2747142"/>
            <a:ext cx="383322" cy="3062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ognizant-Logo - INETCO">
            <a:extLst>
              <a:ext uri="{FF2B5EF4-FFF2-40B4-BE49-F238E27FC236}">
                <a16:creationId xmlns:a16="http://schemas.microsoft.com/office/drawing/2014/main" id="{B40DABCA-C8A3-425E-AF9D-8D809A5A0776}"/>
              </a:ext>
            </a:extLst>
          </p:cNvPr>
          <p:cNvPicPr>
            <a:picLocks noChangeAspect="1" noChangeArrowheads="1"/>
          </p:cNvPicPr>
          <p:nvPr/>
        </p:nvPicPr>
        <p:blipFill rotWithShape="1">
          <a:blip r:embed="rId64" cstate="print">
            <a:extLst>
              <a:ext uri="{BEBA8EAE-BF5A-486C-A8C5-ECC9F3942E4B}">
                <a14:imgProps xmlns:a14="http://schemas.microsoft.com/office/drawing/2010/main">
                  <a14:imgLayer r:embed="rId65">
                    <a14:imgEffect>
                      <a14:brightnessContrast bright="100000"/>
                    </a14:imgEffect>
                  </a14:imgLayer>
                </a14:imgProps>
              </a:ext>
              <a:ext uri="{28A0092B-C50C-407E-A947-70E740481C1C}">
                <a14:useLocalDpi xmlns:a14="http://schemas.microsoft.com/office/drawing/2010/main"/>
              </a:ext>
            </a:extLst>
          </a:blip>
          <a:srcRect t="38650" b="28101"/>
          <a:stretch/>
        </p:blipFill>
        <p:spPr bwMode="auto">
          <a:xfrm>
            <a:off x="8730788" y="3366531"/>
            <a:ext cx="674562" cy="149524"/>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4">
            <a:extLst>
              <a:ext uri="{FF2B5EF4-FFF2-40B4-BE49-F238E27FC236}">
                <a16:creationId xmlns:a16="http://schemas.microsoft.com/office/drawing/2014/main" id="{8FE5A79F-3EFA-4195-8010-2A3A7BA6F6D2}"/>
              </a:ext>
            </a:extLst>
          </p:cNvPr>
          <p:cNvPicPr>
            <a:picLocks noChangeAspect="1" noChangeArrowheads="1"/>
          </p:cNvPicPr>
          <p:nvPr/>
        </p:nvPicPr>
        <p:blipFill rotWithShape="1">
          <a:blip r:embed="rId66" cstate="print">
            <a:extLst>
              <a:ext uri="{BEBA8EAE-BF5A-486C-A8C5-ECC9F3942E4B}">
                <a14:imgProps xmlns:a14="http://schemas.microsoft.com/office/drawing/2010/main">
                  <a14:imgLayer r:embed="rId67">
                    <a14:imgEffect>
                      <a14:brightnessContrast bright="100000"/>
                    </a14:imgEffect>
                  </a14:imgLayer>
                </a14:imgProps>
              </a:ext>
              <a:ext uri="{28A0092B-C50C-407E-A947-70E740481C1C}">
                <a14:useLocalDpi xmlns:a14="http://schemas.microsoft.com/office/drawing/2010/main"/>
              </a:ext>
            </a:extLst>
          </a:blip>
          <a:srcRect r="36942"/>
          <a:stretch/>
        </p:blipFill>
        <p:spPr bwMode="auto">
          <a:xfrm>
            <a:off x="2134262" y="3324574"/>
            <a:ext cx="1177612" cy="233438"/>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D45D21B9-0C56-4B4C-A5C0-F557683171CC}"/>
              </a:ext>
            </a:extLst>
          </p:cNvPr>
          <p:cNvPicPr>
            <a:picLocks noChangeAspect="1"/>
          </p:cNvPicPr>
          <p:nvPr/>
        </p:nvPicPr>
        <p:blipFill rotWithShape="1">
          <a:blip r:embed="rId68">
            <a:lum bright="100000"/>
            <a:extLst>
              <a:ext uri="{96DAC541-7B7A-43D3-8B79-37D633B846F1}">
                <asvg:svgBlip xmlns:asvg="http://schemas.microsoft.com/office/drawing/2016/SVG/main" r:embed="rId69"/>
              </a:ext>
            </a:extLst>
          </a:blip>
          <a:srcRect r="44540" b="12352"/>
          <a:stretch/>
        </p:blipFill>
        <p:spPr>
          <a:xfrm>
            <a:off x="873104" y="3351822"/>
            <a:ext cx="918386" cy="178942"/>
          </a:xfrm>
          <a:prstGeom prst="rect">
            <a:avLst/>
          </a:prstGeom>
        </p:spPr>
      </p:pic>
      <p:pic>
        <p:nvPicPr>
          <p:cNvPr id="16" name="Picture 6" descr="HealthCatalyst Reviews: Pricing &amp; Software Features 2020 ...">
            <a:extLst>
              <a:ext uri="{FF2B5EF4-FFF2-40B4-BE49-F238E27FC236}">
                <a16:creationId xmlns:a16="http://schemas.microsoft.com/office/drawing/2014/main" id="{0A1E3B44-9690-4FA1-B96F-A388133EBD8C}"/>
              </a:ext>
            </a:extLst>
          </p:cNvPr>
          <p:cNvPicPr>
            <a:picLocks noChangeAspect="1" noChangeArrowheads="1"/>
          </p:cNvPicPr>
          <p:nvPr/>
        </p:nvPicPr>
        <p:blipFill rotWithShape="1">
          <a:blip r:embed="rId70" cstate="print">
            <a:extLst>
              <a:ext uri="{BEBA8EAE-BF5A-486C-A8C5-ECC9F3942E4B}">
                <a14:imgProps xmlns:a14="http://schemas.microsoft.com/office/drawing/2010/main">
                  <a14:imgLayer r:embed="rId71">
                    <a14:imgEffect>
                      <a14:brightnessContrast bright="100000"/>
                    </a14:imgEffect>
                  </a14:imgLayer>
                </a14:imgProps>
              </a:ext>
              <a:ext uri="{28A0092B-C50C-407E-A947-70E740481C1C}">
                <a14:useLocalDpi xmlns:a14="http://schemas.microsoft.com/office/drawing/2010/main"/>
              </a:ext>
            </a:extLst>
          </a:blip>
          <a:srcRect t="26321" b="26321"/>
          <a:stretch/>
        </p:blipFill>
        <p:spPr bwMode="auto">
          <a:xfrm>
            <a:off x="3647164" y="3340488"/>
            <a:ext cx="1040652" cy="20161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Image result for EY png logo&quot;">
            <a:extLst>
              <a:ext uri="{FF2B5EF4-FFF2-40B4-BE49-F238E27FC236}">
                <a16:creationId xmlns:a16="http://schemas.microsoft.com/office/drawing/2014/main" id="{E7510E56-8A2B-4902-9DF9-7B6961FF93DA}"/>
              </a:ext>
            </a:extLst>
          </p:cNvPr>
          <p:cNvPicPr>
            <a:picLocks noChangeAspect="1" noChangeArrowheads="1"/>
          </p:cNvPicPr>
          <p:nvPr/>
        </p:nvPicPr>
        <p:blipFill rotWithShape="1">
          <a:blip r:embed="rId72" cstate="print">
            <a:extLst>
              <a:ext uri="{BEBA8EAE-BF5A-486C-A8C5-ECC9F3942E4B}">
                <a14:imgProps xmlns:a14="http://schemas.microsoft.com/office/drawing/2010/main">
                  <a14:imgLayer r:embed="rId73">
                    <a14:imgEffect>
                      <a14:brightnessContrast bright="100000"/>
                    </a14:imgEffect>
                  </a14:imgLayer>
                </a14:imgProps>
              </a:ext>
              <a:ext uri="{28A0092B-C50C-407E-A947-70E740481C1C}">
                <a14:useLocalDpi xmlns:a14="http://schemas.microsoft.com/office/drawing/2010/main"/>
              </a:ext>
            </a:extLst>
          </a:blip>
          <a:srcRect/>
          <a:stretch/>
        </p:blipFill>
        <p:spPr bwMode="auto">
          <a:xfrm>
            <a:off x="9259198" y="5770452"/>
            <a:ext cx="333654" cy="28055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RapidCircle">
            <a:extLst>
              <a:ext uri="{FF2B5EF4-FFF2-40B4-BE49-F238E27FC236}">
                <a16:creationId xmlns:a16="http://schemas.microsoft.com/office/drawing/2014/main" id="{D42E8DA7-E6DF-4F48-9F94-982004D83D9F}"/>
              </a:ext>
            </a:extLst>
          </p:cNvPr>
          <p:cNvPicPr>
            <a:picLocks noChangeAspect="1" noChangeArrowheads="1"/>
          </p:cNvPicPr>
          <p:nvPr/>
        </p:nvPicPr>
        <p:blipFill>
          <a:blip r:embed="rId74">
            <a:extLst>
              <a:ext uri="{BEBA8EAE-BF5A-486C-A8C5-ECC9F3942E4B}">
                <a14:imgProps xmlns:a14="http://schemas.microsoft.com/office/drawing/2010/main">
                  <a14:imgLayer r:embed="rId7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402562" y="3297547"/>
            <a:ext cx="914520" cy="287492"/>
          </a:xfrm>
          <a:prstGeom prst="rect">
            <a:avLst/>
          </a:prstGeom>
          <a:noFill/>
        </p:spPr>
      </p:pic>
      <p:pic>
        <p:nvPicPr>
          <p:cNvPr id="237" name="Picture 8" descr="See the source image">
            <a:extLst>
              <a:ext uri="{FF2B5EF4-FFF2-40B4-BE49-F238E27FC236}">
                <a16:creationId xmlns:a16="http://schemas.microsoft.com/office/drawing/2014/main" id="{6D3F435E-DEE0-4A9F-ABB4-AE4A08D0C2B8}"/>
              </a:ext>
            </a:extLst>
          </p:cNvPr>
          <p:cNvPicPr>
            <a:picLocks noChangeAspect="1" noChangeArrowheads="1"/>
          </p:cNvPicPr>
          <p:nvPr/>
        </p:nvPicPr>
        <p:blipFill>
          <a:blip r:embed="rId76" cstate="print">
            <a:extLst>
              <a:ext uri="{BEBA8EAE-BF5A-486C-A8C5-ECC9F3942E4B}">
                <a14:imgProps xmlns:a14="http://schemas.microsoft.com/office/drawing/2010/main">
                  <a14:imgLayer r:embed="rId77">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769239" y="3356647"/>
            <a:ext cx="641252" cy="1692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7C72A164-0CD7-4203-A7C7-0C8EF8BDB406}"/>
              </a:ext>
            </a:extLst>
          </p:cNvPr>
          <p:cNvPicPr>
            <a:picLocks noChangeAspect="1"/>
          </p:cNvPicPr>
          <p:nvPr/>
        </p:nvPicPr>
        <p:blipFill>
          <a:blip r:embed="rId78" cstate="print">
            <a:extLst>
              <a:ext uri="{BEBA8EAE-BF5A-486C-A8C5-ECC9F3942E4B}">
                <a14:imgProps xmlns:a14="http://schemas.microsoft.com/office/drawing/2010/main">
                  <a14:imgLayer r:embed="rId79">
                    <a14:imgEffect>
                      <a14:brightnessContrast bright="100000"/>
                    </a14:imgEffect>
                  </a14:imgLayer>
                </a14:imgProps>
              </a:ext>
              <a:ext uri="{28A0092B-C50C-407E-A947-70E740481C1C}">
                <a14:useLocalDpi xmlns:a14="http://schemas.microsoft.com/office/drawing/2010/main"/>
              </a:ext>
            </a:extLst>
          </a:blip>
          <a:stretch>
            <a:fillRect/>
          </a:stretch>
        </p:blipFill>
        <p:spPr>
          <a:xfrm>
            <a:off x="3083150" y="4779886"/>
            <a:ext cx="890550" cy="272576"/>
          </a:xfrm>
          <a:prstGeom prst="rect">
            <a:avLst/>
          </a:prstGeom>
        </p:spPr>
      </p:pic>
      <p:pic>
        <p:nvPicPr>
          <p:cNvPr id="52" name="Picture 51">
            <a:extLst>
              <a:ext uri="{FF2B5EF4-FFF2-40B4-BE49-F238E27FC236}">
                <a16:creationId xmlns:a16="http://schemas.microsoft.com/office/drawing/2014/main" id="{9C36D62E-76E6-4760-B90A-B3A5206FBCD4}"/>
              </a:ext>
            </a:extLst>
          </p:cNvPr>
          <p:cNvPicPr>
            <a:picLocks noChangeAspect="1"/>
          </p:cNvPicPr>
          <p:nvPr/>
        </p:nvPicPr>
        <p:blipFill>
          <a:blip r:embed="rId80" cstate="print">
            <a:extLst>
              <a:ext uri="{BEBA8EAE-BF5A-486C-A8C5-ECC9F3942E4B}">
                <a14:imgProps xmlns:a14="http://schemas.microsoft.com/office/drawing/2010/main">
                  <a14:imgLayer r:embed="rId81">
                    <a14:imgEffect>
                      <a14:brightnessContrast bright="100000"/>
                    </a14:imgEffect>
                  </a14:imgLayer>
                </a14:imgProps>
              </a:ext>
              <a:ext uri="{28A0092B-C50C-407E-A947-70E740481C1C}">
                <a14:useLocalDpi xmlns:a14="http://schemas.microsoft.com/office/drawing/2010/main"/>
              </a:ext>
            </a:extLst>
          </a:blip>
          <a:stretch>
            <a:fillRect/>
          </a:stretch>
        </p:blipFill>
        <p:spPr>
          <a:xfrm>
            <a:off x="963084" y="4724233"/>
            <a:ext cx="383882" cy="383882"/>
          </a:xfrm>
          <a:prstGeom prst="rect">
            <a:avLst/>
          </a:prstGeom>
        </p:spPr>
      </p:pic>
      <p:grpSp>
        <p:nvGrpSpPr>
          <p:cNvPr id="239" name="Group 238">
            <a:extLst>
              <a:ext uri="{FF2B5EF4-FFF2-40B4-BE49-F238E27FC236}">
                <a16:creationId xmlns:a16="http://schemas.microsoft.com/office/drawing/2014/main" id="{5599393F-A762-4879-8A42-B9F43EA73C15}"/>
              </a:ext>
            </a:extLst>
          </p:cNvPr>
          <p:cNvGrpSpPr/>
          <p:nvPr/>
        </p:nvGrpSpPr>
        <p:grpSpPr>
          <a:xfrm>
            <a:off x="1707820" y="4805351"/>
            <a:ext cx="1045484" cy="221646"/>
            <a:chOff x="3696136" y="3471006"/>
            <a:chExt cx="9524999" cy="2019300"/>
          </a:xfrm>
        </p:grpSpPr>
        <p:pic>
          <p:nvPicPr>
            <p:cNvPr id="240" name="Picture 18" descr="Johns Hopkins University Continuing Education">
              <a:extLst>
                <a:ext uri="{FF2B5EF4-FFF2-40B4-BE49-F238E27FC236}">
                  <a16:creationId xmlns:a16="http://schemas.microsoft.com/office/drawing/2014/main" id="{A5C96D07-2854-4AFD-8B8A-7B6DAE647135}"/>
                </a:ext>
              </a:extLst>
            </p:cNvPr>
            <p:cNvPicPr>
              <a:picLocks noChangeAspect="1" noChangeArrowheads="1"/>
            </p:cNvPicPr>
            <p:nvPr/>
          </p:nvPicPr>
          <p:blipFill rotWithShape="1">
            <a:blip r:embed="rId82" cstate="print">
              <a:duotone>
                <a:schemeClr val="bg2">
                  <a:shade val="45000"/>
                  <a:satMod val="135000"/>
                </a:schemeClr>
                <a:prstClr val="white"/>
              </a:duotone>
              <a:extLst>
                <a:ext uri="{28A0092B-C50C-407E-A947-70E740481C1C}">
                  <a14:useLocalDpi xmlns:a14="http://schemas.microsoft.com/office/drawing/2010/main"/>
                </a:ext>
              </a:extLst>
            </a:blip>
            <a:srcRect r="77559"/>
            <a:stretch/>
          </p:blipFill>
          <p:spPr bwMode="auto">
            <a:xfrm>
              <a:off x="3696136" y="3471006"/>
              <a:ext cx="2137505" cy="2019300"/>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18" descr="Johns Hopkins University Continuing Education">
              <a:extLst>
                <a:ext uri="{FF2B5EF4-FFF2-40B4-BE49-F238E27FC236}">
                  <a16:creationId xmlns:a16="http://schemas.microsoft.com/office/drawing/2014/main" id="{561F6F1C-340C-40B8-81C6-5A3CBF93D44F}"/>
                </a:ext>
              </a:extLst>
            </p:cNvPr>
            <p:cNvPicPr>
              <a:picLocks noChangeAspect="1" noChangeArrowheads="1"/>
            </p:cNvPicPr>
            <p:nvPr/>
          </p:nvPicPr>
          <p:blipFill rotWithShape="1">
            <a:blip r:embed="rId83" cstate="print">
              <a:extLst>
                <a:ext uri="{BEBA8EAE-BF5A-486C-A8C5-ECC9F3942E4B}">
                  <a14:imgProps xmlns:a14="http://schemas.microsoft.com/office/drawing/2010/main">
                    <a14:imgLayer r:embed="rId84">
                      <a14:imgEffect>
                        <a14:brightnessContrast bright="100000"/>
                      </a14:imgEffect>
                    </a14:imgLayer>
                  </a14:imgProps>
                </a:ext>
                <a:ext uri="{28A0092B-C50C-407E-A947-70E740481C1C}">
                  <a14:useLocalDpi xmlns:a14="http://schemas.microsoft.com/office/drawing/2010/main"/>
                </a:ext>
              </a:extLst>
            </a:blip>
            <a:srcRect l="22805"/>
            <a:stretch/>
          </p:blipFill>
          <p:spPr bwMode="auto">
            <a:xfrm>
              <a:off x="5868364" y="3471006"/>
              <a:ext cx="7352771" cy="2019300"/>
            </a:xfrm>
            <a:prstGeom prst="rect">
              <a:avLst/>
            </a:prstGeom>
            <a:noFill/>
            <a:extLst>
              <a:ext uri="{909E8E84-426E-40DD-AFC4-6F175D3DCCD1}">
                <a14:hiddenFill xmlns:a14="http://schemas.microsoft.com/office/drawing/2010/main">
                  <a:solidFill>
                    <a:srgbClr val="FFFFFF"/>
                  </a:solidFill>
                </a14:hiddenFill>
              </a:ext>
            </a:extLst>
          </p:spPr>
        </p:pic>
      </p:grpSp>
      <p:pic>
        <p:nvPicPr>
          <p:cNvPr id="242" name="Picture 2" descr="See the source image">
            <a:extLst>
              <a:ext uri="{FF2B5EF4-FFF2-40B4-BE49-F238E27FC236}">
                <a16:creationId xmlns:a16="http://schemas.microsoft.com/office/drawing/2014/main" id="{CBFB760C-FF27-4B27-8A30-29E0C208CF90}"/>
              </a:ext>
            </a:extLst>
          </p:cNvPr>
          <p:cNvPicPr>
            <a:picLocks noChangeAspect="1" noChangeArrowheads="1"/>
          </p:cNvPicPr>
          <p:nvPr/>
        </p:nvPicPr>
        <p:blipFill>
          <a:blip r:embed="rId85" cstate="print">
            <a:extLst>
              <a:ext uri="{BEBA8EAE-BF5A-486C-A8C5-ECC9F3942E4B}">
                <a14:imgProps xmlns:a14="http://schemas.microsoft.com/office/drawing/2010/main">
                  <a14:imgLayer r:embed="rId8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315408" y="4810384"/>
            <a:ext cx="851638" cy="211580"/>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12">
            <a:extLst>
              <a:ext uri="{FF2B5EF4-FFF2-40B4-BE49-F238E27FC236}">
                <a16:creationId xmlns:a16="http://schemas.microsoft.com/office/drawing/2014/main" id="{BB197E7C-E0EF-414F-B9D0-AD195DB5C76E}"/>
              </a:ext>
            </a:extLst>
          </p:cNvPr>
          <p:cNvPicPr>
            <a:picLocks noChangeAspect="1" noChangeArrowheads="1"/>
          </p:cNvPicPr>
          <p:nvPr/>
        </p:nvPicPr>
        <p:blipFill rotWithShape="1">
          <a:blip r:embed="rId87" cstate="print">
            <a:extLst>
              <a:ext uri="{BEBA8EAE-BF5A-486C-A8C5-ECC9F3942E4B}">
                <a14:imgProps xmlns:a14="http://schemas.microsoft.com/office/drawing/2010/main">
                  <a14:imgLayer r:embed="rId88">
                    <a14:imgEffect>
                      <a14:brightnessContrast bright="100000"/>
                    </a14:imgEffect>
                  </a14:imgLayer>
                </a14:imgProps>
              </a:ext>
              <a:ext uri="{28A0092B-C50C-407E-A947-70E740481C1C}">
                <a14:useLocalDpi xmlns:a14="http://schemas.microsoft.com/office/drawing/2010/main"/>
              </a:ext>
            </a:extLst>
          </a:blip>
          <a:srcRect b="14708"/>
          <a:stretch/>
        </p:blipFill>
        <p:spPr bwMode="auto">
          <a:xfrm>
            <a:off x="8481675" y="4780447"/>
            <a:ext cx="396182" cy="271454"/>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See the source image">
            <a:extLst>
              <a:ext uri="{FF2B5EF4-FFF2-40B4-BE49-F238E27FC236}">
                <a16:creationId xmlns:a16="http://schemas.microsoft.com/office/drawing/2014/main" id="{393F6094-8549-46B4-AD01-98BDC7632A27}"/>
              </a:ext>
            </a:extLst>
          </p:cNvPr>
          <p:cNvPicPr>
            <a:picLocks noChangeAspect="1" noChangeArrowheads="1"/>
          </p:cNvPicPr>
          <p:nvPr/>
        </p:nvPicPr>
        <p:blipFill rotWithShape="1">
          <a:blip r:embed="rId89" cstate="print">
            <a:extLst>
              <a:ext uri="{BEBA8EAE-BF5A-486C-A8C5-ECC9F3942E4B}">
                <a14:imgProps xmlns:a14="http://schemas.microsoft.com/office/drawing/2010/main">
                  <a14:imgLayer r:embed="rId90">
                    <a14:imgEffect>
                      <a14:brightnessContrast bright="37000" contrast="100000"/>
                    </a14:imgEffect>
                  </a14:imgLayer>
                </a14:imgProps>
              </a:ext>
              <a:ext uri="{28A0092B-C50C-407E-A947-70E740481C1C}">
                <a14:useLocalDpi xmlns:a14="http://schemas.microsoft.com/office/drawing/2010/main"/>
              </a:ext>
            </a:extLst>
          </a:blip>
          <a:srcRect t="79538"/>
          <a:stretch/>
        </p:blipFill>
        <p:spPr bwMode="auto">
          <a:xfrm>
            <a:off x="7102806" y="4847149"/>
            <a:ext cx="1100396" cy="138050"/>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4" descr="See the source image">
            <a:extLst>
              <a:ext uri="{FF2B5EF4-FFF2-40B4-BE49-F238E27FC236}">
                <a16:creationId xmlns:a16="http://schemas.microsoft.com/office/drawing/2014/main" id="{95123C9E-0901-495F-856F-20B4165385C0}"/>
              </a:ext>
            </a:extLst>
          </p:cNvPr>
          <p:cNvPicPr>
            <a:picLocks noChangeAspect="1" noChangeArrowheads="1"/>
          </p:cNvPicPr>
          <p:nvPr/>
        </p:nvPicPr>
        <p:blipFill>
          <a:blip r:embed="rId91" cstate="print">
            <a:extLst>
              <a:ext uri="{BEBA8EAE-BF5A-486C-A8C5-ECC9F3942E4B}">
                <a14:imgProps xmlns:a14="http://schemas.microsoft.com/office/drawing/2010/main">
                  <a14:imgLayer r:embed="rId92">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253627" y="4805691"/>
            <a:ext cx="1073164" cy="22096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EDD188DE-29A1-408D-BB56-E5A40B7CA5B1}"/>
              </a:ext>
            </a:extLst>
          </p:cNvPr>
          <p:cNvPicPr>
            <a:picLocks noChangeAspect="1" noChangeArrowheads="1"/>
          </p:cNvPicPr>
          <p:nvPr/>
        </p:nvPicPr>
        <p:blipFill>
          <a:blip r:embed="rId93" cstate="print">
            <a:extLst>
              <a:ext uri="{BEBA8EAE-BF5A-486C-A8C5-ECC9F3942E4B}">
                <a14:imgProps xmlns:a14="http://schemas.microsoft.com/office/drawing/2010/main">
                  <a14:imgLayer r:embed="rId9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46701" y="5383078"/>
            <a:ext cx="701280" cy="1402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FC344FB-69ED-486E-BA25-D9320157A9A2}"/>
              </a:ext>
            </a:extLst>
          </p:cNvPr>
          <p:cNvPicPr>
            <a:picLocks noChangeAspect="1"/>
          </p:cNvPicPr>
          <p:nvPr/>
        </p:nvPicPr>
        <p:blipFill>
          <a:blip r:embed="rId95">
            <a:extLst>
              <a:ext uri="{BEBA8EAE-BF5A-486C-A8C5-ECC9F3942E4B}">
                <a14:imgProps xmlns:a14="http://schemas.microsoft.com/office/drawing/2010/main">
                  <a14:imgLayer r:embed="rId96">
                    <a14:imgEffect>
                      <a14:brightnessContrast bright="100000"/>
                    </a14:imgEffect>
                  </a14:imgLayer>
                </a14:imgProps>
              </a:ext>
              <a:ext uri="{28A0092B-C50C-407E-A947-70E740481C1C}">
                <a14:useLocalDpi xmlns:a14="http://schemas.microsoft.com/office/drawing/2010/main"/>
              </a:ext>
            </a:extLst>
          </a:blip>
          <a:stretch>
            <a:fillRect/>
          </a:stretch>
        </p:blipFill>
        <p:spPr>
          <a:xfrm>
            <a:off x="9470692" y="5357048"/>
            <a:ext cx="954200" cy="192318"/>
          </a:xfrm>
          <a:prstGeom prst="rect">
            <a:avLst/>
          </a:prstGeom>
        </p:spPr>
      </p:pic>
      <p:pic>
        <p:nvPicPr>
          <p:cNvPr id="2" name="Graphic 1">
            <a:extLst>
              <a:ext uri="{FF2B5EF4-FFF2-40B4-BE49-F238E27FC236}">
                <a16:creationId xmlns:a16="http://schemas.microsoft.com/office/drawing/2014/main" id="{217D53A0-0A8C-402E-A6F1-FBA6FC78A278}"/>
              </a:ext>
            </a:extLst>
          </p:cNvPr>
          <p:cNvPicPr>
            <a:picLocks noChangeAspect="1"/>
          </p:cNvPicPr>
          <p:nvPr/>
        </p:nvPicPr>
        <p:blipFill>
          <a:blip r:embed="rId97">
            <a:lum bright="100000"/>
            <a:extLst>
              <a:ext uri="{96DAC541-7B7A-43D3-8B79-37D633B846F1}">
                <asvg:svgBlip xmlns:asvg="http://schemas.microsoft.com/office/drawing/2016/SVG/main" r:embed="rId98"/>
              </a:ext>
            </a:extLst>
          </a:blip>
          <a:stretch>
            <a:fillRect/>
          </a:stretch>
        </p:blipFill>
        <p:spPr>
          <a:xfrm>
            <a:off x="5301686" y="5366931"/>
            <a:ext cx="783884" cy="172552"/>
          </a:xfrm>
          <a:prstGeom prst="rect">
            <a:avLst/>
          </a:prstGeom>
        </p:spPr>
      </p:pic>
      <p:grpSp>
        <p:nvGrpSpPr>
          <p:cNvPr id="24" name="Group 23">
            <a:extLst>
              <a:ext uri="{FF2B5EF4-FFF2-40B4-BE49-F238E27FC236}">
                <a16:creationId xmlns:a16="http://schemas.microsoft.com/office/drawing/2014/main" id="{D52AA595-192D-4EC2-87A5-7744540AA38E}"/>
              </a:ext>
            </a:extLst>
          </p:cNvPr>
          <p:cNvGrpSpPr/>
          <p:nvPr/>
        </p:nvGrpSpPr>
        <p:grpSpPr>
          <a:xfrm>
            <a:off x="1938390" y="5370998"/>
            <a:ext cx="761092" cy="164418"/>
            <a:chOff x="6458680" y="1497403"/>
            <a:chExt cx="4884960" cy="1055297"/>
          </a:xfrm>
        </p:grpSpPr>
        <p:pic>
          <p:nvPicPr>
            <p:cNvPr id="116" name="Picture 16" descr="Memento">
              <a:extLst>
                <a:ext uri="{FF2B5EF4-FFF2-40B4-BE49-F238E27FC236}">
                  <a16:creationId xmlns:a16="http://schemas.microsoft.com/office/drawing/2014/main" id="{418F173F-6AE0-40FC-8236-918C424BA03A}"/>
                </a:ext>
              </a:extLst>
            </p:cNvPr>
            <p:cNvPicPr>
              <a:picLocks noChangeAspect="1" noChangeArrowheads="1"/>
            </p:cNvPicPr>
            <p:nvPr/>
          </p:nvPicPr>
          <p:blipFill rotWithShape="1">
            <a:blip r:embed="rId99" cstate="print">
              <a:duotone>
                <a:schemeClr val="bg2">
                  <a:shade val="45000"/>
                  <a:satMod val="135000"/>
                </a:schemeClr>
                <a:prstClr val="white"/>
              </a:duotone>
              <a:extLst>
                <a:ext uri="{BEBA8EAE-BF5A-486C-A8C5-ECC9F3942E4B}">
                  <a14:imgProps xmlns:a14="http://schemas.microsoft.com/office/drawing/2010/main">
                    <a14:imgLayer r:embed="rId100">
                      <a14:imgEffect>
                        <a14:brightnessContrast bright="100000"/>
                      </a14:imgEffect>
                    </a14:imgLayer>
                  </a14:imgProps>
                </a:ext>
                <a:ext uri="{28A0092B-C50C-407E-A947-70E740481C1C}">
                  <a14:useLocalDpi xmlns:a14="http://schemas.microsoft.com/office/drawing/2010/main"/>
                </a:ext>
              </a:extLst>
            </a:blip>
            <a:srcRect l="21158" r="-377" b="34443"/>
            <a:stretch/>
          </p:blipFill>
          <p:spPr bwMode="auto">
            <a:xfrm>
              <a:off x="7480300" y="1497403"/>
              <a:ext cx="3863340" cy="1055297"/>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descr="Memento">
              <a:extLst>
                <a:ext uri="{FF2B5EF4-FFF2-40B4-BE49-F238E27FC236}">
                  <a16:creationId xmlns:a16="http://schemas.microsoft.com/office/drawing/2014/main" id="{871C61CF-19EE-4F09-A84A-0FD060410F3F}"/>
                </a:ext>
              </a:extLst>
            </p:cNvPr>
            <p:cNvPicPr>
              <a:picLocks noChangeAspect="1" noChangeArrowheads="1"/>
            </p:cNvPicPr>
            <p:nvPr/>
          </p:nvPicPr>
          <p:blipFill rotWithShape="1">
            <a:blip r:embed="rId101" cstate="print">
              <a:duotone>
                <a:schemeClr val="bg2">
                  <a:shade val="45000"/>
                  <a:satMod val="135000"/>
                </a:schemeClr>
                <a:prstClr val="white"/>
              </a:duotone>
              <a:extLst>
                <a:ext uri="{BEBA8EAE-BF5A-486C-A8C5-ECC9F3942E4B}">
                  <a14:imgProps xmlns:a14="http://schemas.microsoft.com/office/drawing/2010/main">
                    <a14:imgLayer r:embed="rId102">
                      <a14:imgEffect>
                        <a14:brightnessContrast bright="39000"/>
                      </a14:imgEffect>
                    </a14:imgLayer>
                  </a14:imgProps>
                </a:ext>
                <a:ext uri="{28A0092B-C50C-407E-A947-70E740481C1C}">
                  <a14:useLocalDpi xmlns:a14="http://schemas.microsoft.com/office/drawing/2010/main"/>
                </a:ext>
              </a:extLst>
            </a:blip>
            <a:srcRect r="75562" b="34443"/>
            <a:stretch/>
          </p:blipFill>
          <p:spPr bwMode="auto">
            <a:xfrm>
              <a:off x="6458680" y="1497403"/>
              <a:ext cx="1191800" cy="1055297"/>
            </a:xfrm>
            <a:custGeom>
              <a:avLst/>
              <a:gdLst>
                <a:gd name="connsiteX0" fmla="*/ 0 w 1191800"/>
                <a:gd name="connsiteY0" fmla="*/ 0 h 1055297"/>
                <a:gd name="connsiteX1" fmla="*/ 1191800 w 1191800"/>
                <a:gd name="connsiteY1" fmla="*/ 0 h 1055297"/>
                <a:gd name="connsiteX2" fmla="*/ 1191800 w 1191800"/>
                <a:gd name="connsiteY2" fmla="*/ 189762 h 1055297"/>
                <a:gd name="connsiteX3" fmla="*/ 989265 w 1191800"/>
                <a:gd name="connsiteY3" fmla="*/ 1055297 h 1055297"/>
                <a:gd name="connsiteX4" fmla="*/ 0 w 1191800"/>
                <a:gd name="connsiteY4" fmla="*/ 1055297 h 1055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800" h="1055297">
                  <a:moveTo>
                    <a:pt x="0" y="0"/>
                  </a:moveTo>
                  <a:lnTo>
                    <a:pt x="1191800" y="0"/>
                  </a:lnTo>
                  <a:lnTo>
                    <a:pt x="1191800" y="189762"/>
                  </a:lnTo>
                  <a:lnTo>
                    <a:pt x="989265" y="1055297"/>
                  </a:lnTo>
                  <a:lnTo>
                    <a:pt x="0" y="1055297"/>
                  </a:lnTo>
                  <a:close/>
                </a:path>
              </a:pathLst>
            </a:cu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B4169618-A300-41AE-99ED-1C797BFE8FA2}"/>
              </a:ext>
            </a:extLst>
          </p:cNvPr>
          <p:cNvGrpSpPr/>
          <p:nvPr/>
        </p:nvGrpSpPr>
        <p:grpSpPr>
          <a:xfrm>
            <a:off x="2983562" y="5369033"/>
            <a:ext cx="804696" cy="168348"/>
            <a:chOff x="5915025" y="2762518"/>
            <a:chExt cx="4552949" cy="952500"/>
          </a:xfrm>
        </p:grpSpPr>
        <p:pic>
          <p:nvPicPr>
            <p:cNvPr id="120" name="Picture 18" descr="Contact - Let's talk about how our solutions can help.">
              <a:extLst>
                <a:ext uri="{FF2B5EF4-FFF2-40B4-BE49-F238E27FC236}">
                  <a16:creationId xmlns:a16="http://schemas.microsoft.com/office/drawing/2014/main" id="{06DDB758-35A2-4CEF-A580-992D8BB67B76}"/>
                </a:ext>
              </a:extLst>
            </p:cNvPr>
            <p:cNvPicPr>
              <a:picLocks noChangeAspect="1" noChangeArrowheads="1"/>
            </p:cNvPicPr>
            <p:nvPr/>
          </p:nvPicPr>
          <p:blipFill rotWithShape="1">
            <a:blip r:embed="rId103" cstate="print">
              <a:duotone>
                <a:schemeClr val="bg2">
                  <a:shade val="45000"/>
                  <a:satMod val="135000"/>
                </a:schemeClr>
                <a:prstClr val="white"/>
              </a:duotone>
              <a:extLst>
                <a:ext uri="{BEBA8EAE-BF5A-486C-A8C5-ECC9F3942E4B}">
                  <a14:imgProps xmlns:a14="http://schemas.microsoft.com/office/drawing/2010/main">
                    <a14:imgLayer r:embed="rId104">
                      <a14:imgEffect>
                        <a14:brightnessContrast bright="33000"/>
                      </a14:imgEffect>
                    </a14:imgLayer>
                  </a14:imgProps>
                </a:ext>
                <a:ext uri="{28A0092B-C50C-407E-A947-70E740481C1C}">
                  <a14:useLocalDpi xmlns:a14="http://schemas.microsoft.com/office/drawing/2010/main"/>
                </a:ext>
              </a:extLst>
            </a:blip>
            <a:srcRect r="82636"/>
            <a:stretch/>
          </p:blipFill>
          <p:spPr bwMode="auto">
            <a:xfrm>
              <a:off x="5915025" y="2762518"/>
              <a:ext cx="790574" cy="95250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8" descr="Contact - Let's talk about how our solutions can help.">
              <a:extLst>
                <a:ext uri="{FF2B5EF4-FFF2-40B4-BE49-F238E27FC236}">
                  <a16:creationId xmlns:a16="http://schemas.microsoft.com/office/drawing/2014/main" id="{392CCB4A-45D7-4ED0-9C53-168AFFC17196}"/>
                </a:ext>
              </a:extLst>
            </p:cNvPr>
            <p:cNvPicPr>
              <a:picLocks noChangeAspect="1" noChangeArrowheads="1"/>
            </p:cNvPicPr>
            <p:nvPr/>
          </p:nvPicPr>
          <p:blipFill rotWithShape="1">
            <a:blip r:embed="rId105" cstate="print">
              <a:duotone>
                <a:schemeClr val="bg2">
                  <a:shade val="45000"/>
                  <a:satMod val="135000"/>
                </a:schemeClr>
                <a:prstClr val="white"/>
              </a:duotone>
              <a:extLst>
                <a:ext uri="{BEBA8EAE-BF5A-486C-A8C5-ECC9F3942E4B}">
                  <a14:imgProps xmlns:a14="http://schemas.microsoft.com/office/drawing/2010/main">
                    <a14:imgLayer r:embed="rId106">
                      <a14:imgEffect>
                        <a14:brightnessContrast bright="100000"/>
                      </a14:imgEffect>
                    </a14:imgLayer>
                  </a14:imgProps>
                </a:ext>
                <a:ext uri="{28A0092B-C50C-407E-A947-70E740481C1C}">
                  <a14:useLocalDpi xmlns:a14="http://schemas.microsoft.com/office/drawing/2010/main"/>
                </a:ext>
              </a:extLst>
            </a:blip>
            <a:srcRect l="17364"/>
            <a:stretch/>
          </p:blipFill>
          <p:spPr bwMode="auto">
            <a:xfrm>
              <a:off x="6705599" y="2762518"/>
              <a:ext cx="3762375" cy="952500"/>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9">
            <a:extLst>
              <a:ext uri="{FF2B5EF4-FFF2-40B4-BE49-F238E27FC236}">
                <a16:creationId xmlns:a16="http://schemas.microsoft.com/office/drawing/2014/main" id="{119E964D-4644-4826-B635-4D73D310A066}"/>
              </a:ext>
            </a:extLst>
          </p:cNvPr>
          <p:cNvPicPr>
            <a:picLocks noChangeAspect="1"/>
          </p:cNvPicPr>
          <p:nvPr/>
        </p:nvPicPr>
        <p:blipFill>
          <a:blip r:embed="rId107" cstate="print">
            <a:extLst>
              <a:ext uri="{BEBA8EAE-BF5A-486C-A8C5-ECC9F3942E4B}">
                <a14:imgProps xmlns:a14="http://schemas.microsoft.com/office/drawing/2010/main">
                  <a14:imgLayer r:embed="rId108">
                    <a14:imgEffect>
                      <a14:brightnessContrast bright="100000"/>
                    </a14:imgEffect>
                  </a14:imgLayer>
                </a14:imgProps>
              </a:ext>
              <a:ext uri="{28A0092B-C50C-407E-A947-70E740481C1C}">
                <a14:useLocalDpi xmlns:a14="http://schemas.microsoft.com/office/drawing/2010/main"/>
              </a:ext>
            </a:extLst>
          </a:blip>
          <a:stretch>
            <a:fillRect/>
          </a:stretch>
        </p:blipFill>
        <p:spPr>
          <a:xfrm>
            <a:off x="10710507" y="5338049"/>
            <a:ext cx="586500" cy="230316"/>
          </a:xfrm>
          <a:prstGeom prst="rect">
            <a:avLst/>
          </a:prstGeom>
        </p:spPr>
      </p:pic>
      <p:pic>
        <p:nvPicPr>
          <p:cNvPr id="32" name="Picture 10" descr="Chipsoft | Eldee">
            <a:extLst>
              <a:ext uri="{FF2B5EF4-FFF2-40B4-BE49-F238E27FC236}">
                <a16:creationId xmlns:a16="http://schemas.microsoft.com/office/drawing/2014/main" id="{3C894CA0-A3F4-4047-8FD1-ADC6F096B35F}"/>
              </a:ext>
            </a:extLst>
          </p:cNvPr>
          <p:cNvPicPr>
            <a:picLocks noChangeAspect="1" noChangeArrowheads="1"/>
          </p:cNvPicPr>
          <p:nvPr/>
        </p:nvPicPr>
        <p:blipFill>
          <a:blip r:embed="rId109" cstate="print">
            <a:extLst>
              <a:ext uri="{BEBA8EAE-BF5A-486C-A8C5-ECC9F3942E4B}">
                <a14:imgProps xmlns:a14="http://schemas.microsoft.com/office/drawing/2010/main">
                  <a14:imgLayer r:embed="rId110">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255412" y="5355184"/>
            <a:ext cx="700946" cy="196046"/>
          </a:xfrm>
          <a:prstGeom prst="rect">
            <a:avLst/>
          </a:prstGeom>
          <a:noFill/>
          <a:extLst>
            <a:ext uri="{909E8E84-426E-40DD-AFC4-6F175D3DCCD1}">
              <a14:hiddenFill xmlns:a14="http://schemas.microsoft.com/office/drawing/2010/main">
                <a:solidFill>
                  <a:srgbClr val="FFFFFF"/>
                </a:solidFill>
              </a14:hiddenFill>
            </a:ext>
          </a:extLst>
        </p:spPr>
      </p:pic>
      <p:pic>
        <p:nvPicPr>
          <p:cNvPr id="158" name="Graphic 157">
            <a:extLst>
              <a:ext uri="{FF2B5EF4-FFF2-40B4-BE49-F238E27FC236}">
                <a16:creationId xmlns:a16="http://schemas.microsoft.com/office/drawing/2014/main" id="{044AE69D-EF1C-48B9-82D0-63205481A604}"/>
              </a:ext>
            </a:extLst>
          </p:cNvPr>
          <p:cNvPicPr>
            <a:picLocks noChangeAspect="1"/>
          </p:cNvPicPr>
          <p:nvPr/>
        </p:nvPicPr>
        <p:blipFill rotWithShape="1">
          <a:blip r:embed="rId111" cstate="print">
            <a:lum bright="100000"/>
            <a:extLst>
              <a:ext uri="{28A0092B-C50C-407E-A947-70E740481C1C}">
                <a14:useLocalDpi xmlns:a14="http://schemas.microsoft.com/office/drawing/2010/main"/>
              </a:ext>
              <a:ext uri="{96DAC541-7B7A-43D3-8B79-37D633B846F1}">
                <asvg:svgBlip xmlns:asvg="http://schemas.microsoft.com/office/drawing/2016/SVG/main" r:embed="rId112"/>
              </a:ext>
            </a:extLst>
          </a:blip>
          <a:srcRect l="1979" t="6922" r="2917" b="10295"/>
          <a:stretch/>
        </p:blipFill>
        <p:spPr>
          <a:xfrm>
            <a:off x="8233685" y="5334066"/>
            <a:ext cx="975180" cy="238282"/>
          </a:xfrm>
          <a:prstGeom prst="rect">
            <a:avLst/>
          </a:prstGeom>
        </p:spPr>
      </p:pic>
      <p:grpSp>
        <p:nvGrpSpPr>
          <p:cNvPr id="184" name="Group 183">
            <a:extLst>
              <a:ext uri="{FF2B5EF4-FFF2-40B4-BE49-F238E27FC236}">
                <a16:creationId xmlns:a16="http://schemas.microsoft.com/office/drawing/2014/main" id="{0946C096-65F3-4C1E-94EE-29E43D0DF054}"/>
              </a:ext>
            </a:extLst>
          </p:cNvPr>
          <p:cNvGrpSpPr/>
          <p:nvPr/>
        </p:nvGrpSpPr>
        <p:grpSpPr>
          <a:xfrm>
            <a:off x="6382572" y="5304812"/>
            <a:ext cx="570762" cy="296790"/>
            <a:chOff x="6215311" y="3563843"/>
            <a:chExt cx="1131504" cy="588366"/>
          </a:xfrm>
        </p:grpSpPr>
        <p:pic>
          <p:nvPicPr>
            <p:cNvPr id="185" name="Picture 42" descr="Persistent Systems | Drupal.org">
              <a:extLst>
                <a:ext uri="{FF2B5EF4-FFF2-40B4-BE49-F238E27FC236}">
                  <a16:creationId xmlns:a16="http://schemas.microsoft.com/office/drawing/2014/main" id="{211D8118-F939-4B3C-B7D0-63D03B67153A}"/>
                </a:ext>
              </a:extLst>
            </p:cNvPr>
            <p:cNvPicPr>
              <a:picLocks noChangeAspect="1" noChangeArrowheads="1"/>
            </p:cNvPicPr>
            <p:nvPr/>
          </p:nvPicPr>
          <p:blipFill rotWithShape="1">
            <a:blip r:embed="rId113" cstate="print">
              <a:extLst>
                <a:ext uri="{BEBA8EAE-BF5A-486C-A8C5-ECC9F3942E4B}">
                  <a14:imgProps xmlns:a14="http://schemas.microsoft.com/office/drawing/2010/main">
                    <a14:imgLayer r:embed="rId114">
                      <a14:imgEffect>
                        <a14:saturation sat="0"/>
                      </a14:imgEffect>
                      <a14:imgEffect>
                        <a14:brightnessContrast bright="53000"/>
                      </a14:imgEffect>
                    </a14:imgLayer>
                  </a14:imgProps>
                </a:ext>
                <a:ext uri="{28A0092B-C50C-407E-A947-70E740481C1C}">
                  <a14:useLocalDpi xmlns:a14="http://schemas.microsoft.com/office/drawing/2010/main"/>
                </a:ext>
              </a:extLst>
            </a:blip>
            <a:srcRect l="16293" t="-2450" r="16499" b="26026"/>
            <a:stretch/>
          </p:blipFill>
          <p:spPr bwMode="auto">
            <a:xfrm>
              <a:off x="6559047" y="3563843"/>
              <a:ext cx="444033" cy="401645"/>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42" descr="Persistent Systems | Drupal.org">
              <a:extLst>
                <a:ext uri="{FF2B5EF4-FFF2-40B4-BE49-F238E27FC236}">
                  <a16:creationId xmlns:a16="http://schemas.microsoft.com/office/drawing/2014/main" id="{75E71BE4-AD99-4B8F-88B6-EB25AC6D7ECA}"/>
                </a:ext>
              </a:extLst>
            </p:cNvPr>
            <p:cNvPicPr>
              <a:picLocks noChangeAspect="1" noChangeArrowheads="1"/>
            </p:cNvPicPr>
            <p:nvPr/>
          </p:nvPicPr>
          <p:blipFill rotWithShape="1">
            <a:blip r:embed="rId115" cstate="print">
              <a:extLst>
                <a:ext uri="{BEBA8EAE-BF5A-486C-A8C5-ECC9F3942E4B}">
                  <a14:imgProps xmlns:a14="http://schemas.microsoft.com/office/drawing/2010/main">
                    <a14:imgLayer r:embed="rId116">
                      <a14:imgEffect>
                        <a14:brightnessContrast bright="100000"/>
                      </a14:imgEffect>
                    </a14:imgLayer>
                  </a14:imgProps>
                </a:ext>
                <a:ext uri="{28A0092B-C50C-407E-A947-70E740481C1C}">
                  <a14:useLocalDpi xmlns:a14="http://schemas.microsoft.com/office/drawing/2010/main"/>
                </a:ext>
              </a:extLst>
            </a:blip>
            <a:srcRect t="78367"/>
            <a:stretch/>
          </p:blipFill>
          <p:spPr bwMode="auto">
            <a:xfrm>
              <a:off x="6215311" y="3957495"/>
              <a:ext cx="1131504" cy="194714"/>
            </a:xfrm>
            <a:prstGeom prst="rect">
              <a:avLst/>
            </a:prstGeom>
            <a:noFill/>
            <a:extLst>
              <a:ext uri="{909E8E84-426E-40DD-AFC4-6F175D3DCCD1}">
                <a14:hiddenFill xmlns:a14="http://schemas.microsoft.com/office/drawing/2010/main">
                  <a:solidFill>
                    <a:srgbClr val="FFFFFF"/>
                  </a:solidFill>
                </a14:hiddenFill>
              </a:ext>
            </a:extLst>
          </p:spPr>
        </p:pic>
      </p:grpSp>
      <p:pic>
        <p:nvPicPr>
          <p:cNvPr id="213" name="Graphic 212">
            <a:extLst>
              <a:ext uri="{FF2B5EF4-FFF2-40B4-BE49-F238E27FC236}">
                <a16:creationId xmlns:a16="http://schemas.microsoft.com/office/drawing/2014/main" id="{F0E993D7-E6E5-4B98-8D08-4CB5CCCC49A2}"/>
              </a:ext>
            </a:extLst>
          </p:cNvPr>
          <p:cNvPicPr>
            <a:picLocks noChangeAspect="1"/>
          </p:cNvPicPr>
          <p:nvPr/>
        </p:nvPicPr>
        <p:blipFill>
          <a:blip r:embed="rId117">
            <a:lum bright="90000"/>
            <a:extLst>
              <a:ext uri="{28A0092B-C50C-407E-A947-70E740481C1C}">
                <a14:useLocalDpi xmlns:a14="http://schemas.microsoft.com/office/drawing/2010/main"/>
              </a:ext>
              <a:ext uri="{96DAC541-7B7A-43D3-8B79-37D633B846F1}">
                <asvg:svgBlip xmlns:asvg="http://schemas.microsoft.com/office/drawing/2016/SVG/main" r:embed="rId118"/>
              </a:ext>
            </a:extLst>
          </a:blip>
          <a:stretch>
            <a:fillRect/>
          </a:stretch>
        </p:blipFill>
        <p:spPr>
          <a:xfrm>
            <a:off x="4059583" y="5316657"/>
            <a:ext cx="969504" cy="273100"/>
          </a:xfrm>
          <a:prstGeom prst="rect">
            <a:avLst/>
          </a:prstGeom>
        </p:spPr>
      </p:pic>
      <p:pic>
        <p:nvPicPr>
          <p:cNvPr id="8" name="Picture 2" descr="Image result for KenSci logo white">
            <a:extLst>
              <a:ext uri="{FF2B5EF4-FFF2-40B4-BE49-F238E27FC236}">
                <a16:creationId xmlns:a16="http://schemas.microsoft.com/office/drawing/2014/main" id="{B3089F5A-4FD3-48A1-8923-F749F515B5FC}"/>
              </a:ext>
            </a:extLst>
          </p:cNvPr>
          <p:cNvPicPr>
            <a:picLocks noChangeAspect="1" noChangeArrowheads="1"/>
          </p:cNvPicPr>
          <p:nvPr/>
        </p:nvPicPr>
        <p:blipFill>
          <a:blip r:embed="rId119" cstate="print">
            <a:extLst>
              <a:ext uri="{28A0092B-C50C-407E-A947-70E740481C1C}">
                <a14:useLocalDpi xmlns:a14="http://schemas.microsoft.com/office/drawing/2010/main"/>
              </a:ext>
            </a:extLst>
          </a:blip>
          <a:srcRect/>
          <a:stretch>
            <a:fillRect/>
          </a:stretch>
        </p:blipFill>
        <p:spPr bwMode="auto">
          <a:xfrm>
            <a:off x="9642497" y="3307263"/>
            <a:ext cx="422564" cy="2653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wnload Illumina Logo in SVG Vector or PNG File Format - Logo.wine">
            <a:extLst>
              <a:ext uri="{FF2B5EF4-FFF2-40B4-BE49-F238E27FC236}">
                <a16:creationId xmlns:a16="http://schemas.microsoft.com/office/drawing/2014/main" id="{D7FE3541-EC92-4FDB-9D68-B0A495C97E88}"/>
              </a:ext>
            </a:extLst>
          </p:cNvPr>
          <p:cNvPicPr>
            <a:picLocks noChangeAspect="1" noChangeArrowheads="1"/>
          </p:cNvPicPr>
          <p:nvPr/>
        </p:nvPicPr>
        <p:blipFill rotWithShape="1">
          <a:blip r:embed="rId120" cstate="print">
            <a:extLst>
              <a:ext uri="{BEBA8EAE-BF5A-486C-A8C5-ECC9F3942E4B}">
                <a14:imgProps xmlns:a14="http://schemas.microsoft.com/office/drawing/2010/main">
                  <a14:imgLayer r:embed="rId121">
                    <a14:imgEffect>
                      <a14:brightnessContrast bright="100000"/>
                    </a14:imgEffect>
                  </a14:imgLayer>
                </a14:imgProps>
              </a:ext>
              <a:ext uri="{28A0092B-C50C-407E-A947-70E740481C1C}">
                <a14:useLocalDpi xmlns:a14="http://schemas.microsoft.com/office/drawing/2010/main"/>
              </a:ext>
            </a:extLst>
          </a:blip>
          <a:srcRect l="9451" t="34671" r="10489" b="33476"/>
          <a:stretch/>
        </p:blipFill>
        <p:spPr bwMode="auto">
          <a:xfrm>
            <a:off x="3243316" y="1301451"/>
            <a:ext cx="716870" cy="190146"/>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6" descr="Image result for innovaccer png logo&quot;">
            <a:extLst>
              <a:ext uri="{FF2B5EF4-FFF2-40B4-BE49-F238E27FC236}">
                <a16:creationId xmlns:a16="http://schemas.microsoft.com/office/drawing/2014/main" id="{8378AFE2-21D6-479D-8010-3E39ABDDC9ED}"/>
              </a:ext>
            </a:extLst>
          </p:cNvPr>
          <p:cNvPicPr>
            <a:picLocks noChangeAspect="1" noChangeArrowheads="1"/>
          </p:cNvPicPr>
          <p:nvPr/>
        </p:nvPicPr>
        <p:blipFill>
          <a:blip r:embed="rId122" cstate="print">
            <a:extLst>
              <a:ext uri="{BEBA8EAE-BF5A-486C-A8C5-ECC9F3942E4B}">
                <a14:imgProps xmlns:a14="http://schemas.microsoft.com/office/drawing/2010/main">
                  <a14:imgLayer r:embed="rId12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204585" y="1269742"/>
            <a:ext cx="1207456" cy="25356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avanade png logo&quot;">
            <a:extLst>
              <a:ext uri="{FF2B5EF4-FFF2-40B4-BE49-F238E27FC236}">
                <a16:creationId xmlns:a16="http://schemas.microsoft.com/office/drawing/2014/main" id="{235C8819-0D5A-422C-B903-CD827A8C023F}"/>
              </a:ext>
            </a:extLst>
          </p:cNvPr>
          <p:cNvPicPr>
            <a:picLocks noChangeAspect="1" noChangeArrowheads="1"/>
          </p:cNvPicPr>
          <p:nvPr/>
        </p:nvPicPr>
        <p:blipFill rotWithShape="1">
          <a:blip r:embed="rId124" cstate="print">
            <a:extLst>
              <a:ext uri="{BEBA8EAE-BF5A-486C-A8C5-ECC9F3942E4B}">
                <a14:imgProps xmlns:a14="http://schemas.microsoft.com/office/drawing/2010/main">
                  <a14:imgLayer r:embed="rId125">
                    <a14:imgEffect>
                      <a14:brightnessContrast bright="100000"/>
                    </a14:imgEffect>
                  </a14:imgLayer>
                </a14:imgProps>
              </a:ext>
              <a:ext uri="{28A0092B-C50C-407E-A947-70E740481C1C}">
                <a14:useLocalDpi xmlns:a14="http://schemas.microsoft.com/office/drawing/2010/main"/>
              </a:ext>
            </a:extLst>
          </a:blip>
          <a:srcRect/>
          <a:stretch/>
        </p:blipFill>
        <p:spPr bwMode="auto">
          <a:xfrm>
            <a:off x="761918" y="1280509"/>
            <a:ext cx="1025068" cy="23203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Accenture Logo">
            <a:extLst>
              <a:ext uri="{FF2B5EF4-FFF2-40B4-BE49-F238E27FC236}">
                <a16:creationId xmlns:a16="http://schemas.microsoft.com/office/drawing/2014/main" id="{5E783070-C637-417D-B9C0-CA8F3F6EE758}"/>
              </a:ext>
            </a:extLst>
          </p:cNvPr>
          <p:cNvPicPr>
            <a:picLocks noChangeAspect="1"/>
          </p:cNvPicPr>
          <p:nvPr/>
        </p:nvPicPr>
        <p:blipFill>
          <a:blip r:embed="rId126" cstate="print">
            <a:extLst>
              <a:ext uri="{BEBA8EAE-BF5A-486C-A8C5-ECC9F3942E4B}">
                <a14:imgProps xmlns:a14="http://schemas.microsoft.com/office/drawing/2010/main">
                  <a14:imgLayer r:embed="rId127">
                    <a14:imgEffect>
                      <a14:brightnessContrast bright="100000"/>
                    </a14:imgEffect>
                  </a14:imgLayer>
                </a14:imgProps>
              </a:ext>
              <a:ext uri="{28A0092B-C50C-407E-A947-70E740481C1C}">
                <a14:useLocalDpi xmlns:a14="http://schemas.microsoft.com/office/drawing/2010/main"/>
              </a:ext>
            </a:extLst>
          </a:blip>
          <a:stretch>
            <a:fillRect/>
          </a:stretch>
        </p:blipFill>
        <p:spPr>
          <a:xfrm>
            <a:off x="8588058" y="1295125"/>
            <a:ext cx="740814" cy="202798"/>
          </a:xfrm>
          <a:prstGeom prst="rect">
            <a:avLst/>
          </a:prstGeom>
        </p:spPr>
      </p:pic>
      <p:pic>
        <p:nvPicPr>
          <p:cNvPr id="50" name="Picture 8" descr="Our work | B2B Content Marketing &amp; Social Media Marketing, Bristol ...">
            <a:extLst>
              <a:ext uri="{FF2B5EF4-FFF2-40B4-BE49-F238E27FC236}">
                <a16:creationId xmlns:a16="http://schemas.microsoft.com/office/drawing/2014/main" id="{0AEAC53B-9A25-422D-8EC8-7B123B8A8B41}"/>
              </a:ext>
            </a:extLst>
          </p:cNvPr>
          <p:cNvPicPr>
            <a:picLocks noChangeAspect="1" noChangeArrowheads="1"/>
          </p:cNvPicPr>
          <p:nvPr/>
        </p:nvPicPr>
        <p:blipFill rotWithShape="1">
          <a:blip r:embed="rId128">
            <a:extLst>
              <a:ext uri="{BEBA8EAE-BF5A-486C-A8C5-ECC9F3942E4B}">
                <a14:imgProps xmlns:a14="http://schemas.microsoft.com/office/drawing/2010/main">
                  <a14:imgLayer r:embed="rId129">
                    <a14:imgEffect>
                      <a14:brightnessContrast bright="100000"/>
                    </a14:imgEffect>
                  </a14:imgLayer>
                </a14:imgProps>
              </a:ext>
              <a:ext uri="{28A0092B-C50C-407E-A947-70E740481C1C}">
                <a14:useLocalDpi xmlns:a14="http://schemas.microsoft.com/office/drawing/2010/main"/>
              </a:ext>
            </a:extLst>
          </a:blip>
          <a:srcRect t="28333" b="28333"/>
          <a:stretch/>
        </p:blipFill>
        <p:spPr bwMode="auto">
          <a:xfrm>
            <a:off x="5656440" y="1257707"/>
            <a:ext cx="1423756" cy="277634"/>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34" descr="A close up of a sign&#10;&#10;Description automatically generated">
            <a:extLst>
              <a:ext uri="{FF2B5EF4-FFF2-40B4-BE49-F238E27FC236}">
                <a16:creationId xmlns:a16="http://schemas.microsoft.com/office/drawing/2014/main" id="{59F4B85D-1DF6-46A9-98A9-42760F3B2143}"/>
              </a:ext>
            </a:extLst>
          </p:cNvPr>
          <p:cNvPicPr>
            <a:picLocks noChangeAspect="1"/>
          </p:cNvPicPr>
          <p:nvPr/>
        </p:nvPicPr>
        <p:blipFill>
          <a:blip r:embed="rId130" cstate="print">
            <a:extLst>
              <a:ext uri="{BEBA8EAE-BF5A-486C-A8C5-ECC9F3942E4B}">
                <a14:imgProps xmlns:a14="http://schemas.microsoft.com/office/drawing/2010/main">
                  <a14:imgLayer r:embed="rId131">
                    <a14:imgEffect>
                      <a14:brightnessContrast bright="100000"/>
                    </a14:imgEffect>
                  </a14:imgLayer>
                </a14:imgProps>
              </a:ext>
              <a:ext uri="{28A0092B-C50C-407E-A947-70E740481C1C}">
                <a14:useLocalDpi xmlns:a14="http://schemas.microsoft.com/office/drawing/2010/main"/>
              </a:ext>
            </a:extLst>
          </a:blip>
          <a:stretch>
            <a:fillRect/>
          </a:stretch>
        </p:blipFill>
        <p:spPr>
          <a:xfrm>
            <a:off x="9573271" y="1304767"/>
            <a:ext cx="602588" cy="183514"/>
          </a:xfrm>
          <a:prstGeom prst="rect">
            <a:avLst/>
          </a:prstGeom>
        </p:spPr>
      </p:pic>
      <p:pic>
        <p:nvPicPr>
          <p:cNvPr id="168" name="Picture 167" descr="Doctorlink | Innovative HealthTech &amp; MedTech Solutions Provider">
            <a:extLst>
              <a:ext uri="{FF2B5EF4-FFF2-40B4-BE49-F238E27FC236}">
                <a16:creationId xmlns:a16="http://schemas.microsoft.com/office/drawing/2014/main" id="{D1266B0B-A02F-49A8-9F31-B1205C2FB183}"/>
              </a:ext>
            </a:extLst>
          </p:cNvPr>
          <p:cNvPicPr>
            <a:picLocks noChangeAspect="1" noChangeArrowheads="1"/>
          </p:cNvPicPr>
          <p:nvPr/>
        </p:nvPicPr>
        <p:blipFill>
          <a:blip r:embed="rId132" cstate="print">
            <a:extLst>
              <a:ext uri="{28A0092B-C50C-407E-A947-70E740481C1C}">
                <a14:useLocalDpi xmlns:a14="http://schemas.microsoft.com/office/drawing/2010/main"/>
              </a:ext>
            </a:extLst>
          </a:blip>
          <a:srcRect/>
          <a:stretch>
            <a:fillRect/>
          </a:stretch>
        </p:blipFill>
        <p:spPr bwMode="auto">
          <a:xfrm>
            <a:off x="10420259" y="1276993"/>
            <a:ext cx="895670" cy="2390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sign&#10;&#10;Description automatically generated">
            <a:extLst>
              <a:ext uri="{FF2B5EF4-FFF2-40B4-BE49-F238E27FC236}">
                <a16:creationId xmlns:a16="http://schemas.microsoft.com/office/drawing/2014/main" id="{86767AA4-D419-4867-9F7C-8D9C8DBFADFF}"/>
              </a:ext>
            </a:extLst>
          </p:cNvPr>
          <p:cNvPicPr>
            <a:picLocks noChangeAspect="1"/>
          </p:cNvPicPr>
          <p:nvPr/>
        </p:nvPicPr>
        <p:blipFill>
          <a:blip r:embed="rId133" cstate="print">
            <a:extLst>
              <a:ext uri="{BEBA8EAE-BF5A-486C-A8C5-ECC9F3942E4B}">
                <a14:imgProps xmlns:a14="http://schemas.microsoft.com/office/drawing/2010/main">
                  <a14:imgLayer r:embed="rId134">
                    <a14:imgEffect>
                      <a14:brightnessContrast bright="100000"/>
                    </a14:imgEffect>
                  </a14:imgLayer>
                </a14:imgProps>
              </a:ext>
              <a:ext uri="{28A0092B-C50C-407E-A947-70E740481C1C}">
                <a14:useLocalDpi xmlns:a14="http://schemas.microsoft.com/office/drawing/2010/main"/>
              </a:ext>
            </a:extLst>
          </a:blip>
          <a:stretch>
            <a:fillRect/>
          </a:stretch>
        </p:blipFill>
        <p:spPr>
          <a:xfrm>
            <a:off x="4083161" y="1799194"/>
            <a:ext cx="606936" cy="184840"/>
          </a:xfrm>
          <a:prstGeom prst="rect">
            <a:avLst/>
          </a:prstGeom>
        </p:spPr>
      </p:pic>
      <p:pic>
        <p:nvPicPr>
          <p:cNvPr id="9" name="Picture 4" descr="Image result for parexel logo transparent">
            <a:extLst>
              <a:ext uri="{FF2B5EF4-FFF2-40B4-BE49-F238E27FC236}">
                <a16:creationId xmlns:a16="http://schemas.microsoft.com/office/drawing/2014/main" id="{5F0AAFAA-69E4-4878-92C3-07EEC8BDC044}"/>
              </a:ext>
            </a:extLst>
          </p:cNvPr>
          <p:cNvPicPr>
            <a:picLocks noChangeAspect="1" noChangeArrowheads="1"/>
          </p:cNvPicPr>
          <p:nvPr/>
        </p:nvPicPr>
        <p:blipFill>
          <a:blip r:embed="rId135" cstate="print">
            <a:extLst>
              <a:ext uri="{BEBA8EAE-BF5A-486C-A8C5-ECC9F3942E4B}">
                <a14:imgProps xmlns:a14="http://schemas.microsoft.com/office/drawing/2010/main">
                  <a14:imgLayer r:embed="rId13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005341" y="1816158"/>
            <a:ext cx="580660" cy="1509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drawing&#10;&#10;Description automatically generated">
            <a:extLst>
              <a:ext uri="{FF2B5EF4-FFF2-40B4-BE49-F238E27FC236}">
                <a16:creationId xmlns:a16="http://schemas.microsoft.com/office/drawing/2014/main" id="{C6DFD0A6-8C3B-4B1E-9DEF-BB7ED9077994}"/>
              </a:ext>
            </a:extLst>
          </p:cNvPr>
          <p:cNvPicPr>
            <a:picLocks noChangeAspect="1"/>
          </p:cNvPicPr>
          <p:nvPr/>
        </p:nvPicPr>
        <p:blipFill>
          <a:blip r:embed="rId137" cstate="print">
            <a:extLst>
              <a:ext uri="{BEBA8EAE-BF5A-486C-A8C5-ECC9F3942E4B}">
                <a14:imgProps xmlns:a14="http://schemas.microsoft.com/office/drawing/2010/main">
                  <a14:imgLayer r:embed="rId138">
                    <a14:imgEffect>
                      <a14:brightnessContrast bright="100000"/>
                    </a14:imgEffect>
                  </a14:imgLayer>
                </a14:imgProps>
              </a:ext>
              <a:ext uri="{28A0092B-C50C-407E-A947-70E740481C1C}">
                <a14:useLocalDpi xmlns:a14="http://schemas.microsoft.com/office/drawing/2010/main"/>
              </a:ext>
            </a:extLst>
          </a:blip>
          <a:stretch>
            <a:fillRect/>
          </a:stretch>
        </p:blipFill>
        <p:spPr>
          <a:xfrm>
            <a:off x="2214610" y="1795448"/>
            <a:ext cx="737852" cy="192332"/>
          </a:xfrm>
          <a:prstGeom prst="rect">
            <a:avLst/>
          </a:prstGeom>
        </p:spPr>
      </p:pic>
      <p:pic>
        <p:nvPicPr>
          <p:cNvPr id="11" name="Picture 10" descr="A close up of a sign&#10;&#10;Description automatically generated">
            <a:extLst>
              <a:ext uri="{FF2B5EF4-FFF2-40B4-BE49-F238E27FC236}">
                <a16:creationId xmlns:a16="http://schemas.microsoft.com/office/drawing/2014/main" id="{7ECF8CB7-9CCC-4FB3-ACE9-A6764990A623}"/>
              </a:ext>
            </a:extLst>
          </p:cNvPr>
          <p:cNvPicPr>
            <a:picLocks noChangeAspect="1"/>
          </p:cNvPicPr>
          <p:nvPr/>
        </p:nvPicPr>
        <p:blipFill>
          <a:blip r:embed="rId139" cstate="print">
            <a:extLst>
              <a:ext uri="{BEBA8EAE-BF5A-486C-A8C5-ECC9F3942E4B}">
                <a14:imgProps xmlns:a14="http://schemas.microsoft.com/office/drawing/2010/main">
                  <a14:imgLayer r:embed="rId140">
                    <a14:imgEffect>
                      <a14:brightnessContrast bright="100000"/>
                    </a14:imgEffect>
                  </a14:imgLayer>
                </a14:imgProps>
              </a:ext>
              <a:ext uri="{28A0092B-C50C-407E-A947-70E740481C1C}">
                <a14:useLocalDpi xmlns:a14="http://schemas.microsoft.com/office/drawing/2010/main"/>
              </a:ext>
            </a:extLst>
          </a:blip>
          <a:stretch>
            <a:fillRect/>
          </a:stretch>
        </p:blipFill>
        <p:spPr>
          <a:xfrm>
            <a:off x="7850923" y="1789325"/>
            <a:ext cx="1059714" cy="204578"/>
          </a:xfrm>
          <a:prstGeom prst="rect">
            <a:avLst/>
          </a:prstGeom>
        </p:spPr>
      </p:pic>
      <p:pic>
        <p:nvPicPr>
          <p:cNvPr id="46" name="Picture 45" descr="A close up of a logo&#10;&#10;Description automatically generated">
            <a:extLst>
              <a:ext uri="{FF2B5EF4-FFF2-40B4-BE49-F238E27FC236}">
                <a16:creationId xmlns:a16="http://schemas.microsoft.com/office/drawing/2014/main" id="{5DF0C7A3-92B2-426C-936B-FBF3C836C7D9}"/>
              </a:ext>
            </a:extLst>
          </p:cNvPr>
          <p:cNvPicPr>
            <a:picLocks noChangeAspect="1"/>
          </p:cNvPicPr>
          <p:nvPr/>
        </p:nvPicPr>
        <p:blipFill rotWithShape="1">
          <a:blip r:embed="rId141" cstate="print">
            <a:extLst>
              <a:ext uri="{BEBA8EAE-BF5A-486C-A8C5-ECC9F3942E4B}">
                <a14:imgProps xmlns:a14="http://schemas.microsoft.com/office/drawing/2010/main">
                  <a14:imgLayer r:embed="rId142">
                    <a14:imgEffect>
                      <a14:brightnessContrast bright="100000"/>
                    </a14:imgEffect>
                  </a14:imgLayer>
                </a14:imgProps>
              </a:ext>
              <a:ext uri="{28A0092B-C50C-407E-A947-70E740481C1C}">
                <a14:useLocalDpi xmlns:a14="http://schemas.microsoft.com/office/drawing/2010/main"/>
              </a:ext>
            </a:extLst>
          </a:blip>
          <a:srcRect t="26612" b="30166"/>
          <a:stretch/>
        </p:blipFill>
        <p:spPr>
          <a:xfrm>
            <a:off x="9213659" y="1739584"/>
            <a:ext cx="1055218" cy="304060"/>
          </a:xfrm>
          <a:prstGeom prst="rect">
            <a:avLst/>
          </a:prstGeom>
        </p:spPr>
      </p:pic>
      <p:pic>
        <p:nvPicPr>
          <p:cNvPr id="131" name="Picture 2" descr="Prescriptive Analytics for Preventable Harm | Jvion">
            <a:extLst>
              <a:ext uri="{FF2B5EF4-FFF2-40B4-BE49-F238E27FC236}">
                <a16:creationId xmlns:a16="http://schemas.microsoft.com/office/drawing/2014/main" id="{C7EDA1AC-F5E7-4151-A486-C8214A12F1D4}"/>
              </a:ext>
            </a:extLst>
          </p:cNvPr>
          <p:cNvPicPr>
            <a:picLocks noChangeAspect="1" noChangeArrowheads="1"/>
          </p:cNvPicPr>
          <p:nvPr/>
        </p:nvPicPr>
        <p:blipFill>
          <a:blip r:embed="rId143" cstate="print">
            <a:extLst>
              <a:ext uri="{BEBA8EAE-BF5A-486C-A8C5-ECC9F3942E4B}">
                <a14:imgProps xmlns:a14="http://schemas.microsoft.com/office/drawing/2010/main">
                  <a14:imgLayer r:embed="rId14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3265009" y="1796210"/>
            <a:ext cx="496080" cy="190808"/>
          </a:xfrm>
          <a:prstGeom prst="rect">
            <a:avLst/>
          </a:prstGeom>
          <a:noFill/>
          <a:extLst>
            <a:ext uri="{909E8E84-426E-40DD-AFC4-6F175D3DCCD1}">
              <a14:hiddenFill xmlns:a14="http://schemas.microsoft.com/office/drawing/2010/main">
                <a:solidFill>
                  <a:srgbClr val="FFFFFF"/>
                </a:solidFill>
              </a14:hiddenFill>
            </a:ext>
          </a:extLst>
        </p:spPr>
      </p:pic>
      <p:grpSp>
        <p:nvGrpSpPr>
          <p:cNvPr id="222" name="Group 221">
            <a:extLst>
              <a:ext uri="{FF2B5EF4-FFF2-40B4-BE49-F238E27FC236}">
                <a16:creationId xmlns:a16="http://schemas.microsoft.com/office/drawing/2014/main" id="{7A07C067-66A9-4AB4-888E-8B62264A504F}"/>
              </a:ext>
            </a:extLst>
          </p:cNvPr>
          <p:cNvGrpSpPr/>
          <p:nvPr/>
        </p:nvGrpSpPr>
        <p:grpSpPr>
          <a:xfrm>
            <a:off x="4993119" y="1772473"/>
            <a:ext cx="1185512" cy="238284"/>
            <a:chOff x="4372011" y="7186193"/>
            <a:chExt cx="1692615" cy="340207"/>
          </a:xfrm>
        </p:grpSpPr>
        <p:pic>
          <p:nvPicPr>
            <p:cNvPr id="223" name="Graphic 222">
              <a:extLst>
                <a:ext uri="{FF2B5EF4-FFF2-40B4-BE49-F238E27FC236}">
                  <a16:creationId xmlns:a16="http://schemas.microsoft.com/office/drawing/2014/main" id="{B14C0B67-7F10-4B5F-882F-70B1611CC45A}"/>
                </a:ext>
              </a:extLst>
            </p:cNvPr>
            <p:cNvPicPr>
              <a:picLocks noChangeAspect="1"/>
            </p:cNvPicPr>
            <p:nvPr/>
          </p:nvPicPr>
          <p:blipFill>
            <a:blip r:embed="rId145" cstate="print">
              <a:lum bright="100000"/>
              <a:extLst>
                <a:ext uri="{28A0092B-C50C-407E-A947-70E740481C1C}">
                  <a14:useLocalDpi xmlns:a14="http://schemas.microsoft.com/office/drawing/2010/main"/>
                </a:ext>
                <a:ext uri="{96DAC541-7B7A-43D3-8B79-37D633B846F1}">
                  <asvg:svgBlip xmlns:asvg="http://schemas.microsoft.com/office/drawing/2016/SVG/main" r:embed="rId146"/>
                </a:ext>
              </a:extLst>
            </a:blip>
            <a:stretch>
              <a:fillRect/>
            </a:stretch>
          </p:blipFill>
          <p:spPr>
            <a:xfrm>
              <a:off x="4372011" y="7186193"/>
              <a:ext cx="340207" cy="340207"/>
            </a:xfrm>
            <a:prstGeom prst="rect">
              <a:avLst/>
            </a:prstGeom>
          </p:spPr>
        </p:pic>
        <p:sp>
          <p:nvSpPr>
            <p:cNvPr id="230" name="TextBox 229">
              <a:extLst>
                <a:ext uri="{FF2B5EF4-FFF2-40B4-BE49-F238E27FC236}">
                  <a16:creationId xmlns:a16="http://schemas.microsoft.com/office/drawing/2014/main" id="{60C19C21-C255-4359-A82D-913ACF0C049B}"/>
                </a:ext>
              </a:extLst>
            </p:cNvPr>
            <p:cNvSpPr txBox="1"/>
            <p:nvPr/>
          </p:nvSpPr>
          <p:spPr>
            <a:xfrm>
              <a:off x="4805037" y="7252192"/>
              <a:ext cx="1259589" cy="2503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350" normalizeH="0" baseline="0" noProof="0">
                  <a:ln>
                    <a:noFill/>
                  </a:ln>
                  <a:solidFill>
                    <a:srgbClr val="FFFFFF"/>
                  </a:solidFill>
                  <a:effectLst/>
                  <a:uLnTx/>
                  <a:uFillTx/>
                  <a:latin typeface="Segoe Pro" panose="020B0502040504020203" pitchFamily="34" charset="0"/>
                  <a:ea typeface="+mn-ea"/>
                  <a:cs typeface="Sanskrit Text" panose="02020503050405020304" pitchFamily="18" charset="0"/>
                </a:rPr>
                <a:t>ASCENT</a:t>
              </a:r>
              <a:br>
                <a:rPr kumimoji="0" lang="en-US" sz="500" b="0" i="0" u="none" strike="noStrike" kern="1200" cap="none" spc="350" normalizeH="0" baseline="0" noProof="0">
                  <a:ln>
                    <a:noFill/>
                  </a:ln>
                  <a:solidFill>
                    <a:srgbClr val="FFFFFF"/>
                  </a:solidFill>
                  <a:effectLst/>
                  <a:uLnTx/>
                  <a:uFillTx/>
                  <a:latin typeface="Segoe Pro" panose="020B0502040504020203" pitchFamily="34" charset="0"/>
                  <a:ea typeface="+mn-ea"/>
                  <a:cs typeface="Sanskrit Text" panose="02020503050405020304" pitchFamily="18" charset="0"/>
                </a:rPr>
              </a:br>
              <a:r>
                <a:rPr kumimoji="0" lang="en-US" sz="500" b="0" i="0" u="none" strike="noStrike" kern="1200" cap="none" spc="350" normalizeH="0" baseline="0" noProof="0">
                  <a:ln>
                    <a:noFill/>
                  </a:ln>
                  <a:solidFill>
                    <a:srgbClr val="FFFFFF"/>
                  </a:solidFill>
                  <a:effectLst/>
                  <a:uLnTx/>
                  <a:uFillTx/>
                  <a:latin typeface="Segoe Pro" panose="020B0502040504020203" pitchFamily="34" charset="0"/>
                  <a:ea typeface="+mn-ea"/>
                  <a:cs typeface="Sanskrit Text" panose="02020503050405020304" pitchFamily="18" charset="0"/>
                </a:rPr>
                <a:t>SOLUTIONS</a:t>
              </a:r>
            </a:p>
          </p:txBody>
        </p:sp>
      </p:grpSp>
      <p:pic>
        <p:nvPicPr>
          <p:cNvPr id="250" name="Picture 249" descr="A picture containing drawing&#10;&#10;Description automatically generated">
            <a:extLst>
              <a:ext uri="{FF2B5EF4-FFF2-40B4-BE49-F238E27FC236}">
                <a16:creationId xmlns:a16="http://schemas.microsoft.com/office/drawing/2014/main" id="{1E2E3F5F-2A11-42BD-941D-6A95B907096B}"/>
              </a:ext>
            </a:extLst>
          </p:cNvPr>
          <p:cNvPicPr>
            <a:picLocks noChangeAspect="1"/>
          </p:cNvPicPr>
          <p:nvPr/>
        </p:nvPicPr>
        <p:blipFill>
          <a:blip r:embed="rId147" cstate="print">
            <a:extLst>
              <a:ext uri="{BEBA8EAE-BF5A-486C-A8C5-ECC9F3942E4B}">
                <a14:imgProps xmlns:a14="http://schemas.microsoft.com/office/drawing/2010/main">
                  <a14:imgLayer r:embed="rId148">
                    <a14:imgEffect>
                      <a14:brightnessContrast bright="100000"/>
                    </a14:imgEffect>
                  </a14:imgLayer>
                </a14:imgProps>
              </a:ext>
              <a:ext uri="{28A0092B-C50C-407E-A947-70E740481C1C}">
                <a14:useLocalDpi xmlns:a14="http://schemas.microsoft.com/office/drawing/2010/main"/>
              </a:ext>
            </a:extLst>
          </a:blip>
          <a:stretch>
            <a:fillRect/>
          </a:stretch>
        </p:blipFill>
        <p:spPr>
          <a:xfrm>
            <a:off x="10571903" y="1787435"/>
            <a:ext cx="663118" cy="208358"/>
          </a:xfrm>
          <a:prstGeom prst="rect">
            <a:avLst/>
          </a:prstGeom>
        </p:spPr>
      </p:pic>
      <p:pic>
        <p:nvPicPr>
          <p:cNvPr id="48" name="Picture 47">
            <a:extLst>
              <a:ext uri="{FF2B5EF4-FFF2-40B4-BE49-F238E27FC236}">
                <a16:creationId xmlns:a16="http://schemas.microsoft.com/office/drawing/2014/main" id="{F8C78AEE-A436-4B1D-AA88-E3079285EC90}"/>
              </a:ext>
            </a:extLst>
          </p:cNvPr>
          <p:cNvPicPr>
            <a:picLocks noChangeAspect="1"/>
          </p:cNvPicPr>
          <p:nvPr/>
        </p:nvPicPr>
        <p:blipFill>
          <a:blip r:embed="rId149" cstate="print">
            <a:extLst>
              <a:ext uri="{BEBA8EAE-BF5A-486C-A8C5-ECC9F3942E4B}">
                <a14:imgProps xmlns:a14="http://schemas.microsoft.com/office/drawing/2010/main">
                  <a14:imgLayer r:embed="rId150">
                    <a14:imgEffect>
                      <a14:brightnessContrast bright="100000"/>
                    </a14:imgEffect>
                  </a14:imgLayer>
                </a14:imgProps>
              </a:ext>
              <a:ext uri="{28A0092B-C50C-407E-A947-70E740481C1C}">
                <a14:useLocalDpi xmlns:a14="http://schemas.microsoft.com/office/drawing/2010/main"/>
              </a:ext>
            </a:extLst>
          </a:blip>
          <a:stretch>
            <a:fillRect/>
          </a:stretch>
        </p:blipFill>
        <p:spPr>
          <a:xfrm>
            <a:off x="756609" y="2259377"/>
            <a:ext cx="1111824" cy="224588"/>
          </a:xfrm>
          <a:prstGeom prst="rect">
            <a:avLst/>
          </a:prstGeom>
        </p:spPr>
      </p:pic>
      <p:pic>
        <p:nvPicPr>
          <p:cNvPr id="7" name="Picture 4" descr="Azure API for FHIR(r) | Microsoft Azure">
            <a:extLst>
              <a:ext uri="{FF2B5EF4-FFF2-40B4-BE49-F238E27FC236}">
                <a16:creationId xmlns:a16="http://schemas.microsoft.com/office/drawing/2014/main" id="{DF5305CC-EB5D-4150-97BC-5D6EB242F085}"/>
              </a:ext>
            </a:extLst>
          </p:cNvPr>
          <p:cNvPicPr>
            <a:picLocks noChangeAspect="1" noChangeArrowheads="1"/>
          </p:cNvPicPr>
          <p:nvPr/>
        </p:nvPicPr>
        <p:blipFill rotWithShape="1">
          <a:blip r:embed="rId151" cstate="print">
            <a:extLst>
              <a:ext uri="{BEBA8EAE-BF5A-486C-A8C5-ECC9F3942E4B}">
                <a14:imgProps xmlns:a14="http://schemas.microsoft.com/office/drawing/2010/main">
                  <a14:imgLayer r:embed="rId152">
                    <a14:imgEffect>
                      <a14:brightnessContrast bright="100000"/>
                    </a14:imgEffect>
                  </a14:imgLayer>
                </a14:imgProps>
              </a:ext>
              <a:ext uri="{28A0092B-C50C-407E-A947-70E740481C1C}">
                <a14:useLocalDpi xmlns:a14="http://schemas.microsoft.com/office/drawing/2010/main"/>
              </a:ext>
            </a:extLst>
          </a:blip>
          <a:srcRect l="2593" t="52660" r="5556" b="10750"/>
          <a:stretch/>
        </p:blipFill>
        <p:spPr bwMode="auto">
          <a:xfrm>
            <a:off x="5544873" y="2248288"/>
            <a:ext cx="1037258" cy="24676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6C528919-2CE1-443F-A3CC-5E6E980E008D}"/>
              </a:ext>
            </a:extLst>
          </p:cNvPr>
          <p:cNvPicPr>
            <a:picLocks noChangeAspect="1" noChangeArrowheads="1"/>
          </p:cNvPicPr>
          <p:nvPr/>
        </p:nvPicPr>
        <p:blipFill>
          <a:blip r:embed="rId153">
            <a:extLst>
              <a:ext uri="{BEBA8EAE-BF5A-486C-A8C5-ECC9F3942E4B}">
                <a14:imgProps xmlns:a14="http://schemas.microsoft.com/office/drawing/2010/main">
                  <a14:imgLayer r:embed="rId15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187818" y="2284865"/>
            <a:ext cx="1114474" cy="173612"/>
          </a:xfrm>
          <a:prstGeom prst="rect">
            <a:avLst/>
          </a:prstGeom>
          <a:noFill/>
          <a:extLst>
            <a:ext uri="{909E8E84-426E-40DD-AFC4-6F175D3DCCD1}">
              <a14:hiddenFill xmlns:a14="http://schemas.microsoft.com/office/drawing/2010/main">
                <a:solidFill>
                  <a:srgbClr val="FFFFFF"/>
                </a:solidFill>
              </a14:hiddenFill>
            </a:ext>
          </a:extLst>
        </p:spPr>
      </p:pic>
      <p:grpSp>
        <p:nvGrpSpPr>
          <p:cNvPr id="161" name="Group 160">
            <a:extLst>
              <a:ext uri="{FF2B5EF4-FFF2-40B4-BE49-F238E27FC236}">
                <a16:creationId xmlns:a16="http://schemas.microsoft.com/office/drawing/2014/main" id="{C75FF158-686C-4699-802C-FBA26C2969B9}"/>
              </a:ext>
            </a:extLst>
          </p:cNvPr>
          <p:cNvGrpSpPr/>
          <p:nvPr/>
        </p:nvGrpSpPr>
        <p:grpSpPr>
          <a:xfrm>
            <a:off x="8112683" y="2300371"/>
            <a:ext cx="854004" cy="142600"/>
            <a:chOff x="3160869" y="3568718"/>
            <a:chExt cx="1914356" cy="319657"/>
          </a:xfrm>
        </p:grpSpPr>
        <p:pic>
          <p:nvPicPr>
            <p:cNvPr id="162" name="Picture 20" descr="Neudesic">
              <a:extLst>
                <a:ext uri="{FF2B5EF4-FFF2-40B4-BE49-F238E27FC236}">
                  <a16:creationId xmlns:a16="http://schemas.microsoft.com/office/drawing/2014/main" id="{1D8D3410-2ABF-49A0-ABAA-91A720DAA27D}"/>
                </a:ext>
              </a:extLst>
            </p:cNvPr>
            <p:cNvPicPr>
              <a:picLocks noChangeAspect="1" noChangeArrowheads="1"/>
            </p:cNvPicPr>
            <p:nvPr/>
          </p:nvPicPr>
          <p:blipFill rotWithShape="1">
            <a:blip r:embed="rId155" cstate="print">
              <a:alphaModFix/>
              <a:extLst>
                <a:ext uri="{BEBA8EAE-BF5A-486C-A8C5-ECC9F3942E4B}">
                  <a14:imgProps xmlns:a14="http://schemas.microsoft.com/office/drawing/2010/main">
                    <a14:imgLayer r:embed="rId156">
                      <a14:imgEffect>
                        <a14:saturation sat="0"/>
                      </a14:imgEffect>
                      <a14:imgEffect>
                        <a14:brightnessContrast bright="53000"/>
                      </a14:imgEffect>
                    </a14:imgLayer>
                  </a14:imgProps>
                </a:ext>
                <a:ext uri="{28A0092B-C50C-407E-A947-70E740481C1C}">
                  <a14:useLocalDpi xmlns:a14="http://schemas.microsoft.com/office/drawing/2010/main"/>
                </a:ext>
              </a:extLst>
            </a:blip>
            <a:srcRect l="2160" t="21091" r="81056" b="16929"/>
            <a:stretch/>
          </p:blipFill>
          <p:spPr bwMode="auto">
            <a:xfrm>
              <a:off x="3160869" y="3568718"/>
              <a:ext cx="346252" cy="319657"/>
            </a:xfrm>
            <a:prstGeom prst="rect">
              <a:avLst/>
            </a:prstGeom>
            <a:extLst>
              <a:ext uri="{909E8E84-426E-40DD-AFC4-6F175D3DCCD1}">
                <a14:hiddenFill xmlns:a14="http://schemas.microsoft.com/office/drawing/2010/main">
                  <a:solidFill>
                    <a:srgbClr val="FFFFFF"/>
                  </a:solidFill>
                </a14:hiddenFill>
              </a:ext>
            </a:extLst>
          </p:spPr>
        </p:pic>
        <p:pic>
          <p:nvPicPr>
            <p:cNvPr id="163" name="Picture 20" descr="Neudesic">
              <a:extLst>
                <a:ext uri="{FF2B5EF4-FFF2-40B4-BE49-F238E27FC236}">
                  <a16:creationId xmlns:a16="http://schemas.microsoft.com/office/drawing/2014/main" id="{890DB41A-3E04-4EFE-BEA1-0D8D92F60990}"/>
                </a:ext>
              </a:extLst>
            </p:cNvPr>
            <p:cNvPicPr>
              <a:picLocks noChangeAspect="1" noChangeArrowheads="1"/>
            </p:cNvPicPr>
            <p:nvPr/>
          </p:nvPicPr>
          <p:blipFill rotWithShape="1">
            <a:blip r:embed="rId157" cstate="print">
              <a:extLst>
                <a:ext uri="{BEBA8EAE-BF5A-486C-A8C5-ECC9F3942E4B}">
                  <a14:imgProps xmlns:a14="http://schemas.microsoft.com/office/drawing/2010/main">
                    <a14:imgLayer r:embed="rId158">
                      <a14:imgEffect>
                        <a14:brightnessContrast bright="100000"/>
                      </a14:imgEffect>
                    </a14:imgLayer>
                  </a14:imgProps>
                </a:ext>
                <a:ext uri="{28A0092B-C50C-407E-A947-70E740481C1C}">
                  <a14:useLocalDpi xmlns:a14="http://schemas.microsoft.com/office/drawing/2010/main"/>
                </a:ext>
              </a:extLst>
            </a:blip>
            <a:srcRect l="21634" t="23498" r="1786" b="29623"/>
            <a:stretch/>
          </p:blipFill>
          <p:spPr bwMode="auto">
            <a:xfrm>
              <a:off x="3545706" y="3611508"/>
              <a:ext cx="1529519" cy="234077"/>
            </a:xfrm>
            <a:prstGeom prst="rect">
              <a:avLst/>
            </a:prstGeom>
            <a:noFill/>
            <a:extLst>
              <a:ext uri="{909E8E84-426E-40DD-AFC4-6F175D3DCCD1}">
                <a14:hiddenFill xmlns:a14="http://schemas.microsoft.com/office/drawing/2010/main">
                  <a:solidFill>
                    <a:srgbClr val="FFFFFF"/>
                  </a:solidFill>
                </a14:hiddenFill>
              </a:ext>
            </a:extLst>
          </p:spPr>
        </p:pic>
      </p:grpSp>
      <p:pic>
        <p:nvPicPr>
          <p:cNvPr id="175" name="Picture 10">
            <a:extLst>
              <a:ext uri="{FF2B5EF4-FFF2-40B4-BE49-F238E27FC236}">
                <a16:creationId xmlns:a16="http://schemas.microsoft.com/office/drawing/2014/main" id="{F250271B-0DD7-4F74-8CC6-BAFEFF60ECAE}"/>
              </a:ext>
            </a:extLst>
          </p:cNvPr>
          <p:cNvPicPr>
            <a:picLocks noChangeAspect="1" noChangeArrowheads="1"/>
          </p:cNvPicPr>
          <p:nvPr/>
        </p:nvPicPr>
        <p:blipFill>
          <a:blip r:embed="rId159" cstate="print">
            <a:extLst>
              <a:ext uri="{BEBA8EAE-BF5A-486C-A8C5-ECC9F3942E4B}">
                <a14:imgProps xmlns:a14="http://schemas.microsoft.com/office/drawing/2010/main">
                  <a14:imgLayer r:embed="rId160">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3621677" y="2297880"/>
            <a:ext cx="479638" cy="147582"/>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a:extLst>
              <a:ext uri="{FF2B5EF4-FFF2-40B4-BE49-F238E27FC236}">
                <a16:creationId xmlns:a16="http://schemas.microsoft.com/office/drawing/2014/main" id="{E8FF293B-1E0C-4AA7-847C-04074DF1E908}"/>
              </a:ext>
            </a:extLst>
          </p:cNvPr>
          <p:cNvPicPr>
            <a:picLocks noChangeAspect="1" noChangeArrowheads="1"/>
          </p:cNvPicPr>
          <p:nvPr/>
        </p:nvPicPr>
        <p:blipFill>
          <a:blip r:embed="rId161" cstate="print">
            <a:extLst>
              <a:ext uri="{BEBA8EAE-BF5A-486C-A8C5-ECC9F3942E4B}">
                <a14:imgProps xmlns:a14="http://schemas.microsoft.com/office/drawing/2010/main">
                  <a14:imgLayer r:embed="rId162">
                    <a14:imgEffect>
                      <a14:brightnessContrast bright="100000"/>
                    </a14:imgEffect>
                  </a14:imgLayer>
                </a14:imgProps>
              </a:ext>
              <a:ext uri="{28A0092B-C50C-407E-A947-70E740481C1C}">
                <a14:useLocalDpi xmlns:a14="http://schemas.microsoft.com/office/drawing/2010/main"/>
              </a:ext>
            </a:extLst>
          </a:blip>
          <a:srcRect/>
          <a:stretch/>
        </p:blipFill>
        <p:spPr bwMode="auto">
          <a:xfrm>
            <a:off x="10306739" y="2257024"/>
            <a:ext cx="1016590" cy="229294"/>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See the source image">
            <a:extLst>
              <a:ext uri="{FF2B5EF4-FFF2-40B4-BE49-F238E27FC236}">
                <a16:creationId xmlns:a16="http://schemas.microsoft.com/office/drawing/2014/main" id="{2768217C-1226-4B74-BFF9-D741219AC9DF}"/>
              </a:ext>
            </a:extLst>
          </p:cNvPr>
          <p:cNvPicPr>
            <a:picLocks noChangeAspect="1" noChangeArrowheads="1"/>
          </p:cNvPicPr>
          <p:nvPr/>
        </p:nvPicPr>
        <p:blipFill>
          <a:blip r:embed="rId163" cstate="print">
            <a:extLst>
              <a:ext uri="{BEBA8EAE-BF5A-486C-A8C5-ECC9F3942E4B}">
                <a14:imgProps xmlns:a14="http://schemas.microsoft.com/office/drawing/2010/main">
                  <a14:imgLayer r:embed="rId16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901516" y="2274190"/>
            <a:ext cx="891782" cy="194962"/>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a:extLst>
              <a:ext uri="{FF2B5EF4-FFF2-40B4-BE49-F238E27FC236}">
                <a16:creationId xmlns:a16="http://schemas.microsoft.com/office/drawing/2014/main" id="{53E3DCEC-A5CD-4DCB-A158-0ACA7B9F8E53}"/>
              </a:ext>
            </a:extLst>
          </p:cNvPr>
          <p:cNvPicPr>
            <a:picLocks noChangeAspect="1" noChangeArrowheads="1"/>
          </p:cNvPicPr>
          <p:nvPr/>
        </p:nvPicPr>
        <p:blipFill>
          <a:blip r:embed="rId93" cstate="print">
            <a:extLst>
              <a:ext uri="{BEBA8EAE-BF5A-486C-A8C5-ECC9F3942E4B}">
                <a14:imgProps xmlns:a14="http://schemas.microsoft.com/office/drawing/2010/main">
                  <a14:imgLayer r:embed="rId9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286072" y="2301542"/>
            <a:ext cx="701280" cy="140258"/>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See the source image">
            <a:extLst>
              <a:ext uri="{FF2B5EF4-FFF2-40B4-BE49-F238E27FC236}">
                <a16:creationId xmlns:a16="http://schemas.microsoft.com/office/drawing/2014/main" id="{581076FA-4B54-496C-AC68-FD69EA1C3D75}"/>
              </a:ext>
            </a:extLst>
          </p:cNvPr>
          <p:cNvPicPr>
            <a:picLocks noChangeAspect="1" noChangeArrowheads="1"/>
          </p:cNvPicPr>
          <p:nvPr/>
        </p:nvPicPr>
        <p:blipFill>
          <a:blip r:embed="rId165" cstate="print">
            <a:extLst>
              <a:ext uri="{BEBA8EAE-BF5A-486C-A8C5-ECC9F3942E4B}">
                <a14:imgProps xmlns:a14="http://schemas.microsoft.com/office/drawing/2010/main">
                  <a14:imgLayer r:embed="rId16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259297" y="1807530"/>
            <a:ext cx="436778" cy="168170"/>
          </a:xfrm>
          <a:prstGeom prst="rect">
            <a:avLst/>
          </a:prstGeom>
          <a:noFill/>
          <a:extLst>
            <a:ext uri="{909E8E84-426E-40DD-AFC4-6F175D3DCCD1}">
              <a14:hiddenFill xmlns:a14="http://schemas.microsoft.com/office/drawing/2010/main">
                <a:solidFill>
                  <a:srgbClr val="FFFFFF"/>
                </a:solidFill>
              </a14:hiddenFill>
            </a:ext>
          </a:extLst>
        </p:spPr>
      </p:pic>
      <p:sp>
        <p:nvSpPr>
          <p:cNvPr id="38" name="Footer Placeholder 1">
            <a:extLst>
              <a:ext uri="{FF2B5EF4-FFF2-40B4-BE49-F238E27FC236}">
                <a16:creationId xmlns:a16="http://schemas.microsoft.com/office/drawing/2014/main" id="{32E8E178-053A-45B7-B965-69C5176632CD}"/>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pic>
        <p:nvPicPr>
          <p:cNvPr id="12" name="Picture 6" descr="Zuhlke Engineering | Crunchbase">
            <a:extLst>
              <a:ext uri="{FF2B5EF4-FFF2-40B4-BE49-F238E27FC236}">
                <a16:creationId xmlns:a16="http://schemas.microsoft.com/office/drawing/2014/main" id="{635B397C-1A03-43D2-9329-C8D9EC665D72}"/>
              </a:ext>
            </a:extLst>
          </p:cNvPr>
          <p:cNvPicPr>
            <a:picLocks noChangeAspect="1" noChangeArrowheads="1"/>
          </p:cNvPicPr>
          <p:nvPr/>
        </p:nvPicPr>
        <p:blipFill rotWithShape="1">
          <a:blip r:embed="rId167" cstate="hqprint">
            <a:clrChange>
              <a:clrFrom>
                <a:srgbClr val="DA8AD8"/>
              </a:clrFrom>
              <a:clrTo>
                <a:srgbClr val="DA8AD8">
                  <a:alpha val="0"/>
                </a:srgbClr>
              </a:clrTo>
            </a:clrChange>
            <a:duotone>
              <a:schemeClr val="accent6">
                <a:shade val="45000"/>
                <a:satMod val="135000"/>
              </a:schemeClr>
              <a:prstClr val="white"/>
            </a:duotone>
            <a:extLst>
              <a:ext uri="{BEBA8EAE-BF5A-486C-A8C5-ECC9F3942E4B}">
                <a14:imgProps xmlns:a14="http://schemas.microsoft.com/office/drawing/2010/main">
                  <a14:imgLayer r:embed="rId168">
                    <a14:imgEffect>
                      <a14:brightnessContrast bright="33000" contrast="-46000"/>
                    </a14:imgEffect>
                  </a14:imgLayer>
                </a14:imgProps>
              </a:ext>
              <a:ext uri="{28A0092B-C50C-407E-A947-70E740481C1C}">
                <a14:useLocalDpi xmlns:a14="http://schemas.microsoft.com/office/drawing/2010/main"/>
              </a:ext>
            </a:extLst>
          </a:blip>
          <a:srcRect t="34331" b="14861"/>
          <a:stretch/>
        </p:blipFill>
        <p:spPr bwMode="auto">
          <a:xfrm>
            <a:off x="4803214" y="5800147"/>
            <a:ext cx="651792" cy="33116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2" descr="Cerner Corporation – Logos Download">
            <a:extLst>
              <a:ext uri="{FF2B5EF4-FFF2-40B4-BE49-F238E27FC236}">
                <a16:creationId xmlns:a16="http://schemas.microsoft.com/office/drawing/2014/main" id="{F393C2B9-09B4-46C6-BD93-24B3A5B95B67}"/>
              </a:ext>
            </a:extLst>
          </p:cNvPr>
          <p:cNvPicPr>
            <a:picLocks noChangeAspect="1" noChangeArrowheads="1"/>
          </p:cNvPicPr>
          <p:nvPr/>
        </p:nvPicPr>
        <p:blipFill>
          <a:blip r:embed="rId169">
            <a:extLst>
              <a:ext uri="{BEBA8EAE-BF5A-486C-A8C5-ECC9F3942E4B}">
                <a14:imgProps xmlns:a14="http://schemas.microsoft.com/office/drawing/2010/main">
                  <a14:imgLayer r:embed="rId17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420700" y="2265933"/>
            <a:ext cx="804788" cy="21744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Modality Systems">
            <a:extLst>
              <a:ext uri="{FF2B5EF4-FFF2-40B4-BE49-F238E27FC236}">
                <a16:creationId xmlns:a16="http://schemas.microsoft.com/office/drawing/2014/main" id="{3E3A781D-EFAB-4FE5-83CB-C5CE70642037}"/>
              </a:ext>
            </a:extLst>
          </p:cNvPr>
          <p:cNvPicPr>
            <a:picLocks noChangeAspect="1" noChangeArrowheads="1"/>
          </p:cNvPicPr>
          <p:nvPr/>
        </p:nvPicPr>
        <p:blipFill>
          <a:blip r:embed="rId171">
            <a:extLst>
              <a:ext uri="{28A0092B-C50C-407E-A947-70E740481C1C}">
                <a14:useLocalDpi xmlns:a14="http://schemas.microsoft.com/office/drawing/2010/main" val="0"/>
              </a:ext>
            </a:extLst>
          </a:blip>
          <a:srcRect/>
          <a:stretch>
            <a:fillRect/>
          </a:stretch>
        </p:blipFill>
        <p:spPr bwMode="auto">
          <a:xfrm>
            <a:off x="9113135" y="4878920"/>
            <a:ext cx="780107" cy="24768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Reply Logo">
            <a:extLst>
              <a:ext uri="{FF2B5EF4-FFF2-40B4-BE49-F238E27FC236}">
                <a16:creationId xmlns:a16="http://schemas.microsoft.com/office/drawing/2014/main" id="{61F232D0-0DEB-4A1C-8E07-6B932DAA154A}"/>
              </a:ext>
            </a:extLst>
          </p:cNvPr>
          <p:cNvPicPr>
            <a:picLocks noChangeAspect="1" noChangeArrowheads="1"/>
          </p:cNvPicPr>
          <p:nvPr/>
        </p:nvPicPr>
        <p:blipFill>
          <a:blip r:embed="rId172">
            <a:extLst>
              <a:ext uri="{BEBA8EAE-BF5A-486C-A8C5-ECC9F3942E4B}">
                <a14:imgProps xmlns:a14="http://schemas.microsoft.com/office/drawing/2010/main">
                  <a14:imgLayer r:embed="rId17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63084" y="5870998"/>
            <a:ext cx="1204804" cy="22288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FC9E09BB-C668-4BE1-9FE2-1B6A927E0498}"/>
              </a:ext>
            </a:extLst>
          </p:cNvPr>
          <p:cNvPicPr>
            <a:picLocks noChangeAspect="1" noChangeArrowheads="1"/>
          </p:cNvPicPr>
          <p:nvPr/>
        </p:nvPicPr>
        <p:blipFill>
          <a:blip r:embed="rId174">
            <a:extLst>
              <a:ext uri="{BEBA8EAE-BF5A-486C-A8C5-ECC9F3942E4B}">
                <a14:imgProps xmlns:a14="http://schemas.microsoft.com/office/drawing/2010/main">
                  <a14:imgLayer r:embed="rId17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0259" y="3838841"/>
            <a:ext cx="1342658" cy="200563"/>
          </a:xfrm>
          <a:prstGeom prst="rect">
            <a:avLst/>
          </a:prstGeom>
          <a:noFill/>
          <a:extLst>
            <a:ext uri="{909E8E84-426E-40DD-AFC4-6F175D3DCCD1}">
              <a14:hiddenFill xmlns:a14="http://schemas.microsoft.com/office/drawing/2010/main">
                <a:solidFill>
                  <a:srgbClr val="FFFFFF"/>
                </a:solidFill>
              </a14:hiddenFill>
            </a:ext>
          </a:extLst>
        </p:spPr>
      </p:pic>
      <p:grpSp>
        <p:nvGrpSpPr>
          <p:cNvPr id="256" name="Group 255">
            <a:extLst>
              <a:ext uri="{FF2B5EF4-FFF2-40B4-BE49-F238E27FC236}">
                <a16:creationId xmlns:a16="http://schemas.microsoft.com/office/drawing/2014/main" id="{508C8104-A2C7-4EF1-9DBB-7C38D4682BD3}"/>
              </a:ext>
            </a:extLst>
          </p:cNvPr>
          <p:cNvGrpSpPr/>
          <p:nvPr/>
        </p:nvGrpSpPr>
        <p:grpSpPr>
          <a:xfrm>
            <a:off x="2031385" y="1256011"/>
            <a:ext cx="967532" cy="281026"/>
            <a:chOff x="7865636" y="4033839"/>
            <a:chExt cx="1344465" cy="390510"/>
          </a:xfrm>
        </p:grpSpPr>
        <p:pic>
          <p:nvPicPr>
            <p:cNvPr id="257" name="Picture 2" descr="The Dedalus Group, Participated by Ardian, Acquires Part of the ...">
              <a:extLst>
                <a:ext uri="{FF2B5EF4-FFF2-40B4-BE49-F238E27FC236}">
                  <a16:creationId xmlns:a16="http://schemas.microsoft.com/office/drawing/2014/main" id="{0A9FFE56-55F1-483E-ACAE-CB9C22A24EA2}"/>
                </a:ext>
              </a:extLst>
            </p:cNvPr>
            <p:cNvPicPr>
              <a:picLocks noChangeAspect="1" noChangeArrowheads="1"/>
            </p:cNvPicPr>
            <p:nvPr/>
          </p:nvPicPr>
          <p:blipFill rotWithShape="1">
            <a:blip r:embed="rId176" cstate="print">
              <a:extLst>
                <a:ext uri="{BEBA8EAE-BF5A-486C-A8C5-ECC9F3942E4B}">
                  <a14:imgProps xmlns:a14="http://schemas.microsoft.com/office/drawing/2010/main">
                    <a14:imgLayer r:embed="rId177">
                      <a14:imgEffect>
                        <a14:brightnessContrast bright="100000"/>
                      </a14:imgEffect>
                    </a14:imgLayer>
                  </a14:imgProps>
                </a:ext>
                <a:ext uri="{28A0092B-C50C-407E-A947-70E740481C1C}">
                  <a14:useLocalDpi xmlns:a14="http://schemas.microsoft.com/office/drawing/2010/main"/>
                </a:ext>
              </a:extLst>
            </a:blip>
            <a:srcRect l="31726" t="26763" b="26763"/>
            <a:stretch/>
          </p:blipFill>
          <p:spPr bwMode="auto">
            <a:xfrm>
              <a:off x="8292178" y="4033839"/>
              <a:ext cx="917923" cy="390510"/>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2" descr="The Dedalus Group, Participated by Ardian, Acquires Part of the ...">
              <a:extLst>
                <a:ext uri="{FF2B5EF4-FFF2-40B4-BE49-F238E27FC236}">
                  <a16:creationId xmlns:a16="http://schemas.microsoft.com/office/drawing/2014/main" id="{4D285692-DFF0-41C6-9D03-ED453FF99C8C}"/>
                </a:ext>
              </a:extLst>
            </p:cNvPr>
            <p:cNvPicPr>
              <a:picLocks noChangeAspect="1" noChangeArrowheads="1"/>
            </p:cNvPicPr>
            <p:nvPr/>
          </p:nvPicPr>
          <p:blipFill rotWithShape="1">
            <a:blip r:embed="rId178" cstate="print">
              <a:duotone>
                <a:schemeClr val="bg2">
                  <a:shade val="45000"/>
                  <a:satMod val="135000"/>
                </a:schemeClr>
                <a:prstClr val="white"/>
              </a:duotone>
              <a:extLst>
                <a:ext uri="{BEBA8EAE-BF5A-486C-A8C5-ECC9F3942E4B}">
                  <a14:imgProps xmlns:a14="http://schemas.microsoft.com/office/drawing/2010/main">
                    <a14:imgLayer r:embed="rId177">
                      <a14:imgEffect>
                        <a14:brightnessContrast bright="20000"/>
                      </a14:imgEffect>
                    </a14:imgLayer>
                  </a14:imgProps>
                </a:ext>
                <a:ext uri="{28A0092B-C50C-407E-A947-70E740481C1C}">
                  <a14:useLocalDpi xmlns:a14="http://schemas.microsoft.com/office/drawing/2010/main"/>
                </a:ext>
              </a:extLst>
            </a:blip>
            <a:srcRect t="26763" r="68198" b="26763"/>
            <a:stretch/>
          </p:blipFill>
          <p:spPr bwMode="auto">
            <a:xfrm>
              <a:off x="7865636" y="4033839"/>
              <a:ext cx="427565" cy="390510"/>
            </a:xfrm>
            <a:prstGeom prst="rect">
              <a:avLst/>
            </a:prstGeom>
            <a:noFill/>
            <a:extLst>
              <a:ext uri="{909E8E84-426E-40DD-AFC4-6F175D3DCCD1}">
                <a14:hiddenFill xmlns:a14="http://schemas.microsoft.com/office/drawing/2010/main">
                  <a:solidFill>
                    <a:srgbClr val="FFFFFF"/>
                  </a:solidFill>
                </a14:hiddenFill>
              </a:ext>
            </a:extLst>
          </p:spPr>
        </p:pic>
      </p:grpSp>
      <p:pic>
        <p:nvPicPr>
          <p:cNvPr id="55" name="Picture 12" descr="PopcornApps">
            <a:extLst>
              <a:ext uri="{FF2B5EF4-FFF2-40B4-BE49-F238E27FC236}">
                <a16:creationId xmlns:a16="http://schemas.microsoft.com/office/drawing/2014/main" id="{D8B75821-B5B2-49A2-B6B8-1D931CD7B031}"/>
              </a:ext>
            </a:extLst>
          </p:cNvPr>
          <p:cNvPicPr>
            <a:picLocks noChangeAspect="1" noChangeArrowheads="1"/>
          </p:cNvPicPr>
          <p:nvPr/>
        </p:nvPicPr>
        <p:blipFill>
          <a:blip r:embed="rId179" cstate="print">
            <a:extLst>
              <a:ext uri="{BEBA8EAE-BF5A-486C-A8C5-ECC9F3942E4B}">
                <a14:imgProps xmlns:a14="http://schemas.microsoft.com/office/drawing/2010/main">
                  <a14:imgLayer r:embed="rId180">
                    <a14:imgEffect>
                      <a14:brightnessContrast bright="100000" contrast="60000"/>
                    </a14:imgEffect>
                  </a14:imgLayer>
                </a14:imgProps>
              </a:ext>
              <a:ext uri="{28A0092B-C50C-407E-A947-70E740481C1C}">
                <a14:useLocalDpi xmlns:a14="http://schemas.microsoft.com/office/drawing/2010/main"/>
              </a:ext>
            </a:extLst>
          </a:blip>
          <a:srcRect/>
          <a:stretch>
            <a:fillRect/>
          </a:stretch>
        </p:blipFill>
        <p:spPr bwMode="auto">
          <a:xfrm>
            <a:off x="7330515" y="1343004"/>
            <a:ext cx="1019064" cy="197990"/>
          </a:xfrm>
          <a:prstGeom prst="rect">
            <a:avLst/>
          </a:prstGeom>
          <a:noFill/>
          <a:extLst>
            <a:ext uri="{909E8E84-426E-40DD-AFC4-6F175D3DCCD1}">
              <a14:hiddenFill xmlns:a14="http://schemas.microsoft.com/office/drawing/2010/main">
                <a:solidFill>
                  <a:srgbClr val="FFFFFF"/>
                </a:solidFill>
              </a14:hiddenFill>
            </a:ext>
          </a:extLst>
        </p:spPr>
      </p:pic>
      <p:grpSp>
        <p:nvGrpSpPr>
          <p:cNvPr id="260" name="Group 259">
            <a:extLst>
              <a:ext uri="{FF2B5EF4-FFF2-40B4-BE49-F238E27FC236}">
                <a16:creationId xmlns:a16="http://schemas.microsoft.com/office/drawing/2014/main" id="{49E1F6AF-3394-427C-80C0-64B943D64B01}"/>
              </a:ext>
            </a:extLst>
          </p:cNvPr>
          <p:cNvGrpSpPr/>
          <p:nvPr/>
        </p:nvGrpSpPr>
        <p:grpSpPr>
          <a:xfrm>
            <a:off x="820259" y="1805144"/>
            <a:ext cx="1005604" cy="172940"/>
            <a:chOff x="776543" y="5173050"/>
            <a:chExt cx="1583921" cy="272396"/>
          </a:xfrm>
        </p:grpSpPr>
        <p:pic>
          <p:nvPicPr>
            <p:cNvPr id="261" name="Picture 16" descr="LOGO USAGE | HCL Technologies">
              <a:extLst>
                <a:ext uri="{FF2B5EF4-FFF2-40B4-BE49-F238E27FC236}">
                  <a16:creationId xmlns:a16="http://schemas.microsoft.com/office/drawing/2014/main" id="{01EB2AD1-C6AA-4AB6-BDC0-B5066010FED1}"/>
                </a:ext>
              </a:extLst>
            </p:cNvPr>
            <p:cNvPicPr>
              <a:picLocks noChangeAspect="1" noChangeArrowheads="1"/>
            </p:cNvPicPr>
            <p:nvPr/>
          </p:nvPicPr>
          <p:blipFill rotWithShape="1">
            <a:blip r:embed="rId181" cstate="print">
              <a:extLst>
                <a:ext uri="{BEBA8EAE-BF5A-486C-A8C5-ECC9F3942E4B}">
                  <a14:imgProps xmlns:a14="http://schemas.microsoft.com/office/drawing/2010/main">
                    <a14:imgLayer r:embed="rId182">
                      <a14:imgEffect>
                        <a14:brightnessContrast bright="100000"/>
                      </a14:imgEffect>
                    </a14:imgLayer>
                  </a14:imgProps>
                </a:ext>
                <a:ext uri="{28A0092B-C50C-407E-A947-70E740481C1C}">
                  <a14:useLocalDpi xmlns:a14="http://schemas.microsoft.com/office/drawing/2010/main"/>
                </a:ext>
              </a:extLst>
            </a:blip>
            <a:srcRect l="15883" t="29700" r="17231" b="27055"/>
            <a:stretch/>
          </p:blipFill>
          <p:spPr bwMode="auto">
            <a:xfrm>
              <a:off x="776543" y="5280439"/>
              <a:ext cx="719814" cy="126738"/>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0" descr="Commercial Interior Design for PowerObjects - PlanForce Group">
              <a:extLst>
                <a:ext uri="{FF2B5EF4-FFF2-40B4-BE49-F238E27FC236}">
                  <a16:creationId xmlns:a16="http://schemas.microsoft.com/office/drawing/2014/main" id="{F92609A7-B3DD-499C-857E-6B5FFDABA44A}"/>
                </a:ext>
              </a:extLst>
            </p:cNvPr>
            <p:cNvPicPr>
              <a:picLocks noChangeAspect="1" noChangeArrowheads="1"/>
            </p:cNvPicPr>
            <p:nvPr/>
          </p:nvPicPr>
          <p:blipFill rotWithShape="1">
            <a:blip r:embed="rId183" cstate="print">
              <a:extLst>
                <a:ext uri="{BEBA8EAE-BF5A-486C-A8C5-ECC9F3942E4B}">
                  <a14:imgProps xmlns:a14="http://schemas.microsoft.com/office/drawing/2010/main">
                    <a14:imgLayer r:embed="rId184">
                      <a14:imgEffect>
                        <a14:brightnessContrast bright="100000"/>
                      </a14:imgEffect>
                    </a14:imgLayer>
                  </a14:imgProps>
                </a:ext>
                <a:ext uri="{28A0092B-C50C-407E-A947-70E740481C1C}">
                  <a14:useLocalDpi xmlns:a14="http://schemas.microsoft.com/office/drawing/2010/main"/>
                </a:ext>
              </a:extLst>
            </a:blip>
            <a:srcRect b="28180"/>
            <a:stretch/>
          </p:blipFill>
          <p:spPr bwMode="auto">
            <a:xfrm>
              <a:off x="1525134" y="5173050"/>
              <a:ext cx="835330" cy="272396"/>
            </a:xfrm>
            <a:prstGeom prst="rect">
              <a:avLst/>
            </a:prstGeom>
            <a:noFill/>
            <a:extLst>
              <a:ext uri="{909E8E84-426E-40DD-AFC4-6F175D3DCCD1}">
                <a14:hiddenFill xmlns:a14="http://schemas.microsoft.com/office/drawing/2010/main">
                  <a:solidFill>
                    <a:srgbClr val="FFFFFF"/>
                  </a:solidFill>
                </a14:hiddenFill>
              </a:ext>
            </a:extLst>
          </p:spPr>
        </p:pic>
      </p:grpSp>
      <p:pic>
        <p:nvPicPr>
          <p:cNvPr id="57" name="Picture 2" descr="Sensoria | Omdia | Tractica">
            <a:extLst>
              <a:ext uri="{FF2B5EF4-FFF2-40B4-BE49-F238E27FC236}">
                <a16:creationId xmlns:a16="http://schemas.microsoft.com/office/drawing/2014/main" id="{918C7028-EBF1-4290-931B-E2A81433B600}"/>
              </a:ext>
            </a:extLst>
          </p:cNvPr>
          <p:cNvPicPr>
            <a:picLocks noChangeAspect="1" noChangeArrowheads="1"/>
          </p:cNvPicPr>
          <p:nvPr/>
        </p:nvPicPr>
        <p:blipFill rotWithShape="1">
          <a:blip r:embed="rId185">
            <a:extLst>
              <a:ext uri="{BEBA8EAE-BF5A-486C-A8C5-ECC9F3942E4B}">
                <a14:imgProps xmlns:a14="http://schemas.microsoft.com/office/drawing/2010/main">
                  <a14:imgLayer r:embed="rId186">
                    <a14:imgEffect>
                      <a14:brightnessContrast bright="100000"/>
                    </a14:imgEffect>
                  </a14:imgLayer>
                </a14:imgProps>
              </a:ext>
              <a:ext uri="{28A0092B-C50C-407E-A947-70E740481C1C}">
                <a14:useLocalDpi xmlns:a14="http://schemas.microsoft.com/office/drawing/2010/main" val="0"/>
              </a:ext>
            </a:extLst>
          </a:blip>
          <a:srcRect t="33210" b="33210"/>
          <a:stretch/>
        </p:blipFill>
        <p:spPr bwMode="auto">
          <a:xfrm>
            <a:off x="2267863" y="3840533"/>
            <a:ext cx="869780" cy="206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69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08333E-7 3.7037E-6 L -2.08333E-7 0.03541 " pathEditMode="relative" rAng="0" ptsTypes="AA">
                                      <p:cBhvr>
                                        <p:cTn id="9" dur="5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3C5C384-8447-4743-826F-B4D776A3DB05}"/>
              </a:ext>
            </a:extLst>
          </p:cNvPr>
          <p:cNvSpPr/>
          <p:nvPr/>
        </p:nvSpPr>
        <p:spPr bwMode="auto">
          <a:xfrm>
            <a:off x="0" y="4485405"/>
            <a:ext cx="12192000" cy="2372595"/>
          </a:xfrm>
          <a:prstGeom prst="rect">
            <a:avLst/>
          </a:prstGeom>
          <a:solidFill>
            <a:schemeClr val="bg1">
              <a:alpha val="1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0" name="Picture 79" descr="A picture containing person, indoor, man, young&#10;&#10;Description automatically generated">
            <a:extLst>
              <a:ext uri="{FF2B5EF4-FFF2-40B4-BE49-F238E27FC236}">
                <a16:creationId xmlns:a16="http://schemas.microsoft.com/office/drawing/2014/main" id="{D7DF295C-401C-4C2E-8D98-57AD0715FF9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632" b="3078"/>
          <a:stretch/>
        </p:blipFill>
        <p:spPr>
          <a:xfrm flipH="1">
            <a:off x="9796517" y="2274191"/>
            <a:ext cx="2395482" cy="2211214"/>
          </a:xfrm>
          <a:custGeom>
            <a:avLst/>
            <a:gdLst>
              <a:gd name="connsiteX0" fmla="*/ 2367215 w 2367215"/>
              <a:gd name="connsiteY0" fmla="*/ 0 h 2211214"/>
              <a:gd name="connsiteX1" fmla="*/ 0 w 2367215"/>
              <a:gd name="connsiteY1" fmla="*/ 0 h 2211214"/>
              <a:gd name="connsiteX2" fmla="*/ 0 w 2367215"/>
              <a:gd name="connsiteY2" fmla="*/ 2211214 h 2211214"/>
              <a:gd name="connsiteX3" fmla="*/ 2367215 w 2367215"/>
              <a:gd name="connsiteY3" fmla="*/ 2211214 h 2211214"/>
            </a:gdLst>
            <a:ahLst/>
            <a:cxnLst>
              <a:cxn ang="0">
                <a:pos x="connsiteX0" y="connsiteY0"/>
              </a:cxn>
              <a:cxn ang="0">
                <a:pos x="connsiteX1" y="connsiteY1"/>
              </a:cxn>
              <a:cxn ang="0">
                <a:pos x="connsiteX2" y="connsiteY2"/>
              </a:cxn>
              <a:cxn ang="0">
                <a:pos x="connsiteX3" y="connsiteY3"/>
              </a:cxn>
            </a:cxnLst>
            <a:rect l="l" t="t" r="r" b="b"/>
            <a:pathLst>
              <a:path w="2367215" h="2211214">
                <a:moveTo>
                  <a:pt x="2367215" y="0"/>
                </a:moveTo>
                <a:lnTo>
                  <a:pt x="0" y="0"/>
                </a:lnTo>
                <a:lnTo>
                  <a:pt x="0" y="2211214"/>
                </a:lnTo>
                <a:lnTo>
                  <a:pt x="2367215" y="2211214"/>
                </a:lnTo>
                <a:close/>
              </a:path>
            </a:pathLst>
          </a:custGeom>
        </p:spPr>
      </p:pic>
      <p:pic>
        <p:nvPicPr>
          <p:cNvPr id="79" name="Picture 78">
            <a:extLst>
              <a:ext uri="{FF2B5EF4-FFF2-40B4-BE49-F238E27FC236}">
                <a16:creationId xmlns:a16="http://schemas.microsoft.com/office/drawing/2014/main" id="{DF5A343A-E22F-435E-BA1C-C25FA54FCD4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1279" b="843"/>
          <a:stretch/>
        </p:blipFill>
        <p:spPr>
          <a:xfrm>
            <a:off x="7347389" y="2274191"/>
            <a:ext cx="2395482" cy="2211214"/>
          </a:xfrm>
          <a:custGeom>
            <a:avLst/>
            <a:gdLst>
              <a:gd name="connsiteX0" fmla="*/ 0 w 2395482"/>
              <a:gd name="connsiteY0" fmla="*/ 0 h 2211214"/>
              <a:gd name="connsiteX1" fmla="*/ 2395482 w 2395482"/>
              <a:gd name="connsiteY1" fmla="*/ 0 h 2211214"/>
              <a:gd name="connsiteX2" fmla="*/ 2395482 w 2395482"/>
              <a:gd name="connsiteY2" fmla="*/ 2211214 h 2211214"/>
              <a:gd name="connsiteX3" fmla="*/ 0 w 2395482"/>
              <a:gd name="connsiteY3" fmla="*/ 2211214 h 2211214"/>
            </a:gdLst>
            <a:ahLst/>
            <a:cxnLst>
              <a:cxn ang="0">
                <a:pos x="connsiteX0" y="connsiteY0"/>
              </a:cxn>
              <a:cxn ang="0">
                <a:pos x="connsiteX1" y="connsiteY1"/>
              </a:cxn>
              <a:cxn ang="0">
                <a:pos x="connsiteX2" y="connsiteY2"/>
              </a:cxn>
              <a:cxn ang="0">
                <a:pos x="connsiteX3" y="connsiteY3"/>
              </a:cxn>
            </a:cxnLst>
            <a:rect l="l" t="t" r="r" b="b"/>
            <a:pathLst>
              <a:path w="2395482" h="2211214">
                <a:moveTo>
                  <a:pt x="0" y="0"/>
                </a:moveTo>
                <a:lnTo>
                  <a:pt x="2395482" y="0"/>
                </a:lnTo>
                <a:lnTo>
                  <a:pt x="2395482" y="2211214"/>
                </a:lnTo>
                <a:lnTo>
                  <a:pt x="0" y="2211214"/>
                </a:lnTo>
                <a:close/>
              </a:path>
            </a:pathLst>
          </a:custGeom>
        </p:spPr>
      </p:pic>
      <p:pic>
        <p:nvPicPr>
          <p:cNvPr id="74" name="Picture 73" descr="A picture containing different, table, close&#10;&#10;Description automatically generated">
            <a:extLst>
              <a:ext uri="{FF2B5EF4-FFF2-40B4-BE49-F238E27FC236}">
                <a16:creationId xmlns:a16="http://schemas.microsoft.com/office/drawing/2014/main" id="{9B684840-0A5E-4209-A463-204DA3DDAE9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r="760" b="2258"/>
          <a:stretch/>
        </p:blipFill>
        <p:spPr>
          <a:xfrm>
            <a:off x="7347389" y="0"/>
            <a:ext cx="2395482" cy="2211214"/>
          </a:xfrm>
          <a:custGeom>
            <a:avLst/>
            <a:gdLst>
              <a:gd name="connsiteX0" fmla="*/ 0 w 2395482"/>
              <a:gd name="connsiteY0" fmla="*/ 0 h 2211214"/>
              <a:gd name="connsiteX1" fmla="*/ 2395482 w 2395482"/>
              <a:gd name="connsiteY1" fmla="*/ 0 h 2211214"/>
              <a:gd name="connsiteX2" fmla="*/ 2395482 w 2395482"/>
              <a:gd name="connsiteY2" fmla="*/ 2211214 h 2211214"/>
              <a:gd name="connsiteX3" fmla="*/ 0 w 2395482"/>
              <a:gd name="connsiteY3" fmla="*/ 2211214 h 2211214"/>
            </a:gdLst>
            <a:ahLst/>
            <a:cxnLst>
              <a:cxn ang="0">
                <a:pos x="connsiteX0" y="connsiteY0"/>
              </a:cxn>
              <a:cxn ang="0">
                <a:pos x="connsiteX1" y="connsiteY1"/>
              </a:cxn>
              <a:cxn ang="0">
                <a:pos x="connsiteX2" y="connsiteY2"/>
              </a:cxn>
              <a:cxn ang="0">
                <a:pos x="connsiteX3" y="connsiteY3"/>
              </a:cxn>
            </a:cxnLst>
            <a:rect l="l" t="t" r="r" b="b"/>
            <a:pathLst>
              <a:path w="2395482" h="2211214">
                <a:moveTo>
                  <a:pt x="0" y="0"/>
                </a:moveTo>
                <a:lnTo>
                  <a:pt x="2395482" y="0"/>
                </a:lnTo>
                <a:lnTo>
                  <a:pt x="2395482" y="2211214"/>
                </a:lnTo>
                <a:lnTo>
                  <a:pt x="0" y="2211214"/>
                </a:lnTo>
                <a:close/>
              </a:path>
            </a:pathLst>
          </a:custGeom>
        </p:spPr>
      </p:pic>
      <p:pic>
        <p:nvPicPr>
          <p:cNvPr id="78" name="Picture 77" descr="A computer sitting on top of a table&#10;&#10;Description automatically generated">
            <a:extLst>
              <a:ext uri="{FF2B5EF4-FFF2-40B4-BE49-F238E27FC236}">
                <a16:creationId xmlns:a16="http://schemas.microsoft.com/office/drawing/2014/main" id="{8FF2E511-90DC-4659-ABF0-1B6FD622081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r="470" b="907"/>
          <a:stretch/>
        </p:blipFill>
        <p:spPr>
          <a:xfrm>
            <a:off x="4898259" y="2274191"/>
            <a:ext cx="2395482" cy="2211214"/>
          </a:xfrm>
          <a:custGeom>
            <a:avLst/>
            <a:gdLst>
              <a:gd name="connsiteX0" fmla="*/ 0 w 2395482"/>
              <a:gd name="connsiteY0" fmla="*/ 0 h 2211214"/>
              <a:gd name="connsiteX1" fmla="*/ 2395482 w 2395482"/>
              <a:gd name="connsiteY1" fmla="*/ 0 h 2211214"/>
              <a:gd name="connsiteX2" fmla="*/ 2395482 w 2395482"/>
              <a:gd name="connsiteY2" fmla="*/ 2211214 h 2211214"/>
              <a:gd name="connsiteX3" fmla="*/ 0 w 2395482"/>
              <a:gd name="connsiteY3" fmla="*/ 2211214 h 2211214"/>
            </a:gdLst>
            <a:ahLst/>
            <a:cxnLst>
              <a:cxn ang="0">
                <a:pos x="connsiteX0" y="connsiteY0"/>
              </a:cxn>
              <a:cxn ang="0">
                <a:pos x="connsiteX1" y="connsiteY1"/>
              </a:cxn>
              <a:cxn ang="0">
                <a:pos x="connsiteX2" y="connsiteY2"/>
              </a:cxn>
              <a:cxn ang="0">
                <a:pos x="connsiteX3" y="connsiteY3"/>
              </a:cxn>
            </a:cxnLst>
            <a:rect l="l" t="t" r="r" b="b"/>
            <a:pathLst>
              <a:path w="2395482" h="2211214">
                <a:moveTo>
                  <a:pt x="0" y="0"/>
                </a:moveTo>
                <a:lnTo>
                  <a:pt x="2395482" y="0"/>
                </a:lnTo>
                <a:lnTo>
                  <a:pt x="2395482" y="2211214"/>
                </a:lnTo>
                <a:lnTo>
                  <a:pt x="0" y="2211214"/>
                </a:lnTo>
                <a:close/>
              </a:path>
            </a:pathLst>
          </a:custGeom>
        </p:spPr>
      </p:pic>
      <p:pic>
        <p:nvPicPr>
          <p:cNvPr id="75" name="Picture 74">
            <a:extLst>
              <a:ext uri="{FF2B5EF4-FFF2-40B4-BE49-F238E27FC236}">
                <a16:creationId xmlns:a16="http://schemas.microsoft.com/office/drawing/2014/main" id="{BDB779A0-63DA-4B72-B7E4-7061F1F556F4}"/>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1" r="321" b="2766"/>
          <a:stretch/>
        </p:blipFill>
        <p:spPr>
          <a:xfrm>
            <a:off x="9796518" y="0"/>
            <a:ext cx="2395482" cy="2211214"/>
          </a:xfrm>
          <a:custGeom>
            <a:avLst/>
            <a:gdLst>
              <a:gd name="connsiteX0" fmla="*/ 0 w 2395482"/>
              <a:gd name="connsiteY0" fmla="*/ 0 h 2211214"/>
              <a:gd name="connsiteX1" fmla="*/ 2395482 w 2395482"/>
              <a:gd name="connsiteY1" fmla="*/ 0 h 2211214"/>
              <a:gd name="connsiteX2" fmla="*/ 2395482 w 2395482"/>
              <a:gd name="connsiteY2" fmla="*/ 2211214 h 2211214"/>
              <a:gd name="connsiteX3" fmla="*/ 0 w 2395482"/>
              <a:gd name="connsiteY3" fmla="*/ 2211214 h 2211214"/>
            </a:gdLst>
            <a:ahLst/>
            <a:cxnLst>
              <a:cxn ang="0">
                <a:pos x="connsiteX0" y="connsiteY0"/>
              </a:cxn>
              <a:cxn ang="0">
                <a:pos x="connsiteX1" y="connsiteY1"/>
              </a:cxn>
              <a:cxn ang="0">
                <a:pos x="connsiteX2" y="connsiteY2"/>
              </a:cxn>
              <a:cxn ang="0">
                <a:pos x="connsiteX3" y="connsiteY3"/>
              </a:cxn>
            </a:cxnLst>
            <a:rect l="l" t="t" r="r" b="b"/>
            <a:pathLst>
              <a:path w="2395482" h="2211214">
                <a:moveTo>
                  <a:pt x="0" y="0"/>
                </a:moveTo>
                <a:lnTo>
                  <a:pt x="2395482" y="0"/>
                </a:lnTo>
                <a:lnTo>
                  <a:pt x="2395482" y="2211214"/>
                </a:lnTo>
                <a:lnTo>
                  <a:pt x="0" y="2211214"/>
                </a:lnTo>
                <a:close/>
              </a:path>
            </a:pathLst>
          </a:custGeom>
        </p:spPr>
      </p:pic>
      <p:pic>
        <p:nvPicPr>
          <p:cNvPr id="72" name="Picture 71" descr="A picture containing indoor, man, table, toy&#10;&#10;Description automatically generated">
            <a:extLst>
              <a:ext uri="{FF2B5EF4-FFF2-40B4-BE49-F238E27FC236}">
                <a16:creationId xmlns:a16="http://schemas.microsoft.com/office/drawing/2014/main" id="{E1F147F9-2177-4F92-85A7-3D5C2CB47B04}"/>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t="1" r="648" b="758"/>
          <a:stretch/>
        </p:blipFill>
        <p:spPr>
          <a:xfrm>
            <a:off x="2449130" y="0"/>
            <a:ext cx="2395482" cy="2211214"/>
          </a:xfrm>
          <a:custGeom>
            <a:avLst/>
            <a:gdLst>
              <a:gd name="connsiteX0" fmla="*/ 0 w 2395482"/>
              <a:gd name="connsiteY0" fmla="*/ 0 h 2211214"/>
              <a:gd name="connsiteX1" fmla="*/ 2395482 w 2395482"/>
              <a:gd name="connsiteY1" fmla="*/ 0 h 2211214"/>
              <a:gd name="connsiteX2" fmla="*/ 2395482 w 2395482"/>
              <a:gd name="connsiteY2" fmla="*/ 2211214 h 2211214"/>
              <a:gd name="connsiteX3" fmla="*/ 0 w 2395482"/>
              <a:gd name="connsiteY3" fmla="*/ 2211214 h 2211214"/>
            </a:gdLst>
            <a:ahLst/>
            <a:cxnLst>
              <a:cxn ang="0">
                <a:pos x="connsiteX0" y="connsiteY0"/>
              </a:cxn>
              <a:cxn ang="0">
                <a:pos x="connsiteX1" y="connsiteY1"/>
              </a:cxn>
              <a:cxn ang="0">
                <a:pos x="connsiteX2" y="connsiteY2"/>
              </a:cxn>
              <a:cxn ang="0">
                <a:pos x="connsiteX3" y="connsiteY3"/>
              </a:cxn>
            </a:cxnLst>
            <a:rect l="l" t="t" r="r" b="b"/>
            <a:pathLst>
              <a:path w="2395482" h="2211214">
                <a:moveTo>
                  <a:pt x="0" y="0"/>
                </a:moveTo>
                <a:lnTo>
                  <a:pt x="2395482" y="0"/>
                </a:lnTo>
                <a:lnTo>
                  <a:pt x="2395482" y="2211214"/>
                </a:lnTo>
                <a:lnTo>
                  <a:pt x="0" y="2211214"/>
                </a:lnTo>
                <a:close/>
              </a:path>
            </a:pathLst>
          </a:custGeom>
        </p:spPr>
      </p:pic>
      <p:pic>
        <p:nvPicPr>
          <p:cNvPr id="76" name="Picture 75" descr="A group of people sitting at a table&#10;&#10;Description automatically generated">
            <a:extLst>
              <a:ext uri="{FF2B5EF4-FFF2-40B4-BE49-F238E27FC236}">
                <a16:creationId xmlns:a16="http://schemas.microsoft.com/office/drawing/2014/main" id="{657D30CA-6D21-4EE4-9A2C-64A1EED8DD1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1" t="-1" r="816" b="2482"/>
          <a:stretch/>
        </p:blipFill>
        <p:spPr>
          <a:xfrm>
            <a:off x="0" y="2274191"/>
            <a:ext cx="2395482" cy="2211214"/>
          </a:xfrm>
          <a:custGeom>
            <a:avLst/>
            <a:gdLst>
              <a:gd name="connsiteX0" fmla="*/ 0 w 2395482"/>
              <a:gd name="connsiteY0" fmla="*/ 0 h 2211214"/>
              <a:gd name="connsiteX1" fmla="*/ 2395482 w 2395482"/>
              <a:gd name="connsiteY1" fmla="*/ 0 h 2211214"/>
              <a:gd name="connsiteX2" fmla="*/ 2395482 w 2395482"/>
              <a:gd name="connsiteY2" fmla="*/ 2211214 h 2211214"/>
              <a:gd name="connsiteX3" fmla="*/ 0 w 2395482"/>
              <a:gd name="connsiteY3" fmla="*/ 2211214 h 2211214"/>
            </a:gdLst>
            <a:ahLst/>
            <a:cxnLst>
              <a:cxn ang="0">
                <a:pos x="connsiteX0" y="connsiteY0"/>
              </a:cxn>
              <a:cxn ang="0">
                <a:pos x="connsiteX1" y="connsiteY1"/>
              </a:cxn>
              <a:cxn ang="0">
                <a:pos x="connsiteX2" y="connsiteY2"/>
              </a:cxn>
              <a:cxn ang="0">
                <a:pos x="connsiteX3" y="connsiteY3"/>
              </a:cxn>
            </a:cxnLst>
            <a:rect l="l" t="t" r="r" b="b"/>
            <a:pathLst>
              <a:path w="2395482" h="2211214">
                <a:moveTo>
                  <a:pt x="0" y="0"/>
                </a:moveTo>
                <a:lnTo>
                  <a:pt x="2395482" y="0"/>
                </a:lnTo>
                <a:lnTo>
                  <a:pt x="2395482" y="2211214"/>
                </a:lnTo>
                <a:lnTo>
                  <a:pt x="0" y="2211214"/>
                </a:lnTo>
                <a:close/>
              </a:path>
            </a:pathLst>
          </a:custGeom>
        </p:spPr>
      </p:pic>
      <p:pic>
        <p:nvPicPr>
          <p:cNvPr id="71" name="Picture 70" descr="A picture containing sport, swimming&#10;&#10;Description automatically generated">
            <a:extLst>
              <a:ext uri="{FF2B5EF4-FFF2-40B4-BE49-F238E27FC236}">
                <a16:creationId xmlns:a16="http://schemas.microsoft.com/office/drawing/2014/main" id="{6B4B753B-DE11-4D4F-BF82-D6C747FD6F17}"/>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1" r="516" b="2266"/>
          <a:stretch/>
        </p:blipFill>
        <p:spPr>
          <a:xfrm>
            <a:off x="0" y="0"/>
            <a:ext cx="2395482" cy="2211214"/>
          </a:xfrm>
          <a:custGeom>
            <a:avLst/>
            <a:gdLst>
              <a:gd name="connsiteX0" fmla="*/ 0 w 2395482"/>
              <a:gd name="connsiteY0" fmla="*/ 0 h 2211214"/>
              <a:gd name="connsiteX1" fmla="*/ 2395482 w 2395482"/>
              <a:gd name="connsiteY1" fmla="*/ 0 h 2211214"/>
              <a:gd name="connsiteX2" fmla="*/ 2395482 w 2395482"/>
              <a:gd name="connsiteY2" fmla="*/ 2211214 h 2211214"/>
              <a:gd name="connsiteX3" fmla="*/ 0 w 2395482"/>
              <a:gd name="connsiteY3" fmla="*/ 2211214 h 2211214"/>
            </a:gdLst>
            <a:ahLst/>
            <a:cxnLst>
              <a:cxn ang="0">
                <a:pos x="connsiteX0" y="connsiteY0"/>
              </a:cxn>
              <a:cxn ang="0">
                <a:pos x="connsiteX1" y="connsiteY1"/>
              </a:cxn>
              <a:cxn ang="0">
                <a:pos x="connsiteX2" y="connsiteY2"/>
              </a:cxn>
              <a:cxn ang="0">
                <a:pos x="connsiteX3" y="connsiteY3"/>
              </a:cxn>
            </a:cxnLst>
            <a:rect l="l" t="t" r="r" b="b"/>
            <a:pathLst>
              <a:path w="2395482" h="2211214">
                <a:moveTo>
                  <a:pt x="0" y="0"/>
                </a:moveTo>
                <a:lnTo>
                  <a:pt x="2395482" y="0"/>
                </a:lnTo>
                <a:lnTo>
                  <a:pt x="2395482" y="2211214"/>
                </a:lnTo>
                <a:lnTo>
                  <a:pt x="0" y="2211214"/>
                </a:lnTo>
                <a:close/>
              </a:path>
            </a:pathLst>
          </a:custGeom>
        </p:spPr>
      </p:pic>
      <p:pic>
        <p:nvPicPr>
          <p:cNvPr id="73" name="Picture 72" descr="A picture containing person, indoor, woman, man&#10;&#10;Description automatically generated">
            <a:extLst>
              <a:ext uri="{FF2B5EF4-FFF2-40B4-BE49-F238E27FC236}">
                <a16:creationId xmlns:a16="http://schemas.microsoft.com/office/drawing/2014/main" id="{8486490D-83B5-4144-A22D-15466C61A64E}"/>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r="469" b="2079"/>
          <a:stretch/>
        </p:blipFill>
        <p:spPr>
          <a:xfrm>
            <a:off x="4898259" y="0"/>
            <a:ext cx="2395482" cy="2211214"/>
          </a:xfrm>
          <a:custGeom>
            <a:avLst/>
            <a:gdLst>
              <a:gd name="connsiteX0" fmla="*/ 0 w 2395482"/>
              <a:gd name="connsiteY0" fmla="*/ 0 h 2211214"/>
              <a:gd name="connsiteX1" fmla="*/ 2395482 w 2395482"/>
              <a:gd name="connsiteY1" fmla="*/ 0 h 2211214"/>
              <a:gd name="connsiteX2" fmla="*/ 2395482 w 2395482"/>
              <a:gd name="connsiteY2" fmla="*/ 2211214 h 2211214"/>
              <a:gd name="connsiteX3" fmla="*/ 0 w 2395482"/>
              <a:gd name="connsiteY3" fmla="*/ 2211214 h 2211214"/>
            </a:gdLst>
            <a:ahLst/>
            <a:cxnLst>
              <a:cxn ang="0">
                <a:pos x="connsiteX0" y="connsiteY0"/>
              </a:cxn>
              <a:cxn ang="0">
                <a:pos x="connsiteX1" y="connsiteY1"/>
              </a:cxn>
              <a:cxn ang="0">
                <a:pos x="connsiteX2" y="connsiteY2"/>
              </a:cxn>
              <a:cxn ang="0">
                <a:pos x="connsiteX3" y="connsiteY3"/>
              </a:cxn>
            </a:cxnLst>
            <a:rect l="l" t="t" r="r" b="b"/>
            <a:pathLst>
              <a:path w="2395482" h="2211214">
                <a:moveTo>
                  <a:pt x="0" y="0"/>
                </a:moveTo>
                <a:lnTo>
                  <a:pt x="2395482" y="0"/>
                </a:lnTo>
                <a:lnTo>
                  <a:pt x="2395482" y="2211214"/>
                </a:lnTo>
                <a:lnTo>
                  <a:pt x="0" y="2211214"/>
                </a:lnTo>
                <a:close/>
              </a:path>
            </a:pathLst>
          </a:custGeom>
        </p:spPr>
      </p:pic>
      <p:pic>
        <p:nvPicPr>
          <p:cNvPr id="77" name="Picture 76">
            <a:extLst>
              <a:ext uri="{FF2B5EF4-FFF2-40B4-BE49-F238E27FC236}">
                <a16:creationId xmlns:a16="http://schemas.microsoft.com/office/drawing/2014/main" id="{BEECF6DA-C176-4723-9C21-3657729B4728}"/>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1" r="1460" b="1084"/>
          <a:stretch/>
        </p:blipFill>
        <p:spPr>
          <a:xfrm>
            <a:off x="2449130" y="2274191"/>
            <a:ext cx="2395482" cy="2211214"/>
          </a:xfrm>
          <a:custGeom>
            <a:avLst/>
            <a:gdLst>
              <a:gd name="connsiteX0" fmla="*/ 0 w 2395482"/>
              <a:gd name="connsiteY0" fmla="*/ 0 h 2211214"/>
              <a:gd name="connsiteX1" fmla="*/ 2395482 w 2395482"/>
              <a:gd name="connsiteY1" fmla="*/ 0 h 2211214"/>
              <a:gd name="connsiteX2" fmla="*/ 2395482 w 2395482"/>
              <a:gd name="connsiteY2" fmla="*/ 2211214 h 2211214"/>
              <a:gd name="connsiteX3" fmla="*/ 0 w 2395482"/>
              <a:gd name="connsiteY3" fmla="*/ 2211214 h 2211214"/>
            </a:gdLst>
            <a:ahLst/>
            <a:cxnLst>
              <a:cxn ang="0">
                <a:pos x="connsiteX0" y="connsiteY0"/>
              </a:cxn>
              <a:cxn ang="0">
                <a:pos x="connsiteX1" y="connsiteY1"/>
              </a:cxn>
              <a:cxn ang="0">
                <a:pos x="connsiteX2" y="connsiteY2"/>
              </a:cxn>
              <a:cxn ang="0">
                <a:pos x="connsiteX3" y="connsiteY3"/>
              </a:cxn>
            </a:cxnLst>
            <a:rect l="l" t="t" r="r" b="b"/>
            <a:pathLst>
              <a:path w="2395482" h="2211214">
                <a:moveTo>
                  <a:pt x="0" y="0"/>
                </a:moveTo>
                <a:lnTo>
                  <a:pt x="2395482" y="0"/>
                </a:lnTo>
                <a:lnTo>
                  <a:pt x="2395482" y="2211214"/>
                </a:lnTo>
                <a:lnTo>
                  <a:pt x="0" y="2211214"/>
                </a:lnTo>
                <a:close/>
              </a:path>
            </a:pathLst>
          </a:custGeom>
        </p:spPr>
      </p:pic>
      <p:sp>
        <p:nvSpPr>
          <p:cNvPr id="88" name="Rectangle 87">
            <a:extLst>
              <a:ext uri="{FF2B5EF4-FFF2-40B4-BE49-F238E27FC236}">
                <a16:creationId xmlns:a16="http://schemas.microsoft.com/office/drawing/2014/main" id="{6DA44CEF-00D9-4D42-89CD-D5CC5FBB89F6}"/>
              </a:ext>
            </a:extLst>
          </p:cNvPr>
          <p:cNvSpPr/>
          <p:nvPr/>
        </p:nvSpPr>
        <p:spPr bwMode="auto">
          <a:xfrm>
            <a:off x="0" y="0"/>
            <a:ext cx="12192000" cy="4485405"/>
          </a:xfrm>
          <a:prstGeom prst="rect">
            <a:avLst/>
          </a:prstGeom>
          <a:gradFill>
            <a:gsLst>
              <a:gs pos="0">
                <a:srgbClr val="000000">
                  <a:alpha val="25000"/>
                </a:srgbClr>
              </a:gs>
              <a:gs pos="0">
                <a:srgbClr val="000000">
                  <a:alpha val="35000"/>
                </a:srgbClr>
              </a:gs>
              <a:gs pos="100000">
                <a:srgbClr val="000000">
                  <a:alpha val="35000"/>
                </a:srgbClr>
              </a:gs>
              <a:gs pos="50000">
                <a:srgbClr val="000000">
                  <a:alpha val="70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EBCD7124-F455-4048-8505-CAE57C06ABBA}"/>
              </a:ext>
            </a:extLst>
          </p:cNvPr>
          <p:cNvSpPr/>
          <p:nvPr/>
        </p:nvSpPr>
        <p:spPr bwMode="auto">
          <a:xfrm>
            <a:off x="0" y="0"/>
            <a:ext cx="12192000" cy="1213880"/>
          </a:xfrm>
          <a:prstGeom prst="rect">
            <a:avLst/>
          </a:prstGeom>
          <a:gradFill>
            <a:gsLst>
              <a:gs pos="0">
                <a:srgbClr val="000000">
                  <a:alpha val="40000"/>
                </a:srgbClr>
              </a:gs>
              <a:gs pos="64000">
                <a:srgbClr val="000000">
                  <a:alpha val="33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6BD608E-FDE7-4866-A78C-3B40CFA1D1B9}"/>
              </a:ext>
            </a:extLst>
          </p:cNvPr>
          <p:cNvSpPr>
            <a:spLocks noGrp="1"/>
          </p:cNvSpPr>
          <p:nvPr>
            <p:ph type="title"/>
          </p:nvPr>
        </p:nvSpPr>
        <p:spPr>
          <a:xfrm>
            <a:off x="588263" y="457200"/>
            <a:ext cx="11018520" cy="492443"/>
          </a:xfrm>
        </p:spPr>
        <p:txBody>
          <a:bodyPr/>
          <a:lstStyle/>
          <a:p>
            <a:pPr lvl="0" algn="ctr"/>
            <a:r>
              <a:rPr lang="en-US">
                <a:effectLst>
                  <a:outerShdw blurRad="38100" dist="38100" dir="2700000" algn="tl">
                    <a:srgbClr val="000000">
                      <a:alpha val="43137"/>
                    </a:srgbClr>
                  </a:outerShdw>
                </a:effectLst>
              </a:rPr>
              <a:t>Empowering Healthcare Partners to do more</a:t>
            </a:r>
          </a:p>
        </p:txBody>
      </p:sp>
      <p:sp>
        <p:nvSpPr>
          <p:cNvPr id="2" name="Slide Number Placeholder 6">
            <a:extLst>
              <a:ext uri="{FF2B5EF4-FFF2-40B4-BE49-F238E27FC236}">
                <a16:creationId xmlns:a16="http://schemas.microsoft.com/office/drawing/2014/main" id="{AE5C51AC-5B9F-44D3-92E1-05647C4F38B1}"/>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5" name="Footer Placeholder 1">
            <a:extLst>
              <a:ext uri="{FF2B5EF4-FFF2-40B4-BE49-F238E27FC236}">
                <a16:creationId xmlns:a16="http://schemas.microsoft.com/office/drawing/2014/main" id="{21B1F124-39DC-40FA-83B8-620001DE0D71}"/>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grpSp>
        <p:nvGrpSpPr>
          <p:cNvPr id="45" name="Group 44">
            <a:extLst>
              <a:ext uri="{FF2B5EF4-FFF2-40B4-BE49-F238E27FC236}">
                <a16:creationId xmlns:a16="http://schemas.microsoft.com/office/drawing/2014/main" id="{3FC84AE0-E0CB-42F3-AABE-1689801DDD25}"/>
              </a:ext>
            </a:extLst>
          </p:cNvPr>
          <p:cNvGrpSpPr/>
          <p:nvPr/>
        </p:nvGrpSpPr>
        <p:grpSpPr>
          <a:xfrm>
            <a:off x="3206641" y="967343"/>
            <a:ext cx="6860723" cy="6860669"/>
            <a:chOff x="154596" y="2281412"/>
            <a:chExt cx="394433" cy="394430"/>
          </a:xfrm>
        </p:grpSpPr>
        <p:sp>
          <p:nvSpPr>
            <p:cNvPr id="46" name="Freeform 89">
              <a:extLst>
                <a:ext uri="{FF2B5EF4-FFF2-40B4-BE49-F238E27FC236}">
                  <a16:creationId xmlns:a16="http://schemas.microsoft.com/office/drawing/2014/main" id="{0A68F44D-89E6-4FD6-B627-C034946658E8}"/>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47" name="Freeform 90">
              <a:extLst>
                <a:ext uri="{FF2B5EF4-FFF2-40B4-BE49-F238E27FC236}">
                  <a16:creationId xmlns:a16="http://schemas.microsoft.com/office/drawing/2014/main" id="{28852267-1889-412B-9EB3-2BF9AE68CAB7}"/>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48" name="Freeform 91">
              <a:extLst>
                <a:ext uri="{FF2B5EF4-FFF2-40B4-BE49-F238E27FC236}">
                  <a16:creationId xmlns:a16="http://schemas.microsoft.com/office/drawing/2014/main" id="{28A53376-0C96-4FD3-9C79-3E97F26BCBA9}"/>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49" name="Freeform 92">
              <a:extLst>
                <a:ext uri="{FF2B5EF4-FFF2-40B4-BE49-F238E27FC236}">
                  <a16:creationId xmlns:a16="http://schemas.microsoft.com/office/drawing/2014/main" id="{69422A04-6B03-4119-B432-7B5375C7AB4D}"/>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0" name="Freeform 93">
              <a:extLst>
                <a:ext uri="{FF2B5EF4-FFF2-40B4-BE49-F238E27FC236}">
                  <a16:creationId xmlns:a16="http://schemas.microsoft.com/office/drawing/2014/main" id="{324A6BE1-1AC1-42BB-A051-B3ACB4C9C4E6}"/>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7" name="Freeform 94">
              <a:extLst>
                <a:ext uri="{FF2B5EF4-FFF2-40B4-BE49-F238E27FC236}">
                  <a16:creationId xmlns:a16="http://schemas.microsoft.com/office/drawing/2014/main" id="{F8607591-A9B8-4F53-883A-4AB3B573AAFA}"/>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8" name="Freeform 95">
              <a:extLst>
                <a:ext uri="{FF2B5EF4-FFF2-40B4-BE49-F238E27FC236}">
                  <a16:creationId xmlns:a16="http://schemas.microsoft.com/office/drawing/2014/main" id="{C1F36179-7A4E-4019-B9C0-421D744B31B5}"/>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9" name="Freeform 96">
              <a:extLst>
                <a:ext uri="{FF2B5EF4-FFF2-40B4-BE49-F238E27FC236}">
                  <a16:creationId xmlns:a16="http://schemas.microsoft.com/office/drawing/2014/main" id="{A660AAC6-8EDD-4B2B-AF70-7987D8BACE97}"/>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0" name="Freeform 97">
              <a:extLst>
                <a:ext uri="{FF2B5EF4-FFF2-40B4-BE49-F238E27FC236}">
                  <a16:creationId xmlns:a16="http://schemas.microsoft.com/office/drawing/2014/main" id="{62DEE5E8-1580-418B-89CE-BF4EC7CB21A7}"/>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61" name="Rectangle 60">
            <a:extLst>
              <a:ext uri="{FF2B5EF4-FFF2-40B4-BE49-F238E27FC236}">
                <a16:creationId xmlns:a16="http://schemas.microsoft.com/office/drawing/2014/main" id="{6065BA18-6216-4C63-A532-CBD42C41EC5E}"/>
              </a:ext>
            </a:extLst>
          </p:cNvPr>
          <p:cNvSpPr/>
          <p:nvPr/>
        </p:nvSpPr>
        <p:spPr>
          <a:xfrm>
            <a:off x="1733725" y="1813848"/>
            <a:ext cx="8724551" cy="954107"/>
          </a:xfrm>
          <a:prstGeom prst="rect">
            <a:avLst/>
          </a:prstGeom>
        </p:spPr>
        <p:txBody>
          <a:bodyPr wrap="square">
            <a:spAutoFit/>
          </a:bodyPr>
          <a:lstStyle/>
          <a:p>
            <a:pPr lvl="0" algn="ctr">
              <a:defRPr/>
            </a:pPr>
            <a:r>
              <a:rPr lang="en-US" sz="2800" kern="0">
                <a:solidFill>
                  <a:srgbClr val="50E6FF"/>
                </a:solidFill>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Build, extend, and enrich a connected experience across data, workflow, and cloud scale analytics</a:t>
            </a:r>
            <a:endParaRPr lang="en-US" sz="1800">
              <a:solidFill>
                <a:srgbClr val="50E6FF"/>
              </a:solidFill>
              <a:effectLst>
                <a:outerShdw blurRad="38100" dist="38100" dir="2700000" algn="tl">
                  <a:srgbClr val="000000">
                    <a:alpha val="43137"/>
                  </a:srgbClr>
                </a:outerShdw>
              </a:effectLst>
            </a:endParaRPr>
          </a:p>
        </p:txBody>
      </p:sp>
      <p:grpSp>
        <p:nvGrpSpPr>
          <p:cNvPr id="51" name="Group 50" descr="globe, earth">
            <a:extLst>
              <a:ext uri="{FF2B5EF4-FFF2-40B4-BE49-F238E27FC236}">
                <a16:creationId xmlns:a16="http://schemas.microsoft.com/office/drawing/2014/main" id="{573A29A7-11B0-48A3-AD5C-C1B6D65F334D}"/>
              </a:ext>
            </a:extLst>
          </p:cNvPr>
          <p:cNvGrpSpPr/>
          <p:nvPr/>
        </p:nvGrpSpPr>
        <p:grpSpPr>
          <a:xfrm>
            <a:off x="5835650" y="4850355"/>
            <a:ext cx="520700" cy="520698"/>
            <a:chOff x="8617744" y="2840833"/>
            <a:chExt cx="896936" cy="896934"/>
          </a:xfrm>
        </p:grpSpPr>
        <p:sp>
          <p:nvSpPr>
            <p:cNvPr id="52" name="Oval 51">
              <a:extLst>
                <a:ext uri="{FF2B5EF4-FFF2-40B4-BE49-F238E27FC236}">
                  <a16:creationId xmlns:a16="http://schemas.microsoft.com/office/drawing/2014/main" id="{1E41C843-0DCF-4731-BE44-7811D1F8DC07}"/>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4">
              <a:extLst>
                <a:ext uri="{FF2B5EF4-FFF2-40B4-BE49-F238E27FC236}">
                  <a16:creationId xmlns:a16="http://schemas.microsoft.com/office/drawing/2014/main" id="{290C0F5F-C59D-4F65-B9B0-046877465059}"/>
                </a:ext>
              </a:extLst>
            </p:cNvPr>
            <p:cNvGrpSpPr>
              <a:grpSpLocks noChangeAspect="1"/>
            </p:cNvGrpSpPr>
            <p:nvPr/>
          </p:nvGrpSpPr>
          <p:grpSpPr bwMode="auto">
            <a:xfrm>
              <a:off x="8617744" y="2840833"/>
              <a:ext cx="896936" cy="896934"/>
              <a:chOff x="2177" y="498"/>
              <a:chExt cx="3324" cy="3324"/>
            </a:xfrm>
            <a:solidFill>
              <a:srgbClr val="243A5E"/>
            </a:solidFill>
          </p:grpSpPr>
          <p:sp>
            <p:nvSpPr>
              <p:cNvPr id="54" name="Freeform 5">
                <a:extLst>
                  <a:ext uri="{FF2B5EF4-FFF2-40B4-BE49-F238E27FC236}">
                    <a16:creationId xmlns:a16="http://schemas.microsoft.com/office/drawing/2014/main" id="{992676DD-8824-4E1F-AAE0-55920C903DBC}"/>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6">
                <a:extLst>
                  <a:ext uri="{FF2B5EF4-FFF2-40B4-BE49-F238E27FC236}">
                    <a16:creationId xmlns:a16="http://schemas.microsoft.com/office/drawing/2014/main" id="{2A6FA74A-9DC8-4BFB-88C1-AA3B2EA62E81}"/>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7">
                <a:extLst>
                  <a:ext uri="{FF2B5EF4-FFF2-40B4-BE49-F238E27FC236}">
                    <a16:creationId xmlns:a16="http://schemas.microsoft.com/office/drawing/2014/main" id="{2F795E61-A931-4CD2-9CD4-765D7C840700}"/>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2" name="Rectangle 11">
            <a:extLst>
              <a:ext uri="{FF2B5EF4-FFF2-40B4-BE49-F238E27FC236}">
                <a16:creationId xmlns:a16="http://schemas.microsoft.com/office/drawing/2014/main" id="{258EE7C0-22CB-446C-9B74-6CBE4ACD187B}"/>
              </a:ext>
            </a:extLst>
          </p:cNvPr>
          <p:cNvSpPr/>
          <p:nvPr/>
        </p:nvSpPr>
        <p:spPr>
          <a:xfrm>
            <a:off x="1190779" y="5914297"/>
            <a:ext cx="2303216" cy="430887"/>
          </a:xfrm>
          <a:prstGeom prst="rect">
            <a:avLst/>
          </a:prstGeom>
        </p:spPr>
        <p:txBody>
          <a:bodyPr wrap="square" lIns="0" tIns="0" rIns="0" bIns="0" anchor="ctr">
            <a:spAutoFit/>
          </a:bodyPr>
          <a:lstStyle/>
          <a:p>
            <a:pPr marL="0" marR="0" lvl="0" indent="0" algn="ctr" defTabSz="914400"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We never monetize your </a:t>
            </a:r>
            <a:b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or your customers’ data</a:t>
            </a:r>
          </a:p>
        </p:txBody>
      </p:sp>
      <p:sp>
        <p:nvSpPr>
          <p:cNvPr id="13" name="Rectangle 12">
            <a:extLst>
              <a:ext uri="{FF2B5EF4-FFF2-40B4-BE49-F238E27FC236}">
                <a16:creationId xmlns:a16="http://schemas.microsoft.com/office/drawing/2014/main" id="{758D7AA2-1877-4413-ACCE-54D436651C3F}"/>
              </a:ext>
            </a:extLst>
          </p:cNvPr>
          <p:cNvSpPr/>
          <p:nvPr/>
        </p:nvSpPr>
        <p:spPr>
          <a:xfrm>
            <a:off x="4945309" y="5914297"/>
            <a:ext cx="2303216" cy="430887"/>
          </a:xfrm>
          <a:prstGeom prst="rect">
            <a:avLst/>
          </a:prstGeom>
        </p:spPr>
        <p:txBody>
          <a:bodyPr wrap="square" lIns="0" tIns="0" rIns="0" bIns="0" anchor="ctr">
            <a:spAutoFit/>
          </a:bodyPr>
          <a:lstStyle/>
          <a:p>
            <a:pPr marL="0" marR="0" lvl="0" indent="0" algn="ctr" defTabSz="914400"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Industry leading cloud scale and partner ecosystem</a:t>
            </a:r>
          </a:p>
        </p:txBody>
      </p:sp>
      <p:sp>
        <p:nvSpPr>
          <p:cNvPr id="14" name="Rectangle 13">
            <a:extLst>
              <a:ext uri="{FF2B5EF4-FFF2-40B4-BE49-F238E27FC236}">
                <a16:creationId xmlns:a16="http://schemas.microsoft.com/office/drawing/2014/main" id="{7A2EEFAE-5FCD-40D9-B2DC-4CA9D9A4C866}"/>
              </a:ext>
            </a:extLst>
          </p:cNvPr>
          <p:cNvSpPr/>
          <p:nvPr/>
        </p:nvSpPr>
        <p:spPr>
          <a:xfrm>
            <a:off x="8699840" y="5914297"/>
            <a:ext cx="2303216" cy="646331"/>
          </a:xfrm>
          <a:prstGeom prst="rect">
            <a:avLst/>
          </a:prstGeom>
        </p:spPr>
        <p:txBody>
          <a:bodyPr wrap="square" lIns="0" tIns="0" rIns="0" bIns="0" anchor="ctr">
            <a:spAutoFit/>
          </a:bodyPr>
          <a:lstStyle/>
          <a:p>
            <a:pPr marL="0" marR="0" lvl="0" indent="0" algn="ctr" defTabSz="914400"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Commitment to the most comprehensive security &amp; compliance offerings</a:t>
            </a:r>
          </a:p>
        </p:txBody>
      </p:sp>
      <p:sp>
        <p:nvSpPr>
          <p:cNvPr id="16" name="Rectangle 15">
            <a:extLst>
              <a:ext uri="{FF2B5EF4-FFF2-40B4-BE49-F238E27FC236}">
                <a16:creationId xmlns:a16="http://schemas.microsoft.com/office/drawing/2014/main" id="{1A2F1211-0319-4FE1-82E6-3A6772F9574B}"/>
              </a:ext>
            </a:extLst>
          </p:cNvPr>
          <p:cNvSpPr/>
          <p:nvPr/>
        </p:nvSpPr>
        <p:spPr>
          <a:xfrm>
            <a:off x="4336697" y="5542603"/>
            <a:ext cx="3520440" cy="276999"/>
          </a:xfrm>
          <a:prstGeom prst="rect">
            <a:avLst/>
          </a:prstGeom>
        </p:spPr>
        <p:txBody>
          <a:bodyPr wrap="square" lIns="0" tIns="0" rIns="0" bIns="0" anchor="ctr" anchorCtr="0">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0" cap="none" spc="-49" normalizeH="0" baseline="0" noProof="0">
                <a:ln w="3175">
                  <a:noFill/>
                </a:ln>
                <a:solidFill>
                  <a:srgbClr val="FFFFFF"/>
                </a:solidFill>
                <a:effectLst/>
                <a:uLnTx/>
                <a:uFillTx/>
                <a:latin typeface="Segoe UI Semibold"/>
                <a:ea typeface="+mn-ea"/>
                <a:cs typeface="Segoe UI" panose="020B0502040204020203" pitchFamily="34" charset="0"/>
              </a:rPr>
              <a:t>Global Scale</a:t>
            </a:r>
          </a:p>
        </p:txBody>
      </p:sp>
      <p:sp>
        <p:nvSpPr>
          <p:cNvPr id="17" name="Rectangle 16">
            <a:extLst>
              <a:ext uri="{FF2B5EF4-FFF2-40B4-BE49-F238E27FC236}">
                <a16:creationId xmlns:a16="http://schemas.microsoft.com/office/drawing/2014/main" id="{EC500C47-1D1B-4833-8134-D48A88C5B876}"/>
              </a:ext>
            </a:extLst>
          </p:cNvPr>
          <p:cNvSpPr/>
          <p:nvPr/>
        </p:nvSpPr>
        <p:spPr>
          <a:xfrm>
            <a:off x="8091228" y="5542603"/>
            <a:ext cx="3520440" cy="276999"/>
          </a:xfrm>
          <a:prstGeom prst="rect">
            <a:avLst/>
          </a:prstGeom>
        </p:spPr>
        <p:txBody>
          <a:bodyPr wrap="square" lIns="0" tIns="0" rIns="0" bIns="0" anchor="ctr" anchorCtr="0">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0" cap="none" spc="-49" normalizeH="0" baseline="0" noProof="0">
                <a:ln w="3175">
                  <a:noFill/>
                </a:ln>
                <a:solidFill>
                  <a:srgbClr val="FFFFFF"/>
                </a:solidFill>
                <a:effectLst/>
                <a:uLnTx/>
                <a:uFillTx/>
                <a:latin typeface="Segoe UI Semibold"/>
                <a:ea typeface="+mn-ea"/>
                <a:cs typeface="Segoe UI" panose="020B0502040204020203" pitchFamily="34" charset="0"/>
              </a:rPr>
              <a:t>Security &amp; Compliance</a:t>
            </a:r>
          </a:p>
        </p:txBody>
      </p:sp>
      <p:sp>
        <p:nvSpPr>
          <p:cNvPr id="18" name="Rectangle 17" descr="Modernize web apps&#10;Modernize web applications and deliver intelligent experiences&#10;">
            <a:extLst>
              <a:ext uri="{FF2B5EF4-FFF2-40B4-BE49-F238E27FC236}">
                <a16:creationId xmlns:a16="http://schemas.microsoft.com/office/drawing/2014/main" id="{14E19A4E-251A-4E3B-BFC7-F6D2310C7C47}"/>
              </a:ext>
            </a:extLst>
          </p:cNvPr>
          <p:cNvSpPr/>
          <p:nvPr/>
        </p:nvSpPr>
        <p:spPr>
          <a:xfrm>
            <a:off x="582167" y="5542603"/>
            <a:ext cx="3520440" cy="276999"/>
          </a:xfrm>
          <a:prstGeom prst="rect">
            <a:avLst/>
          </a:prstGeom>
        </p:spPr>
        <p:txBody>
          <a:bodyPr wrap="square" lIns="0" tIns="0" rIns="0" bIns="0" anchor="ctr" anchorCtr="0">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0" cap="none" spc="-49" normalizeH="0" baseline="0" noProof="0">
                <a:ln w="3175">
                  <a:noFill/>
                </a:ln>
                <a:solidFill>
                  <a:srgbClr val="FFFFFF"/>
                </a:solidFill>
                <a:effectLst/>
                <a:uLnTx/>
                <a:uFillTx/>
                <a:latin typeface="Segoe UI Semibold"/>
                <a:ea typeface="+mn-ea"/>
                <a:cs typeface="Segoe UI" panose="020B0502040204020203" pitchFamily="34" charset="0"/>
              </a:rPr>
              <a:t>Trust</a:t>
            </a:r>
          </a:p>
        </p:txBody>
      </p:sp>
      <p:sp>
        <p:nvSpPr>
          <p:cNvPr id="29" name="Freeform 97">
            <a:extLst>
              <a:ext uri="{FF2B5EF4-FFF2-40B4-BE49-F238E27FC236}">
                <a16:creationId xmlns:a16="http://schemas.microsoft.com/office/drawing/2014/main" id="{60CBEC13-BA88-443E-A954-F1A5BF292D61}"/>
              </a:ext>
            </a:extLst>
          </p:cNvPr>
          <p:cNvSpPr>
            <a:spLocks/>
          </p:cNvSpPr>
          <p:nvPr/>
        </p:nvSpPr>
        <p:spPr bwMode="auto">
          <a:xfrm>
            <a:off x="5947190" y="5010840"/>
            <a:ext cx="303930" cy="17711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727CF82D-868E-41DB-B3D9-B310A3D807B3}"/>
              </a:ext>
            </a:extLst>
          </p:cNvPr>
          <p:cNvGrpSpPr/>
          <p:nvPr/>
        </p:nvGrpSpPr>
        <p:grpSpPr>
          <a:xfrm>
            <a:off x="9476338" y="4741485"/>
            <a:ext cx="750220" cy="592516"/>
            <a:chOff x="9595963" y="5139401"/>
            <a:chExt cx="510972" cy="403559"/>
          </a:xfrm>
        </p:grpSpPr>
        <p:sp>
          <p:nvSpPr>
            <p:cNvPr id="31" name="AutoShape 124">
              <a:extLst>
                <a:ext uri="{FF2B5EF4-FFF2-40B4-BE49-F238E27FC236}">
                  <a16:creationId xmlns:a16="http://schemas.microsoft.com/office/drawing/2014/main" id="{A8DDB19A-8EFF-4D00-9A99-CE80B5EF2EEE}"/>
                </a:ext>
              </a:extLst>
            </p:cNvPr>
            <p:cNvSpPr>
              <a:spLocks noChangeAspect="1" noChangeArrowheads="1" noTextEdit="1"/>
            </p:cNvSpPr>
            <p:nvPr/>
          </p:nvSpPr>
          <p:spPr bwMode="auto">
            <a:xfrm>
              <a:off x="9595963" y="5139401"/>
              <a:ext cx="404923" cy="40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2" name="Rectangle 127">
              <a:extLst>
                <a:ext uri="{FF2B5EF4-FFF2-40B4-BE49-F238E27FC236}">
                  <a16:creationId xmlns:a16="http://schemas.microsoft.com/office/drawing/2014/main" id="{E8E4761E-D87E-48CC-8B14-65B65BF73483}"/>
                </a:ext>
              </a:extLst>
            </p:cNvPr>
            <p:cNvSpPr>
              <a:spLocks noChangeArrowheads="1"/>
            </p:cNvSpPr>
            <p:nvPr/>
          </p:nvSpPr>
          <p:spPr bwMode="auto">
            <a:xfrm>
              <a:off x="9595963" y="5139401"/>
              <a:ext cx="404923" cy="40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89">
              <a:extLst>
                <a:ext uri="{FF2B5EF4-FFF2-40B4-BE49-F238E27FC236}">
                  <a16:creationId xmlns:a16="http://schemas.microsoft.com/office/drawing/2014/main" id="{A4F3FE92-6D34-43AF-9BED-13E3FB5F15F1}"/>
                </a:ext>
              </a:extLst>
            </p:cNvPr>
            <p:cNvSpPr>
              <a:spLocks/>
            </p:cNvSpPr>
            <p:nvPr/>
          </p:nvSpPr>
          <p:spPr bwMode="auto">
            <a:xfrm>
              <a:off x="9653225" y="5158488"/>
              <a:ext cx="290399" cy="359561"/>
            </a:xfrm>
            <a:custGeom>
              <a:avLst/>
              <a:gdLst>
                <a:gd name="connsiteX0" fmla="*/ 145199 w 290399"/>
                <a:gd name="connsiteY0" fmla="*/ 0 h 359561"/>
                <a:gd name="connsiteX1" fmla="*/ 151513 w 290399"/>
                <a:gd name="connsiteY1" fmla="*/ 4209 h 359561"/>
                <a:gd name="connsiteX2" fmla="*/ 284086 w 290399"/>
                <a:gd name="connsiteY2" fmla="*/ 61021 h 359561"/>
                <a:gd name="connsiteX3" fmla="*/ 290399 w 290399"/>
                <a:gd name="connsiteY3" fmla="*/ 61021 h 359561"/>
                <a:gd name="connsiteX4" fmla="*/ 290399 w 290399"/>
                <a:gd name="connsiteY4" fmla="*/ 164125 h 359561"/>
                <a:gd name="connsiteX5" fmla="*/ 285800 w 290399"/>
                <a:gd name="connsiteY5" fmla="*/ 210170 h 359561"/>
                <a:gd name="connsiteX6" fmla="*/ 279891 w 290399"/>
                <a:gd name="connsiteY6" fmla="*/ 229239 h 359561"/>
                <a:gd name="connsiteX7" fmla="*/ 243547 w 290399"/>
                <a:gd name="connsiteY7" fmla="*/ 221901 h 359561"/>
                <a:gd name="connsiteX8" fmla="*/ 127234 w 290399"/>
                <a:gd name="connsiteY8" fmla="*/ 338214 h 359561"/>
                <a:gd name="connsiteX9" fmla="*/ 131544 w 290399"/>
                <a:gd name="connsiteY9" fmla="*/ 359561 h 359561"/>
                <a:gd name="connsiteX10" fmla="*/ 105644 w 290399"/>
                <a:gd name="connsiteY10" fmla="*/ 351100 h 359561"/>
                <a:gd name="connsiteX11" fmla="*/ 0 w 290399"/>
                <a:gd name="connsiteY11" fmla="*/ 162021 h 359561"/>
                <a:gd name="connsiteX12" fmla="*/ 0 w 290399"/>
                <a:gd name="connsiteY12" fmla="*/ 61021 h 359561"/>
                <a:gd name="connsiteX13" fmla="*/ 8417 w 290399"/>
                <a:gd name="connsiteY13" fmla="*/ 61021 h 359561"/>
                <a:gd name="connsiteX14" fmla="*/ 140991 w 290399"/>
                <a:gd name="connsiteY14" fmla="*/ 4209 h 359561"/>
                <a:gd name="connsiteX15" fmla="*/ 145199 w 290399"/>
                <a:gd name="connsiteY15" fmla="*/ 0 h 35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0399" h="359561">
                  <a:moveTo>
                    <a:pt x="145199" y="0"/>
                  </a:moveTo>
                  <a:cubicBezTo>
                    <a:pt x="151513" y="4209"/>
                    <a:pt x="151513" y="4209"/>
                    <a:pt x="151513" y="4209"/>
                  </a:cubicBezTo>
                  <a:cubicBezTo>
                    <a:pt x="223060" y="61021"/>
                    <a:pt x="284086" y="61021"/>
                    <a:pt x="284086" y="61021"/>
                  </a:cubicBezTo>
                  <a:cubicBezTo>
                    <a:pt x="290399" y="61021"/>
                    <a:pt x="290399" y="61021"/>
                    <a:pt x="290399" y="61021"/>
                  </a:cubicBezTo>
                  <a:cubicBezTo>
                    <a:pt x="290399" y="164125"/>
                    <a:pt x="290399" y="164125"/>
                    <a:pt x="290399" y="164125"/>
                  </a:cubicBezTo>
                  <a:cubicBezTo>
                    <a:pt x="290399" y="180433"/>
                    <a:pt x="288755" y="195786"/>
                    <a:pt x="285800" y="210170"/>
                  </a:cubicBezTo>
                  <a:lnTo>
                    <a:pt x="279891" y="229239"/>
                  </a:lnTo>
                  <a:lnTo>
                    <a:pt x="243547" y="221901"/>
                  </a:lnTo>
                  <a:cubicBezTo>
                    <a:pt x="179309" y="221901"/>
                    <a:pt x="127234" y="273976"/>
                    <a:pt x="127234" y="338214"/>
                  </a:cubicBezTo>
                  <a:lnTo>
                    <a:pt x="131544" y="359561"/>
                  </a:lnTo>
                  <a:lnTo>
                    <a:pt x="105644" y="351100"/>
                  </a:lnTo>
                  <a:cubicBezTo>
                    <a:pt x="59185" y="325357"/>
                    <a:pt x="0" y="261443"/>
                    <a:pt x="0" y="162021"/>
                  </a:cubicBezTo>
                  <a:cubicBezTo>
                    <a:pt x="0" y="61021"/>
                    <a:pt x="0" y="61021"/>
                    <a:pt x="0" y="61021"/>
                  </a:cubicBezTo>
                  <a:cubicBezTo>
                    <a:pt x="8417" y="61021"/>
                    <a:pt x="8417" y="61021"/>
                    <a:pt x="8417" y="61021"/>
                  </a:cubicBezTo>
                  <a:cubicBezTo>
                    <a:pt x="8417" y="61021"/>
                    <a:pt x="73652" y="67334"/>
                    <a:pt x="140991" y="4209"/>
                  </a:cubicBezTo>
                  <a:cubicBezTo>
                    <a:pt x="145199" y="0"/>
                    <a:pt x="145199" y="0"/>
                    <a:pt x="14519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129">
              <a:extLst>
                <a:ext uri="{FF2B5EF4-FFF2-40B4-BE49-F238E27FC236}">
                  <a16:creationId xmlns:a16="http://schemas.microsoft.com/office/drawing/2014/main" id="{B4ED1A4E-7F89-458D-9BC5-0B9168734DB2}"/>
                </a:ext>
              </a:extLst>
            </p:cNvPr>
            <p:cNvSpPr>
              <a:spLocks/>
            </p:cNvSpPr>
            <p:nvPr/>
          </p:nvSpPr>
          <p:spPr bwMode="auto">
            <a:xfrm>
              <a:off x="9775929" y="5301643"/>
              <a:ext cx="46355" cy="92710"/>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 name="Freeform: Shape 87">
              <a:extLst>
                <a:ext uri="{FF2B5EF4-FFF2-40B4-BE49-F238E27FC236}">
                  <a16:creationId xmlns:a16="http://schemas.microsoft.com/office/drawing/2014/main" id="{49203BB9-FD91-45A1-8382-0528E483FEDA}"/>
                </a:ext>
              </a:extLst>
            </p:cNvPr>
            <p:cNvSpPr/>
            <p:nvPr/>
          </p:nvSpPr>
          <p:spPr>
            <a:xfrm>
              <a:off x="9826788" y="5445278"/>
              <a:ext cx="123425" cy="97592"/>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8EC6E38A-668D-4F81-B340-BD913A2EE518}"/>
                </a:ext>
              </a:extLst>
            </p:cNvPr>
            <p:cNvGrpSpPr/>
            <p:nvPr/>
          </p:nvGrpSpPr>
          <p:grpSpPr>
            <a:xfrm>
              <a:off x="9967668" y="5448874"/>
              <a:ext cx="139267" cy="93256"/>
              <a:chOff x="2222738" y="2658178"/>
              <a:chExt cx="391875" cy="262412"/>
            </a:xfrm>
          </p:grpSpPr>
          <p:sp>
            <p:nvSpPr>
              <p:cNvPr id="37" name="Rectangle 36">
                <a:extLst>
                  <a:ext uri="{FF2B5EF4-FFF2-40B4-BE49-F238E27FC236}">
                    <a16:creationId xmlns:a16="http://schemas.microsoft.com/office/drawing/2014/main" id="{597E7CEB-61AB-48C1-A719-23954C21D13A}"/>
                  </a:ext>
                </a:extLst>
              </p:cNvPr>
              <p:cNvSpPr/>
              <p:nvPr/>
            </p:nvSpPr>
            <p:spPr bwMode="auto">
              <a:xfrm>
                <a:off x="2222738" y="2658178"/>
                <a:ext cx="391875" cy="4571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3832898A-E776-41AE-A0BA-4A71F2AD7324}"/>
                  </a:ext>
                </a:extLst>
              </p:cNvPr>
              <p:cNvSpPr/>
              <p:nvPr/>
            </p:nvSpPr>
            <p:spPr bwMode="auto">
              <a:xfrm>
                <a:off x="2222738" y="2766525"/>
                <a:ext cx="391875" cy="4571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FC75C00B-C3FB-4F6D-BF2A-2B4692228D29}"/>
                  </a:ext>
                </a:extLst>
              </p:cNvPr>
              <p:cNvSpPr/>
              <p:nvPr/>
            </p:nvSpPr>
            <p:spPr bwMode="auto">
              <a:xfrm>
                <a:off x="2222738" y="2874871"/>
                <a:ext cx="391875" cy="4571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0" name="Group 39">
            <a:extLst>
              <a:ext uri="{FF2B5EF4-FFF2-40B4-BE49-F238E27FC236}">
                <a16:creationId xmlns:a16="http://schemas.microsoft.com/office/drawing/2014/main" id="{109324AB-BE85-40B0-BB65-1CE6B530FDD3}"/>
              </a:ext>
            </a:extLst>
          </p:cNvPr>
          <p:cNvGrpSpPr>
            <a:grpSpLocks noChangeAspect="1"/>
          </p:cNvGrpSpPr>
          <p:nvPr/>
        </p:nvGrpSpPr>
        <p:grpSpPr>
          <a:xfrm>
            <a:off x="2069884" y="4766232"/>
            <a:ext cx="545006" cy="543020"/>
            <a:chOff x="6670378" y="3761566"/>
            <a:chExt cx="455838" cy="454179"/>
          </a:xfrm>
        </p:grpSpPr>
        <p:sp>
          <p:nvSpPr>
            <p:cNvPr id="41" name="Freeform: Shape 100">
              <a:extLst>
                <a:ext uri="{FF2B5EF4-FFF2-40B4-BE49-F238E27FC236}">
                  <a16:creationId xmlns:a16="http://schemas.microsoft.com/office/drawing/2014/main" id="{BA184FFF-B85D-4519-A148-33A3161AE896}"/>
                </a:ext>
              </a:extLst>
            </p:cNvPr>
            <p:cNvSpPr/>
            <p:nvPr/>
          </p:nvSpPr>
          <p:spPr>
            <a:xfrm>
              <a:off x="6670378" y="3787559"/>
              <a:ext cx="455838" cy="406380"/>
            </a:xfrm>
            <a:custGeom>
              <a:avLst/>
              <a:gdLst>
                <a:gd name="connsiteX0" fmla="*/ 339939 w 455838"/>
                <a:gd name="connsiteY0" fmla="*/ 339463 h 406380"/>
                <a:gd name="connsiteX1" fmla="*/ 348313 w 455838"/>
                <a:gd name="connsiteY1" fmla="*/ 345861 h 406380"/>
                <a:gd name="connsiteX2" fmla="*/ 365061 w 455838"/>
                <a:gd name="connsiteY2" fmla="*/ 345861 h 406380"/>
                <a:gd name="connsiteX3" fmla="*/ 430787 w 455838"/>
                <a:gd name="connsiteY3" fmla="*/ 345861 h 406380"/>
                <a:gd name="connsiteX4" fmla="*/ 443743 w 455838"/>
                <a:gd name="connsiteY4" fmla="*/ 356605 h 406380"/>
                <a:gd name="connsiteX5" fmla="*/ 432367 w 455838"/>
                <a:gd name="connsiteY5" fmla="*/ 368929 h 406380"/>
                <a:gd name="connsiteX6" fmla="*/ 421071 w 455838"/>
                <a:gd name="connsiteY6" fmla="*/ 369719 h 406380"/>
                <a:gd name="connsiteX7" fmla="*/ 342783 w 455838"/>
                <a:gd name="connsiteY7" fmla="*/ 369719 h 406380"/>
                <a:gd name="connsiteX8" fmla="*/ 333856 w 455838"/>
                <a:gd name="connsiteY8" fmla="*/ 375723 h 406380"/>
                <a:gd name="connsiteX9" fmla="*/ 343099 w 455838"/>
                <a:gd name="connsiteY9" fmla="*/ 382280 h 406380"/>
                <a:gd name="connsiteX10" fmla="*/ 393895 w 455838"/>
                <a:gd name="connsiteY10" fmla="*/ 382359 h 406380"/>
                <a:gd name="connsiteX11" fmla="*/ 406140 w 455838"/>
                <a:gd name="connsiteY11" fmla="*/ 384097 h 406380"/>
                <a:gd name="connsiteX12" fmla="*/ 413092 w 455838"/>
                <a:gd name="connsiteY12" fmla="*/ 393972 h 406380"/>
                <a:gd name="connsiteX13" fmla="*/ 406219 w 455838"/>
                <a:gd name="connsiteY13" fmla="*/ 404478 h 406380"/>
                <a:gd name="connsiteX14" fmla="*/ 395159 w 455838"/>
                <a:gd name="connsiteY14" fmla="*/ 406216 h 406380"/>
                <a:gd name="connsiteX15" fmla="*/ 332987 w 455838"/>
                <a:gd name="connsiteY15" fmla="*/ 406295 h 406380"/>
                <a:gd name="connsiteX16" fmla="*/ 271448 w 455838"/>
                <a:gd name="connsiteY16" fmla="*/ 406216 h 406380"/>
                <a:gd name="connsiteX17" fmla="*/ 226418 w 455838"/>
                <a:gd name="connsiteY17" fmla="*/ 392866 h 406380"/>
                <a:gd name="connsiteX18" fmla="*/ 211962 w 455838"/>
                <a:gd name="connsiteY18" fmla="*/ 379357 h 406380"/>
                <a:gd name="connsiteX19" fmla="*/ 172384 w 455838"/>
                <a:gd name="connsiteY19" fmla="*/ 379357 h 406380"/>
                <a:gd name="connsiteX20" fmla="*/ 172384 w 455838"/>
                <a:gd name="connsiteY20" fmla="*/ 281715 h 406380"/>
                <a:gd name="connsiteX21" fmla="*/ 211804 w 455838"/>
                <a:gd name="connsiteY21" fmla="*/ 281715 h 406380"/>
                <a:gd name="connsiteX22" fmla="*/ 211804 w 455838"/>
                <a:gd name="connsiteY22" fmla="*/ 281715 h 406380"/>
                <a:gd name="connsiteX23" fmla="*/ 237715 w 455838"/>
                <a:gd name="connsiteY23" fmla="*/ 258015 h 406380"/>
                <a:gd name="connsiteX24" fmla="*/ 295542 w 455838"/>
                <a:gd name="connsiteY24" fmla="*/ 224836 h 406380"/>
                <a:gd name="connsiteX25" fmla="*/ 295542 w 455838"/>
                <a:gd name="connsiteY25" fmla="*/ 259200 h 406380"/>
                <a:gd name="connsiteX26" fmla="*/ 291355 w 455838"/>
                <a:gd name="connsiteY26" fmla="*/ 267495 h 406380"/>
                <a:gd name="connsiteX27" fmla="*/ 300282 w 455838"/>
                <a:gd name="connsiteY27" fmla="*/ 272235 h 406380"/>
                <a:gd name="connsiteX28" fmla="*/ 423994 w 455838"/>
                <a:gd name="connsiteY28" fmla="*/ 272235 h 406380"/>
                <a:gd name="connsiteX29" fmla="*/ 437107 w 455838"/>
                <a:gd name="connsiteY29" fmla="*/ 281083 h 406380"/>
                <a:gd name="connsiteX30" fmla="*/ 432604 w 455838"/>
                <a:gd name="connsiteY30" fmla="*/ 293565 h 406380"/>
                <a:gd name="connsiteX31" fmla="*/ 421861 w 455838"/>
                <a:gd name="connsiteY31" fmla="*/ 296092 h 406380"/>
                <a:gd name="connsiteX32" fmla="*/ 351947 w 455838"/>
                <a:gd name="connsiteY32" fmla="*/ 296171 h 406380"/>
                <a:gd name="connsiteX33" fmla="*/ 347760 w 455838"/>
                <a:gd name="connsiteY33" fmla="*/ 296171 h 406380"/>
                <a:gd name="connsiteX34" fmla="*/ 339860 w 455838"/>
                <a:gd name="connsiteY34" fmla="*/ 302175 h 406380"/>
                <a:gd name="connsiteX35" fmla="*/ 348076 w 455838"/>
                <a:gd name="connsiteY35" fmla="*/ 308653 h 406380"/>
                <a:gd name="connsiteX36" fmla="*/ 441294 w 455838"/>
                <a:gd name="connsiteY36" fmla="*/ 308653 h 406380"/>
                <a:gd name="connsiteX37" fmla="*/ 455672 w 455838"/>
                <a:gd name="connsiteY37" fmla="*/ 318449 h 406380"/>
                <a:gd name="connsiteX38" fmla="*/ 442874 w 455838"/>
                <a:gd name="connsiteY38" fmla="*/ 332590 h 406380"/>
                <a:gd name="connsiteX39" fmla="*/ 353211 w 455838"/>
                <a:gd name="connsiteY39" fmla="*/ 332590 h 406380"/>
                <a:gd name="connsiteX40" fmla="*/ 348471 w 455838"/>
                <a:gd name="connsiteY40" fmla="*/ 332590 h 406380"/>
                <a:gd name="connsiteX41" fmla="*/ 339939 w 455838"/>
                <a:gd name="connsiteY41" fmla="*/ 339463 h 406380"/>
                <a:gd name="connsiteX42" fmla="*/ 155715 w 455838"/>
                <a:gd name="connsiteY42" fmla="*/ 134067 h 406380"/>
                <a:gd name="connsiteX43" fmla="*/ 164642 w 455838"/>
                <a:gd name="connsiteY43" fmla="*/ 138807 h 406380"/>
                <a:gd name="connsiteX44" fmla="*/ 160455 w 455838"/>
                <a:gd name="connsiteY44" fmla="*/ 147101 h 406380"/>
                <a:gd name="connsiteX45" fmla="*/ 160455 w 455838"/>
                <a:gd name="connsiteY45" fmla="*/ 181466 h 406380"/>
                <a:gd name="connsiteX46" fmla="*/ 218282 w 455838"/>
                <a:gd name="connsiteY46" fmla="*/ 148207 h 406380"/>
                <a:gd name="connsiteX47" fmla="*/ 244193 w 455838"/>
                <a:gd name="connsiteY47" fmla="*/ 124508 h 406380"/>
                <a:gd name="connsiteX48" fmla="*/ 244193 w 455838"/>
                <a:gd name="connsiteY48" fmla="*/ 124508 h 406380"/>
                <a:gd name="connsiteX49" fmla="*/ 283613 w 455838"/>
                <a:gd name="connsiteY49" fmla="*/ 124508 h 406380"/>
                <a:gd name="connsiteX50" fmla="*/ 283613 w 455838"/>
                <a:gd name="connsiteY50" fmla="*/ 27024 h 406380"/>
                <a:gd name="connsiteX51" fmla="*/ 243956 w 455838"/>
                <a:gd name="connsiteY51" fmla="*/ 27024 h 406380"/>
                <a:gd name="connsiteX52" fmla="*/ 229499 w 455838"/>
                <a:gd name="connsiteY52" fmla="*/ 13515 h 406380"/>
                <a:gd name="connsiteX53" fmla="*/ 184470 w 455838"/>
                <a:gd name="connsiteY53" fmla="*/ 164 h 406380"/>
                <a:gd name="connsiteX54" fmla="*/ 122930 w 455838"/>
                <a:gd name="connsiteY54" fmla="*/ 85 h 406380"/>
                <a:gd name="connsiteX55" fmla="*/ 60759 w 455838"/>
                <a:gd name="connsiteY55" fmla="*/ 164 h 406380"/>
                <a:gd name="connsiteX56" fmla="*/ 49699 w 455838"/>
                <a:gd name="connsiteY56" fmla="*/ 1902 h 406380"/>
                <a:gd name="connsiteX57" fmla="*/ 42826 w 455838"/>
                <a:gd name="connsiteY57" fmla="*/ 12409 h 406380"/>
                <a:gd name="connsiteX58" fmla="*/ 49778 w 455838"/>
                <a:gd name="connsiteY58" fmla="*/ 22284 h 406380"/>
                <a:gd name="connsiteX59" fmla="*/ 62023 w 455838"/>
                <a:gd name="connsiteY59" fmla="*/ 24101 h 406380"/>
                <a:gd name="connsiteX60" fmla="*/ 112819 w 455838"/>
                <a:gd name="connsiteY60" fmla="*/ 24180 h 406380"/>
                <a:gd name="connsiteX61" fmla="*/ 122062 w 455838"/>
                <a:gd name="connsiteY61" fmla="*/ 30737 h 406380"/>
                <a:gd name="connsiteX62" fmla="*/ 113135 w 455838"/>
                <a:gd name="connsiteY62" fmla="*/ 36741 h 406380"/>
                <a:gd name="connsiteX63" fmla="*/ 34847 w 455838"/>
                <a:gd name="connsiteY63" fmla="*/ 36741 h 406380"/>
                <a:gd name="connsiteX64" fmla="*/ 23550 w 455838"/>
                <a:gd name="connsiteY64" fmla="*/ 37531 h 406380"/>
                <a:gd name="connsiteX65" fmla="*/ 12175 w 455838"/>
                <a:gd name="connsiteY65" fmla="*/ 49854 h 406380"/>
                <a:gd name="connsiteX66" fmla="*/ 25130 w 455838"/>
                <a:gd name="connsiteY66" fmla="*/ 60598 h 406380"/>
                <a:gd name="connsiteX67" fmla="*/ 90857 w 455838"/>
                <a:gd name="connsiteY67" fmla="*/ 60598 h 406380"/>
                <a:gd name="connsiteX68" fmla="*/ 107605 w 455838"/>
                <a:gd name="connsiteY68" fmla="*/ 60598 h 406380"/>
                <a:gd name="connsiteX69" fmla="*/ 115979 w 455838"/>
                <a:gd name="connsiteY69" fmla="*/ 66918 h 406380"/>
                <a:gd name="connsiteX70" fmla="*/ 107447 w 455838"/>
                <a:gd name="connsiteY70" fmla="*/ 73712 h 406380"/>
                <a:gd name="connsiteX71" fmla="*/ 102628 w 455838"/>
                <a:gd name="connsiteY71" fmla="*/ 73712 h 406380"/>
                <a:gd name="connsiteX72" fmla="*/ 12965 w 455838"/>
                <a:gd name="connsiteY72" fmla="*/ 73712 h 406380"/>
                <a:gd name="connsiteX73" fmla="*/ 167 w 455838"/>
                <a:gd name="connsiteY73" fmla="*/ 87853 h 406380"/>
                <a:gd name="connsiteX74" fmla="*/ 14466 w 455838"/>
                <a:gd name="connsiteY74" fmla="*/ 97648 h 406380"/>
                <a:gd name="connsiteX75" fmla="*/ 107684 w 455838"/>
                <a:gd name="connsiteY75" fmla="*/ 97648 h 406380"/>
                <a:gd name="connsiteX76" fmla="*/ 115900 w 455838"/>
                <a:gd name="connsiteY76" fmla="*/ 104126 h 406380"/>
                <a:gd name="connsiteX77" fmla="*/ 108000 w 455838"/>
                <a:gd name="connsiteY77" fmla="*/ 110130 h 406380"/>
                <a:gd name="connsiteX78" fmla="*/ 103813 w 455838"/>
                <a:gd name="connsiteY78" fmla="*/ 110130 h 406380"/>
                <a:gd name="connsiteX79" fmla="*/ 33899 w 455838"/>
                <a:gd name="connsiteY79" fmla="*/ 110209 h 406380"/>
                <a:gd name="connsiteX80" fmla="*/ 23155 w 455838"/>
                <a:gd name="connsiteY80" fmla="*/ 112737 h 406380"/>
                <a:gd name="connsiteX81" fmla="*/ 18653 w 455838"/>
                <a:gd name="connsiteY81" fmla="*/ 125219 h 406380"/>
                <a:gd name="connsiteX82" fmla="*/ 31766 w 455838"/>
                <a:gd name="connsiteY82" fmla="*/ 134067 h 406380"/>
                <a:gd name="connsiteX83" fmla="*/ 155715 w 455838"/>
                <a:gd name="connsiteY83" fmla="*/ 134067 h 40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455838" h="406380">
                  <a:moveTo>
                    <a:pt x="339939" y="339463"/>
                  </a:moveTo>
                  <a:cubicBezTo>
                    <a:pt x="340018" y="344440"/>
                    <a:pt x="343889" y="345861"/>
                    <a:pt x="348313" y="345861"/>
                  </a:cubicBezTo>
                  <a:cubicBezTo>
                    <a:pt x="353922" y="345782"/>
                    <a:pt x="359452" y="345861"/>
                    <a:pt x="365061" y="345861"/>
                  </a:cubicBezTo>
                  <a:cubicBezTo>
                    <a:pt x="386943" y="345861"/>
                    <a:pt x="408905" y="345861"/>
                    <a:pt x="430787" y="345861"/>
                  </a:cubicBezTo>
                  <a:cubicBezTo>
                    <a:pt x="438845" y="345861"/>
                    <a:pt x="443269" y="349653"/>
                    <a:pt x="443743" y="356605"/>
                  </a:cubicBezTo>
                  <a:cubicBezTo>
                    <a:pt x="444217" y="363873"/>
                    <a:pt x="440741" y="367744"/>
                    <a:pt x="432367" y="368929"/>
                  </a:cubicBezTo>
                  <a:cubicBezTo>
                    <a:pt x="428654" y="369482"/>
                    <a:pt x="424863" y="369719"/>
                    <a:pt x="421071" y="369719"/>
                  </a:cubicBezTo>
                  <a:cubicBezTo>
                    <a:pt x="395001" y="369798"/>
                    <a:pt x="368853" y="369798"/>
                    <a:pt x="342783" y="369719"/>
                  </a:cubicBezTo>
                  <a:cubicBezTo>
                    <a:pt x="338359" y="369719"/>
                    <a:pt x="333856" y="369719"/>
                    <a:pt x="333856" y="375723"/>
                  </a:cubicBezTo>
                  <a:cubicBezTo>
                    <a:pt x="333856" y="381806"/>
                    <a:pt x="338438" y="382280"/>
                    <a:pt x="343099" y="382280"/>
                  </a:cubicBezTo>
                  <a:cubicBezTo>
                    <a:pt x="360005" y="382280"/>
                    <a:pt x="376989" y="382122"/>
                    <a:pt x="393895" y="382359"/>
                  </a:cubicBezTo>
                  <a:cubicBezTo>
                    <a:pt x="398003" y="382438"/>
                    <a:pt x="402111" y="383228"/>
                    <a:pt x="406140" y="384097"/>
                  </a:cubicBezTo>
                  <a:cubicBezTo>
                    <a:pt x="411196" y="385282"/>
                    <a:pt x="413092" y="389232"/>
                    <a:pt x="413092" y="393972"/>
                  </a:cubicBezTo>
                  <a:cubicBezTo>
                    <a:pt x="413171" y="398869"/>
                    <a:pt x="411591" y="403135"/>
                    <a:pt x="406219" y="404478"/>
                  </a:cubicBezTo>
                  <a:cubicBezTo>
                    <a:pt x="402585" y="405347"/>
                    <a:pt x="398872" y="406137"/>
                    <a:pt x="395159" y="406216"/>
                  </a:cubicBezTo>
                  <a:cubicBezTo>
                    <a:pt x="374462" y="406374"/>
                    <a:pt x="353764" y="406295"/>
                    <a:pt x="332987" y="406295"/>
                  </a:cubicBezTo>
                  <a:cubicBezTo>
                    <a:pt x="312448" y="406295"/>
                    <a:pt x="291908" y="406532"/>
                    <a:pt x="271448" y="406216"/>
                  </a:cubicBezTo>
                  <a:cubicBezTo>
                    <a:pt x="255253" y="405979"/>
                    <a:pt x="240006" y="402108"/>
                    <a:pt x="226418" y="392866"/>
                  </a:cubicBezTo>
                  <a:cubicBezTo>
                    <a:pt x="220652" y="388995"/>
                    <a:pt x="215833" y="384413"/>
                    <a:pt x="211962" y="379357"/>
                  </a:cubicBezTo>
                  <a:lnTo>
                    <a:pt x="172384" y="379357"/>
                  </a:lnTo>
                  <a:lnTo>
                    <a:pt x="172384" y="281715"/>
                  </a:lnTo>
                  <a:lnTo>
                    <a:pt x="211804" y="281715"/>
                  </a:lnTo>
                  <a:lnTo>
                    <a:pt x="211804" y="281715"/>
                  </a:lnTo>
                  <a:cubicBezTo>
                    <a:pt x="218203" y="272156"/>
                    <a:pt x="227208" y="264414"/>
                    <a:pt x="237715" y="258015"/>
                  </a:cubicBezTo>
                  <a:cubicBezTo>
                    <a:pt x="256754" y="246481"/>
                    <a:pt x="276108" y="235580"/>
                    <a:pt x="295542" y="224836"/>
                  </a:cubicBezTo>
                  <a:lnTo>
                    <a:pt x="295542" y="259200"/>
                  </a:lnTo>
                  <a:cubicBezTo>
                    <a:pt x="293251" y="261254"/>
                    <a:pt x="291118" y="264888"/>
                    <a:pt x="291355" y="267495"/>
                  </a:cubicBezTo>
                  <a:cubicBezTo>
                    <a:pt x="291750" y="272156"/>
                    <a:pt x="296490" y="272235"/>
                    <a:pt x="300282" y="272235"/>
                  </a:cubicBezTo>
                  <a:cubicBezTo>
                    <a:pt x="341519" y="272235"/>
                    <a:pt x="382756" y="272235"/>
                    <a:pt x="423994" y="272235"/>
                  </a:cubicBezTo>
                  <a:cubicBezTo>
                    <a:pt x="431577" y="272235"/>
                    <a:pt x="435211" y="274842"/>
                    <a:pt x="437107" y="281083"/>
                  </a:cubicBezTo>
                  <a:cubicBezTo>
                    <a:pt x="438766" y="286376"/>
                    <a:pt x="436870" y="290958"/>
                    <a:pt x="432604" y="293565"/>
                  </a:cubicBezTo>
                  <a:cubicBezTo>
                    <a:pt x="429602" y="295460"/>
                    <a:pt x="425495" y="296092"/>
                    <a:pt x="421861" y="296092"/>
                  </a:cubicBezTo>
                  <a:cubicBezTo>
                    <a:pt x="398556" y="296329"/>
                    <a:pt x="375252" y="296171"/>
                    <a:pt x="351947" y="296171"/>
                  </a:cubicBezTo>
                  <a:cubicBezTo>
                    <a:pt x="350525" y="296171"/>
                    <a:pt x="349182" y="296171"/>
                    <a:pt x="347760" y="296171"/>
                  </a:cubicBezTo>
                  <a:cubicBezTo>
                    <a:pt x="343573" y="296171"/>
                    <a:pt x="339781" y="297356"/>
                    <a:pt x="339860" y="302175"/>
                  </a:cubicBezTo>
                  <a:cubicBezTo>
                    <a:pt x="339860" y="307152"/>
                    <a:pt x="343494" y="308653"/>
                    <a:pt x="348076" y="308653"/>
                  </a:cubicBezTo>
                  <a:cubicBezTo>
                    <a:pt x="379122" y="308574"/>
                    <a:pt x="410248" y="308574"/>
                    <a:pt x="441294" y="308653"/>
                  </a:cubicBezTo>
                  <a:cubicBezTo>
                    <a:pt x="449431" y="308653"/>
                    <a:pt x="454724" y="312366"/>
                    <a:pt x="455672" y="318449"/>
                  </a:cubicBezTo>
                  <a:cubicBezTo>
                    <a:pt x="456857" y="326665"/>
                    <a:pt x="451643" y="332590"/>
                    <a:pt x="442874" y="332590"/>
                  </a:cubicBezTo>
                  <a:cubicBezTo>
                    <a:pt x="413013" y="332669"/>
                    <a:pt x="383072" y="332590"/>
                    <a:pt x="353211" y="332590"/>
                  </a:cubicBezTo>
                  <a:cubicBezTo>
                    <a:pt x="351631" y="332590"/>
                    <a:pt x="350051" y="332590"/>
                    <a:pt x="348471" y="332590"/>
                  </a:cubicBezTo>
                  <a:cubicBezTo>
                    <a:pt x="343731" y="332590"/>
                    <a:pt x="339860" y="334091"/>
                    <a:pt x="339939" y="339463"/>
                  </a:cubicBezTo>
                  <a:close/>
                  <a:moveTo>
                    <a:pt x="155715" y="134067"/>
                  </a:moveTo>
                  <a:cubicBezTo>
                    <a:pt x="159586" y="134067"/>
                    <a:pt x="164326" y="134225"/>
                    <a:pt x="164642" y="138807"/>
                  </a:cubicBezTo>
                  <a:cubicBezTo>
                    <a:pt x="164879" y="141493"/>
                    <a:pt x="162746" y="145126"/>
                    <a:pt x="160455" y="147101"/>
                  </a:cubicBezTo>
                  <a:lnTo>
                    <a:pt x="160455" y="181466"/>
                  </a:lnTo>
                  <a:cubicBezTo>
                    <a:pt x="179888" y="170643"/>
                    <a:pt x="199322" y="159820"/>
                    <a:pt x="218282" y="148207"/>
                  </a:cubicBezTo>
                  <a:cubicBezTo>
                    <a:pt x="228788" y="141809"/>
                    <a:pt x="237794" y="134067"/>
                    <a:pt x="244193" y="124508"/>
                  </a:cubicBezTo>
                  <a:lnTo>
                    <a:pt x="244193" y="124508"/>
                  </a:lnTo>
                  <a:lnTo>
                    <a:pt x="283613" y="124508"/>
                  </a:lnTo>
                  <a:lnTo>
                    <a:pt x="283613" y="27024"/>
                  </a:lnTo>
                  <a:lnTo>
                    <a:pt x="243956" y="27024"/>
                  </a:lnTo>
                  <a:cubicBezTo>
                    <a:pt x="240085" y="21889"/>
                    <a:pt x="235266" y="17386"/>
                    <a:pt x="229499" y="13515"/>
                  </a:cubicBezTo>
                  <a:cubicBezTo>
                    <a:pt x="215912" y="4272"/>
                    <a:pt x="200586" y="401"/>
                    <a:pt x="184470" y="164"/>
                  </a:cubicBezTo>
                  <a:cubicBezTo>
                    <a:pt x="163931" y="-152"/>
                    <a:pt x="143470" y="85"/>
                    <a:pt x="122930" y="85"/>
                  </a:cubicBezTo>
                  <a:cubicBezTo>
                    <a:pt x="102233" y="85"/>
                    <a:pt x="81535" y="6"/>
                    <a:pt x="60759" y="164"/>
                  </a:cubicBezTo>
                  <a:cubicBezTo>
                    <a:pt x="57046" y="164"/>
                    <a:pt x="53333" y="954"/>
                    <a:pt x="49699" y="1902"/>
                  </a:cubicBezTo>
                  <a:cubicBezTo>
                    <a:pt x="44327" y="3245"/>
                    <a:pt x="42747" y="7511"/>
                    <a:pt x="42826" y="12409"/>
                  </a:cubicBezTo>
                  <a:cubicBezTo>
                    <a:pt x="42905" y="17149"/>
                    <a:pt x="44801" y="21099"/>
                    <a:pt x="49778" y="22284"/>
                  </a:cubicBezTo>
                  <a:cubicBezTo>
                    <a:pt x="53807" y="23232"/>
                    <a:pt x="57915" y="24022"/>
                    <a:pt x="62023" y="24101"/>
                  </a:cubicBezTo>
                  <a:cubicBezTo>
                    <a:pt x="78928" y="24259"/>
                    <a:pt x="95913" y="24180"/>
                    <a:pt x="112819" y="24180"/>
                  </a:cubicBezTo>
                  <a:cubicBezTo>
                    <a:pt x="117480" y="24180"/>
                    <a:pt x="122062" y="24575"/>
                    <a:pt x="122062" y="30737"/>
                  </a:cubicBezTo>
                  <a:cubicBezTo>
                    <a:pt x="122062" y="36741"/>
                    <a:pt x="117559" y="36741"/>
                    <a:pt x="113135" y="36741"/>
                  </a:cubicBezTo>
                  <a:cubicBezTo>
                    <a:pt x="87065" y="36741"/>
                    <a:pt x="60917" y="36662"/>
                    <a:pt x="34847" y="36741"/>
                  </a:cubicBezTo>
                  <a:cubicBezTo>
                    <a:pt x="31055" y="36741"/>
                    <a:pt x="27263" y="36978"/>
                    <a:pt x="23550" y="37531"/>
                  </a:cubicBezTo>
                  <a:cubicBezTo>
                    <a:pt x="15177" y="38716"/>
                    <a:pt x="11701" y="42586"/>
                    <a:pt x="12175" y="49854"/>
                  </a:cubicBezTo>
                  <a:cubicBezTo>
                    <a:pt x="12570" y="56806"/>
                    <a:pt x="17073" y="60598"/>
                    <a:pt x="25130" y="60598"/>
                  </a:cubicBezTo>
                  <a:cubicBezTo>
                    <a:pt x="47013" y="60598"/>
                    <a:pt x="68975" y="60598"/>
                    <a:pt x="90857" y="60598"/>
                  </a:cubicBezTo>
                  <a:cubicBezTo>
                    <a:pt x="96466" y="60598"/>
                    <a:pt x="101996" y="60598"/>
                    <a:pt x="107605" y="60598"/>
                  </a:cubicBezTo>
                  <a:cubicBezTo>
                    <a:pt x="112108" y="60598"/>
                    <a:pt x="115900" y="61941"/>
                    <a:pt x="115979" y="66918"/>
                  </a:cubicBezTo>
                  <a:cubicBezTo>
                    <a:pt x="116058" y="72290"/>
                    <a:pt x="112187" y="73791"/>
                    <a:pt x="107447" y="73712"/>
                  </a:cubicBezTo>
                  <a:cubicBezTo>
                    <a:pt x="105867" y="73633"/>
                    <a:pt x="104287" y="73712"/>
                    <a:pt x="102628" y="73712"/>
                  </a:cubicBezTo>
                  <a:cubicBezTo>
                    <a:pt x="72766" y="73712"/>
                    <a:pt x="42905" y="73712"/>
                    <a:pt x="12965" y="73712"/>
                  </a:cubicBezTo>
                  <a:cubicBezTo>
                    <a:pt x="4196" y="73712"/>
                    <a:pt x="-1018" y="79637"/>
                    <a:pt x="167" y="87853"/>
                  </a:cubicBezTo>
                  <a:cubicBezTo>
                    <a:pt x="1036" y="93935"/>
                    <a:pt x="6329" y="97648"/>
                    <a:pt x="14466" y="97648"/>
                  </a:cubicBezTo>
                  <a:cubicBezTo>
                    <a:pt x="45512" y="97648"/>
                    <a:pt x="76637" y="97648"/>
                    <a:pt x="107684" y="97648"/>
                  </a:cubicBezTo>
                  <a:cubicBezTo>
                    <a:pt x="112266" y="97648"/>
                    <a:pt x="115900" y="99228"/>
                    <a:pt x="115900" y="104126"/>
                  </a:cubicBezTo>
                  <a:cubicBezTo>
                    <a:pt x="115900" y="108945"/>
                    <a:pt x="112187" y="110209"/>
                    <a:pt x="108000" y="110130"/>
                  </a:cubicBezTo>
                  <a:cubicBezTo>
                    <a:pt x="106578" y="110130"/>
                    <a:pt x="105235" y="110130"/>
                    <a:pt x="103813" y="110130"/>
                  </a:cubicBezTo>
                  <a:cubicBezTo>
                    <a:pt x="80508" y="110130"/>
                    <a:pt x="57204" y="110051"/>
                    <a:pt x="33899" y="110209"/>
                  </a:cubicBezTo>
                  <a:cubicBezTo>
                    <a:pt x="30265" y="110209"/>
                    <a:pt x="26157" y="110920"/>
                    <a:pt x="23155" y="112737"/>
                  </a:cubicBezTo>
                  <a:cubicBezTo>
                    <a:pt x="18890" y="115423"/>
                    <a:pt x="16994" y="119926"/>
                    <a:pt x="18653" y="125219"/>
                  </a:cubicBezTo>
                  <a:cubicBezTo>
                    <a:pt x="20549" y="131460"/>
                    <a:pt x="24182" y="134067"/>
                    <a:pt x="31766" y="134067"/>
                  </a:cubicBezTo>
                  <a:cubicBezTo>
                    <a:pt x="73240" y="134067"/>
                    <a:pt x="114478" y="134067"/>
                    <a:pt x="155715" y="134067"/>
                  </a:cubicBezTo>
                  <a:close/>
                </a:path>
              </a:pathLst>
            </a:custGeom>
            <a:solidFill>
              <a:srgbClr val="0078D4"/>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Shape 101">
              <a:extLst>
                <a:ext uri="{FF2B5EF4-FFF2-40B4-BE49-F238E27FC236}">
                  <a16:creationId xmlns:a16="http://schemas.microsoft.com/office/drawing/2014/main" id="{165CEF4A-EA0D-4185-A63C-B899FDD5D085}"/>
                </a:ext>
              </a:extLst>
            </p:cNvPr>
            <p:cNvSpPr/>
            <p:nvPr/>
          </p:nvSpPr>
          <p:spPr>
            <a:xfrm>
              <a:off x="6695818" y="3761566"/>
              <a:ext cx="403378" cy="454179"/>
            </a:xfrm>
            <a:custGeom>
              <a:avLst/>
              <a:gdLst>
                <a:gd name="connsiteX0" fmla="*/ 256198 w 403378"/>
                <a:gd name="connsiteY0" fmla="*/ 160376 h 454179"/>
                <a:gd name="connsiteX1" fmla="*/ 264493 w 403378"/>
                <a:gd name="connsiteY1" fmla="*/ 164563 h 454179"/>
                <a:gd name="connsiteX2" fmla="*/ 269233 w 403378"/>
                <a:gd name="connsiteY2" fmla="*/ 155557 h 454179"/>
                <a:gd name="connsiteX3" fmla="*/ 269233 w 403378"/>
                <a:gd name="connsiteY3" fmla="*/ 31845 h 454179"/>
                <a:gd name="connsiteX4" fmla="*/ 278081 w 403378"/>
                <a:gd name="connsiteY4" fmla="*/ 18732 h 454179"/>
                <a:gd name="connsiteX5" fmla="*/ 290563 w 403378"/>
                <a:gd name="connsiteY5" fmla="*/ 23234 h 454179"/>
                <a:gd name="connsiteX6" fmla="*/ 293091 w 403378"/>
                <a:gd name="connsiteY6" fmla="*/ 33978 h 454179"/>
                <a:gd name="connsiteX7" fmla="*/ 293170 w 403378"/>
                <a:gd name="connsiteY7" fmla="*/ 103892 h 454179"/>
                <a:gd name="connsiteX8" fmla="*/ 293170 w 403378"/>
                <a:gd name="connsiteY8" fmla="*/ 108079 h 454179"/>
                <a:gd name="connsiteX9" fmla="*/ 299173 w 403378"/>
                <a:gd name="connsiteY9" fmla="*/ 115979 h 454179"/>
                <a:gd name="connsiteX10" fmla="*/ 305651 w 403378"/>
                <a:gd name="connsiteY10" fmla="*/ 107763 h 454179"/>
                <a:gd name="connsiteX11" fmla="*/ 305651 w 403378"/>
                <a:gd name="connsiteY11" fmla="*/ 14545 h 454179"/>
                <a:gd name="connsiteX12" fmla="*/ 315447 w 403378"/>
                <a:gd name="connsiteY12" fmla="*/ 167 h 454179"/>
                <a:gd name="connsiteX13" fmla="*/ 329588 w 403378"/>
                <a:gd name="connsiteY13" fmla="*/ 12965 h 454179"/>
                <a:gd name="connsiteX14" fmla="*/ 329588 w 403378"/>
                <a:gd name="connsiteY14" fmla="*/ 102628 h 454179"/>
                <a:gd name="connsiteX15" fmla="*/ 329588 w 403378"/>
                <a:gd name="connsiteY15" fmla="*/ 107447 h 454179"/>
                <a:gd name="connsiteX16" fmla="*/ 336382 w 403378"/>
                <a:gd name="connsiteY16" fmla="*/ 115979 h 454179"/>
                <a:gd name="connsiteX17" fmla="*/ 342781 w 403378"/>
                <a:gd name="connsiteY17" fmla="*/ 107605 h 454179"/>
                <a:gd name="connsiteX18" fmla="*/ 342781 w 403378"/>
                <a:gd name="connsiteY18" fmla="*/ 90857 h 454179"/>
                <a:gd name="connsiteX19" fmla="*/ 342781 w 403378"/>
                <a:gd name="connsiteY19" fmla="*/ 25130 h 454179"/>
                <a:gd name="connsiteX20" fmla="*/ 353524 w 403378"/>
                <a:gd name="connsiteY20" fmla="*/ 12175 h 454179"/>
                <a:gd name="connsiteX21" fmla="*/ 365848 w 403378"/>
                <a:gd name="connsiteY21" fmla="*/ 23550 h 454179"/>
                <a:gd name="connsiteX22" fmla="*/ 366638 w 403378"/>
                <a:gd name="connsiteY22" fmla="*/ 34847 h 454179"/>
                <a:gd name="connsiteX23" fmla="*/ 366638 w 403378"/>
                <a:gd name="connsiteY23" fmla="*/ 113135 h 454179"/>
                <a:gd name="connsiteX24" fmla="*/ 372642 w 403378"/>
                <a:gd name="connsiteY24" fmla="*/ 122061 h 454179"/>
                <a:gd name="connsiteX25" fmla="*/ 379199 w 403378"/>
                <a:gd name="connsiteY25" fmla="*/ 112819 h 454179"/>
                <a:gd name="connsiteX26" fmla="*/ 379278 w 403378"/>
                <a:gd name="connsiteY26" fmla="*/ 62023 h 454179"/>
                <a:gd name="connsiteX27" fmla="*/ 381095 w 403378"/>
                <a:gd name="connsiteY27" fmla="*/ 49778 h 454179"/>
                <a:gd name="connsiteX28" fmla="*/ 390970 w 403378"/>
                <a:gd name="connsiteY28" fmla="*/ 42826 h 454179"/>
                <a:gd name="connsiteX29" fmla="*/ 401476 w 403378"/>
                <a:gd name="connsiteY29" fmla="*/ 49699 h 454179"/>
                <a:gd name="connsiteX30" fmla="*/ 403214 w 403378"/>
                <a:gd name="connsiteY30" fmla="*/ 60759 h 454179"/>
                <a:gd name="connsiteX31" fmla="*/ 403293 w 403378"/>
                <a:gd name="connsiteY31" fmla="*/ 122930 h 454179"/>
                <a:gd name="connsiteX32" fmla="*/ 403214 w 403378"/>
                <a:gd name="connsiteY32" fmla="*/ 184470 h 454179"/>
                <a:gd name="connsiteX33" fmla="*/ 389864 w 403378"/>
                <a:gd name="connsiteY33" fmla="*/ 229499 h 454179"/>
                <a:gd name="connsiteX34" fmla="*/ 376355 w 403378"/>
                <a:gd name="connsiteY34" fmla="*/ 243956 h 454179"/>
                <a:gd name="connsiteX35" fmla="*/ 376355 w 403378"/>
                <a:gd name="connsiteY35" fmla="*/ 283613 h 454179"/>
                <a:gd name="connsiteX36" fmla="*/ 278713 w 403378"/>
                <a:gd name="connsiteY36" fmla="*/ 283613 h 454179"/>
                <a:gd name="connsiteX37" fmla="*/ 278713 w 403378"/>
                <a:gd name="connsiteY37" fmla="*/ 244193 h 454179"/>
                <a:gd name="connsiteX38" fmla="*/ 278713 w 403378"/>
                <a:gd name="connsiteY38" fmla="*/ 244193 h 454179"/>
                <a:gd name="connsiteX39" fmla="*/ 255013 w 403378"/>
                <a:gd name="connsiteY39" fmla="*/ 218282 h 454179"/>
                <a:gd name="connsiteX40" fmla="*/ 221755 w 403378"/>
                <a:gd name="connsiteY40" fmla="*/ 160455 h 454179"/>
                <a:gd name="connsiteX41" fmla="*/ 256198 w 403378"/>
                <a:gd name="connsiteY41" fmla="*/ 160455 h 454179"/>
                <a:gd name="connsiteX42" fmla="*/ 181545 w 403378"/>
                <a:gd name="connsiteY42" fmla="*/ 293725 h 454179"/>
                <a:gd name="connsiteX43" fmla="*/ 148365 w 403378"/>
                <a:gd name="connsiteY43" fmla="*/ 235898 h 454179"/>
                <a:gd name="connsiteX44" fmla="*/ 124666 w 403378"/>
                <a:gd name="connsiteY44" fmla="*/ 209987 h 454179"/>
                <a:gd name="connsiteX45" fmla="*/ 124666 w 403378"/>
                <a:gd name="connsiteY45" fmla="*/ 209987 h 454179"/>
                <a:gd name="connsiteX46" fmla="*/ 124666 w 403378"/>
                <a:gd name="connsiteY46" fmla="*/ 170567 h 454179"/>
                <a:gd name="connsiteX47" fmla="*/ 27024 w 403378"/>
                <a:gd name="connsiteY47" fmla="*/ 170567 h 454179"/>
                <a:gd name="connsiteX48" fmla="*/ 27024 w 403378"/>
                <a:gd name="connsiteY48" fmla="*/ 210224 h 454179"/>
                <a:gd name="connsiteX49" fmla="*/ 13515 w 403378"/>
                <a:gd name="connsiteY49" fmla="*/ 224680 h 454179"/>
                <a:gd name="connsiteX50" fmla="*/ 164 w 403378"/>
                <a:gd name="connsiteY50" fmla="*/ 269710 h 454179"/>
                <a:gd name="connsiteX51" fmla="*/ 85 w 403378"/>
                <a:gd name="connsiteY51" fmla="*/ 331249 h 454179"/>
                <a:gd name="connsiteX52" fmla="*/ 164 w 403378"/>
                <a:gd name="connsiteY52" fmla="*/ 393421 h 454179"/>
                <a:gd name="connsiteX53" fmla="*/ 1902 w 403378"/>
                <a:gd name="connsiteY53" fmla="*/ 404481 h 454179"/>
                <a:gd name="connsiteX54" fmla="*/ 12409 w 403378"/>
                <a:gd name="connsiteY54" fmla="*/ 411354 h 454179"/>
                <a:gd name="connsiteX55" fmla="*/ 22284 w 403378"/>
                <a:gd name="connsiteY55" fmla="*/ 404402 h 454179"/>
                <a:gd name="connsiteX56" fmla="*/ 24022 w 403378"/>
                <a:gd name="connsiteY56" fmla="*/ 392157 h 454179"/>
                <a:gd name="connsiteX57" fmla="*/ 24101 w 403378"/>
                <a:gd name="connsiteY57" fmla="*/ 341361 h 454179"/>
                <a:gd name="connsiteX58" fmla="*/ 30658 w 403378"/>
                <a:gd name="connsiteY58" fmla="*/ 332118 h 454179"/>
                <a:gd name="connsiteX59" fmla="*/ 36662 w 403378"/>
                <a:gd name="connsiteY59" fmla="*/ 341045 h 454179"/>
                <a:gd name="connsiteX60" fmla="*/ 36662 w 403378"/>
                <a:gd name="connsiteY60" fmla="*/ 419333 h 454179"/>
                <a:gd name="connsiteX61" fmla="*/ 37452 w 403378"/>
                <a:gd name="connsiteY61" fmla="*/ 430629 h 454179"/>
                <a:gd name="connsiteX62" fmla="*/ 49775 w 403378"/>
                <a:gd name="connsiteY62" fmla="*/ 442005 h 454179"/>
                <a:gd name="connsiteX63" fmla="*/ 60519 w 403378"/>
                <a:gd name="connsiteY63" fmla="*/ 429049 h 454179"/>
                <a:gd name="connsiteX64" fmla="*/ 60519 w 403378"/>
                <a:gd name="connsiteY64" fmla="*/ 363323 h 454179"/>
                <a:gd name="connsiteX65" fmla="*/ 60519 w 403378"/>
                <a:gd name="connsiteY65" fmla="*/ 346575 h 454179"/>
                <a:gd name="connsiteX66" fmla="*/ 66839 w 403378"/>
                <a:gd name="connsiteY66" fmla="*/ 338201 h 454179"/>
                <a:gd name="connsiteX67" fmla="*/ 73633 w 403378"/>
                <a:gd name="connsiteY67" fmla="*/ 346733 h 454179"/>
                <a:gd name="connsiteX68" fmla="*/ 73633 w 403378"/>
                <a:gd name="connsiteY68" fmla="*/ 351552 h 454179"/>
                <a:gd name="connsiteX69" fmla="*/ 73633 w 403378"/>
                <a:gd name="connsiteY69" fmla="*/ 441215 h 454179"/>
                <a:gd name="connsiteX70" fmla="*/ 87774 w 403378"/>
                <a:gd name="connsiteY70" fmla="*/ 454013 h 454179"/>
                <a:gd name="connsiteX71" fmla="*/ 97569 w 403378"/>
                <a:gd name="connsiteY71" fmla="*/ 439635 h 454179"/>
                <a:gd name="connsiteX72" fmla="*/ 97569 w 403378"/>
                <a:gd name="connsiteY72" fmla="*/ 346417 h 454179"/>
                <a:gd name="connsiteX73" fmla="*/ 104047 w 403378"/>
                <a:gd name="connsiteY73" fmla="*/ 338201 h 454179"/>
                <a:gd name="connsiteX74" fmla="*/ 110051 w 403378"/>
                <a:gd name="connsiteY74" fmla="*/ 346101 h 454179"/>
                <a:gd name="connsiteX75" fmla="*/ 110051 w 403378"/>
                <a:gd name="connsiteY75" fmla="*/ 350288 h 454179"/>
                <a:gd name="connsiteX76" fmla="*/ 110130 w 403378"/>
                <a:gd name="connsiteY76" fmla="*/ 420202 h 454179"/>
                <a:gd name="connsiteX77" fmla="*/ 112658 w 403378"/>
                <a:gd name="connsiteY77" fmla="*/ 430945 h 454179"/>
                <a:gd name="connsiteX78" fmla="*/ 125140 w 403378"/>
                <a:gd name="connsiteY78" fmla="*/ 435448 h 454179"/>
                <a:gd name="connsiteX79" fmla="*/ 133988 w 403378"/>
                <a:gd name="connsiteY79" fmla="*/ 422335 h 454179"/>
                <a:gd name="connsiteX80" fmla="*/ 133988 w 403378"/>
                <a:gd name="connsiteY80" fmla="*/ 298623 h 454179"/>
                <a:gd name="connsiteX81" fmla="*/ 138728 w 403378"/>
                <a:gd name="connsiteY81" fmla="*/ 289617 h 454179"/>
                <a:gd name="connsiteX82" fmla="*/ 147022 w 403378"/>
                <a:gd name="connsiteY82" fmla="*/ 293804 h 454179"/>
                <a:gd name="connsiteX83" fmla="*/ 181545 w 403378"/>
                <a:gd name="connsiteY83" fmla="*/ 293804 h 45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403378" h="454179">
                  <a:moveTo>
                    <a:pt x="256198" y="160376"/>
                  </a:moveTo>
                  <a:cubicBezTo>
                    <a:pt x="258252" y="162667"/>
                    <a:pt x="261886" y="164800"/>
                    <a:pt x="264493" y="164563"/>
                  </a:cubicBezTo>
                  <a:cubicBezTo>
                    <a:pt x="269154" y="164168"/>
                    <a:pt x="269233" y="159428"/>
                    <a:pt x="269233" y="155557"/>
                  </a:cubicBezTo>
                  <a:cubicBezTo>
                    <a:pt x="269233" y="114320"/>
                    <a:pt x="269233" y="73082"/>
                    <a:pt x="269233" y="31845"/>
                  </a:cubicBezTo>
                  <a:cubicBezTo>
                    <a:pt x="269233" y="24261"/>
                    <a:pt x="271840" y="20628"/>
                    <a:pt x="278081" y="18732"/>
                  </a:cubicBezTo>
                  <a:cubicBezTo>
                    <a:pt x="283374" y="17073"/>
                    <a:pt x="287956" y="18969"/>
                    <a:pt x="290563" y="23234"/>
                  </a:cubicBezTo>
                  <a:cubicBezTo>
                    <a:pt x="292459" y="26236"/>
                    <a:pt x="293091" y="30344"/>
                    <a:pt x="293091" y="33978"/>
                  </a:cubicBezTo>
                  <a:cubicBezTo>
                    <a:pt x="293328" y="57283"/>
                    <a:pt x="293170" y="80587"/>
                    <a:pt x="293170" y="103892"/>
                  </a:cubicBezTo>
                  <a:cubicBezTo>
                    <a:pt x="293170" y="105314"/>
                    <a:pt x="293170" y="106657"/>
                    <a:pt x="293170" y="108079"/>
                  </a:cubicBezTo>
                  <a:cubicBezTo>
                    <a:pt x="293170" y="112266"/>
                    <a:pt x="294355" y="116058"/>
                    <a:pt x="299173" y="115979"/>
                  </a:cubicBezTo>
                  <a:cubicBezTo>
                    <a:pt x="304150" y="115979"/>
                    <a:pt x="305651" y="112345"/>
                    <a:pt x="305651" y="107763"/>
                  </a:cubicBezTo>
                  <a:cubicBezTo>
                    <a:pt x="305572" y="76716"/>
                    <a:pt x="305572" y="45591"/>
                    <a:pt x="305651" y="14545"/>
                  </a:cubicBezTo>
                  <a:cubicBezTo>
                    <a:pt x="305651" y="6408"/>
                    <a:pt x="309364" y="1115"/>
                    <a:pt x="315447" y="167"/>
                  </a:cubicBezTo>
                  <a:cubicBezTo>
                    <a:pt x="323663" y="-1018"/>
                    <a:pt x="329588" y="4196"/>
                    <a:pt x="329588" y="12965"/>
                  </a:cubicBezTo>
                  <a:cubicBezTo>
                    <a:pt x="329667" y="42826"/>
                    <a:pt x="329588" y="72766"/>
                    <a:pt x="329588" y="102628"/>
                  </a:cubicBezTo>
                  <a:cubicBezTo>
                    <a:pt x="329588" y="104208"/>
                    <a:pt x="329588" y="105788"/>
                    <a:pt x="329588" y="107447"/>
                  </a:cubicBezTo>
                  <a:cubicBezTo>
                    <a:pt x="329430" y="112187"/>
                    <a:pt x="330931" y="116137"/>
                    <a:pt x="336382" y="115979"/>
                  </a:cubicBezTo>
                  <a:cubicBezTo>
                    <a:pt x="341359" y="115900"/>
                    <a:pt x="342781" y="112029"/>
                    <a:pt x="342781" y="107605"/>
                  </a:cubicBezTo>
                  <a:cubicBezTo>
                    <a:pt x="342702" y="101996"/>
                    <a:pt x="342781" y="96466"/>
                    <a:pt x="342781" y="90857"/>
                  </a:cubicBezTo>
                  <a:cubicBezTo>
                    <a:pt x="342781" y="68975"/>
                    <a:pt x="342781" y="47013"/>
                    <a:pt x="342781" y="25130"/>
                  </a:cubicBezTo>
                  <a:cubicBezTo>
                    <a:pt x="342781" y="17073"/>
                    <a:pt x="346573" y="12649"/>
                    <a:pt x="353524" y="12175"/>
                  </a:cubicBezTo>
                  <a:cubicBezTo>
                    <a:pt x="360792" y="11701"/>
                    <a:pt x="364663" y="15177"/>
                    <a:pt x="365848" y="23550"/>
                  </a:cubicBezTo>
                  <a:cubicBezTo>
                    <a:pt x="366401" y="27263"/>
                    <a:pt x="366638" y="31055"/>
                    <a:pt x="366638" y="34847"/>
                  </a:cubicBezTo>
                  <a:cubicBezTo>
                    <a:pt x="366717" y="60917"/>
                    <a:pt x="366717" y="87065"/>
                    <a:pt x="366638" y="113135"/>
                  </a:cubicBezTo>
                  <a:cubicBezTo>
                    <a:pt x="366638" y="117559"/>
                    <a:pt x="366638" y="122061"/>
                    <a:pt x="372642" y="122061"/>
                  </a:cubicBezTo>
                  <a:cubicBezTo>
                    <a:pt x="378725" y="122061"/>
                    <a:pt x="379199" y="117480"/>
                    <a:pt x="379199" y="112819"/>
                  </a:cubicBezTo>
                  <a:cubicBezTo>
                    <a:pt x="379199" y="95913"/>
                    <a:pt x="379041" y="78928"/>
                    <a:pt x="379278" y="62023"/>
                  </a:cubicBezTo>
                  <a:cubicBezTo>
                    <a:pt x="379357" y="57915"/>
                    <a:pt x="380147" y="53728"/>
                    <a:pt x="381095" y="49778"/>
                  </a:cubicBezTo>
                  <a:cubicBezTo>
                    <a:pt x="382280" y="44722"/>
                    <a:pt x="386230" y="42826"/>
                    <a:pt x="390970" y="42826"/>
                  </a:cubicBezTo>
                  <a:cubicBezTo>
                    <a:pt x="395868" y="42747"/>
                    <a:pt x="400133" y="44406"/>
                    <a:pt x="401476" y="49699"/>
                  </a:cubicBezTo>
                  <a:cubicBezTo>
                    <a:pt x="402345" y="53333"/>
                    <a:pt x="403135" y="57046"/>
                    <a:pt x="403214" y="60759"/>
                  </a:cubicBezTo>
                  <a:cubicBezTo>
                    <a:pt x="403372" y="81456"/>
                    <a:pt x="403293" y="102233"/>
                    <a:pt x="403293" y="122930"/>
                  </a:cubicBezTo>
                  <a:cubicBezTo>
                    <a:pt x="403293" y="143470"/>
                    <a:pt x="403530" y="164010"/>
                    <a:pt x="403214" y="184470"/>
                  </a:cubicBezTo>
                  <a:cubicBezTo>
                    <a:pt x="402977" y="200665"/>
                    <a:pt x="399106" y="215912"/>
                    <a:pt x="389864" y="229499"/>
                  </a:cubicBezTo>
                  <a:cubicBezTo>
                    <a:pt x="385993" y="235266"/>
                    <a:pt x="381411" y="240085"/>
                    <a:pt x="376355" y="243956"/>
                  </a:cubicBezTo>
                  <a:lnTo>
                    <a:pt x="376355" y="283613"/>
                  </a:lnTo>
                  <a:lnTo>
                    <a:pt x="278713" y="283613"/>
                  </a:lnTo>
                  <a:lnTo>
                    <a:pt x="278713" y="244193"/>
                  </a:lnTo>
                  <a:lnTo>
                    <a:pt x="278713" y="244193"/>
                  </a:lnTo>
                  <a:cubicBezTo>
                    <a:pt x="269154" y="237794"/>
                    <a:pt x="261412" y="228788"/>
                    <a:pt x="255013" y="218282"/>
                  </a:cubicBezTo>
                  <a:cubicBezTo>
                    <a:pt x="243480" y="199243"/>
                    <a:pt x="232578" y="179888"/>
                    <a:pt x="221755" y="160455"/>
                  </a:cubicBezTo>
                  <a:lnTo>
                    <a:pt x="256198" y="160455"/>
                  </a:lnTo>
                  <a:close/>
                  <a:moveTo>
                    <a:pt x="181545" y="293725"/>
                  </a:moveTo>
                  <a:cubicBezTo>
                    <a:pt x="170722" y="274291"/>
                    <a:pt x="159899" y="254858"/>
                    <a:pt x="148365" y="235898"/>
                  </a:cubicBezTo>
                  <a:cubicBezTo>
                    <a:pt x="141967" y="225391"/>
                    <a:pt x="134225" y="216386"/>
                    <a:pt x="124666" y="209987"/>
                  </a:cubicBezTo>
                  <a:lnTo>
                    <a:pt x="124666" y="209987"/>
                  </a:lnTo>
                  <a:lnTo>
                    <a:pt x="124666" y="170567"/>
                  </a:lnTo>
                  <a:lnTo>
                    <a:pt x="27024" y="170567"/>
                  </a:lnTo>
                  <a:lnTo>
                    <a:pt x="27024" y="210224"/>
                  </a:lnTo>
                  <a:cubicBezTo>
                    <a:pt x="21889" y="214095"/>
                    <a:pt x="17386" y="218914"/>
                    <a:pt x="13515" y="224680"/>
                  </a:cubicBezTo>
                  <a:cubicBezTo>
                    <a:pt x="4272" y="238268"/>
                    <a:pt x="401" y="253594"/>
                    <a:pt x="164" y="269710"/>
                  </a:cubicBezTo>
                  <a:cubicBezTo>
                    <a:pt x="-152" y="290249"/>
                    <a:pt x="85" y="310710"/>
                    <a:pt x="85" y="331249"/>
                  </a:cubicBezTo>
                  <a:cubicBezTo>
                    <a:pt x="85" y="351947"/>
                    <a:pt x="6" y="372645"/>
                    <a:pt x="164" y="393421"/>
                  </a:cubicBezTo>
                  <a:cubicBezTo>
                    <a:pt x="164" y="397134"/>
                    <a:pt x="954" y="400847"/>
                    <a:pt x="1902" y="404481"/>
                  </a:cubicBezTo>
                  <a:cubicBezTo>
                    <a:pt x="3245" y="409853"/>
                    <a:pt x="7511" y="411433"/>
                    <a:pt x="12409" y="411354"/>
                  </a:cubicBezTo>
                  <a:cubicBezTo>
                    <a:pt x="17149" y="411275"/>
                    <a:pt x="21099" y="409379"/>
                    <a:pt x="22284" y="404402"/>
                  </a:cubicBezTo>
                  <a:cubicBezTo>
                    <a:pt x="23232" y="400373"/>
                    <a:pt x="24022" y="396265"/>
                    <a:pt x="24022" y="392157"/>
                  </a:cubicBezTo>
                  <a:cubicBezTo>
                    <a:pt x="24259" y="375251"/>
                    <a:pt x="24101" y="358267"/>
                    <a:pt x="24101" y="341361"/>
                  </a:cubicBezTo>
                  <a:cubicBezTo>
                    <a:pt x="24101" y="336700"/>
                    <a:pt x="24496" y="332118"/>
                    <a:pt x="30658" y="332118"/>
                  </a:cubicBezTo>
                  <a:cubicBezTo>
                    <a:pt x="36662" y="332118"/>
                    <a:pt x="36662" y="336621"/>
                    <a:pt x="36662" y="341045"/>
                  </a:cubicBezTo>
                  <a:cubicBezTo>
                    <a:pt x="36583" y="367115"/>
                    <a:pt x="36583" y="393263"/>
                    <a:pt x="36662" y="419333"/>
                  </a:cubicBezTo>
                  <a:cubicBezTo>
                    <a:pt x="36662" y="423125"/>
                    <a:pt x="36899" y="426916"/>
                    <a:pt x="37452" y="430629"/>
                  </a:cubicBezTo>
                  <a:cubicBezTo>
                    <a:pt x="38637" y="439003"/>
                    <a:pt x="42507" y="442479"/>
                    <a:pt x="49775" y="442005"/>
                  </a:cubicBezTo>
                  <a:cubicBezTo>
                    <a:pt x="56727" y="441610"/>
                    <a:pt x="60519" y="437107"/>
                    <a:pt x="60519" y="429049"/>
                  </a:cubicBezTo>
                  <a:cubicBezTo>
                    <a:pt x="60519" y="407167"/>
                    <a:pt x="60519" y="385205"/>
                    <a:pt x="60519" y="363323"/>
                  </a:cubicBezTo>
                  <a:cubicBezTo>
                    <a:pt x="60519" y="357714"/>
                    <a:pt x="60598" y="352184"/>
                    <a:pt x="60519" y="346575"/>
                  </a:cubicBezTo>
                  <a:cubicBezTo>
                    <a:pt x="60519" y="342072"/>
                    <a:pt x="61862" y="338280"/>
                    <a:pt x="66839" y="338201"/>
                  </a:cubicBezTo>
                  <a:cubicBezTo>
                    <a:pt x="72211" y="338122"/>
                    <a:pt x="73712" y="341993"/>
                    <a:pt x="73633" y="346733"/>
                  </a:cubicBezTo>
                  <a:cubicBezTo>
                    <a:pt x="73554" y="348313"/>
                    <a:pt x="73633" y="349893"/>
                    <a:pt x="73633" y="351552"/>
                  </a:cubicBezTo>
                  <a:cubicBezTo>
                    <a:pt x="73633" y="381413"/>
                    <a:pt x="73633" y="411275"/>
                    <a:pt x="73633" y="441215"/>
                  </a:cubicBezTo>
                  <a:cubicBezTo>
                    <a:pt x="73633" y="449984"/>
                    <a:pt x="79558" y="455198"/>
                    <a:pt x="87774" y="454013"/>
                  </a:cubicBezTo>
                  <a:cubicBezTo>
                    <a:pt x="93856" y="453144"/>
                    <a:pt x="97569" y="447851"/>
                    <a:pt x="97569" y="439635"/>
                  </a:cubicBezTo>
                  <a:cubicBezTo>
                    <a:pt x="97569" y="408589"/>
                    <a:pt x="97569" y="377463"/>
                    <a:pt x="97569" y="346417"/>
                  </a:cubicBezTo>
                  <a:cubicBezTo>
                    <a:pt x="97569" y="341835"/>
                    <a:pt x="99149" y="338201"/>
                    <a:pt x="104047" y="338201"/>
                  </a:cubicBezTo>
                  <a:cubicBezTo>
                    <a:pt x="108866" y="338201"/>
                    <a:pt x="110130" y="341914"/>
                    <a:pt x="110051" y="346101"/>
                  </a:cubicBezTo>
                  <a:cubicBezTo>
                    <a:pt x="110051" y="347523"/>
                    <a:pt x="110051" y="348866"/>
                    <a:pt x="110051" y="350288"/>
                  </a:cubicBezTo>
                  <a:cubicBezTo>
                    <a:pt x="110051" y="373593"/>
                    <a:pt x="109972" y="396897"/>
                    <a:pt x="110130" y="420202"/>
                  </a:cubicBezTo>
                  <a:cubicBezTo>
                    <a:pt x="110130" y="423836"/>
                    <a:pt x="110841" y="427943"/>
                    <a:pt x="112658" y="430945"/>
                  </a:cubicBezTo>
                  <a:cubicBezTo>
                    <a:pt x="115344" y="435211"/>
                    <a:pt x="119847" y="437028"/>
                    <a:pt x="125140" y="435448"/>
                  </a:cubicBezTo>
                  <a:cubicBezTo>
                    <a:pt x="131381" y="433552"/>
                    <a:pt x="133988" y="429918"/>
                    <a:pt x="133988" y="422335"/>
                  </a:cubicBezTo>
                  <a:cubicBezTo>
                    <a:pt x="133988" y="381097"/>
                    <a:pt x="133988" y="339860"/>
                    <a:pt x="133988" y="298623"/>
                  </a:cubicBezTo>
                  <a:cubicBezTo>
                    <a:pt x="133988" y="294752"/>
                    <a:pt x="134146" y="290012"/>
                    <a:pt x="138728" y="289617"/>
                  </a:cubicBezTo>
                  <a:cubicBezTo>
                    <a:pt x="141414" y="289380"/>
                    <a:pt x="145047" y="291513"/>
                    <a:pt x="147022" y="293804"/>
                  </a:cubicBezTo>
                  <a:lnTo>
                    <a:pt x="181545" y="293804"/>
                  </a:lnTo>
                  <a:close/>
                </a:path>
              </a:pathLst>
            </a:custGeom>
            <a:solidFill>
              <a:srgbClr val="50E6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036603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08333E-7 3.7037E-6 L -2.08333E-7 0.03541 " pathEditMode="relative" rAng="0" ptsTypes="AA">
                                      <p:cBhvr>
                                        <p:cTn id="9" dur="5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417BB567-84E3-46D6-A57E-B57B33CAE401}"/>
              </a:ext>
            </a:extLst>
          </p:cNvPr>
          <p:cNvGrpSpPr/>
          <p:nvPr/>
        </p:nvGrpSpPr>
        <p:grpSpPr>
          <a:xfrm>
            <a:off x="3206641" y="967343"/>
            <a:ext cx="6860723" cy="6860669"/>
            <a:chOff x="154596" y="2281412"/>
            <a:chExt cx="394433" cy="394430"/>
          </a:xfrm>
        </p:grpSpPr>
        <p:sp>
          <p:nvSpPr>
            <p:cNvPr id="53" name="Freeform 89">
              <a:extLst>
                <a:ext uri="{FF2B5EF4-FFF2-40B4-BE49-F238E27FC236}">
                  <a16:creationId xmlns:a16="http://schemas.microsoft.com/office/drawing/2014/main" id="{730CDE89-B620-4A6A-B179-50FD23FB2E1C}"/>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4" name="Freeform 90">
              <a:extLst>
                <a:ext uri="{FF2B5EF4-FFF2-40B4-BE49-F238E27FC236}">
                  <a16:creationId xmlns:a16="http://schemas.microsoft.com/office/drawing/2014/main" id="{81644405-DE46-4BA9-ABB1-585E9E92D74A}"/>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5" name="Freeform 91">
              <a:extLst>
                <a:ext uri="{FF2B5EF4-FFF2-40B4-BE49-F238E27FC236}">
                  <a16:creationId xmlns:a16="http://schemas.microsoft.com/office/drawing/2014/main" id="{D28E1F08-5F05-46C9-8889-DC968E73F4E4}"/>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6" name="Freeform 92">
              <a:extLst>
                <a:ext uri="{FF2B5EF4-FFF2-40B4-BE49-F238E27FC236}">
                  <a16:creationId xmlns:a16="http://schemas.microsoft.com/office/drawing/2014/main" id="{F79BD5B1-A80D-4108-B059-472B624A6AC8}"/>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7" name="Freeform 93">
              <a:extLst>
                <a:ext uri="{FF2B5EF4-FFF2-40B4-BE49-F238E27FC236}">
                  <a16:creationId xmlns:a16="http://schemas.microsoft.com/office/drawing/2014/main" id="{18E93FAD-DC4C-4900-9F97-7327EF8589DD}"/>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8" name="Freeform 94">
              <a:extLst>
                <a:ext uri="{FF2B5EF4-FFF2-40B4-BE49-F238E27FC236}">
                  <a16:creationId xmlns:a16="http://schemas.microsoft.com/office/drawing/2014/main" id="{E11B18A3-6F46-42F2-ACF0-E72721C8E6BA}"/>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9" name="Freeform 95">
              <a:extLst>
                <a:ext uri="{FF2B5EF4-FFF2-40B4-BE49-F238E27FC236}">
                  <a16:creationId xmlns:a16="http://schemas.microsoft.com/office/drawing/2014/main" id="{1F443927-BD56-4C38-9CDD-5CC2D9EC7723}"/>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0" name="Freeform 96">
              <a:extLst>
                <a:ext uri="{FF2B5EF4-FFF2-40B4-BE49-F238E27FC236}">
                  <a16:creationId xmlns:a16="http://schemas.microsoft.com/office/drawing/2014/main" id="{08A27636-D554-497B-8E19-2B7C32B4DD03}"/>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1" name="Freeform 97">
              <a:extLst>
                <a:ext uri="{FF2B5EF4-FFF2-40B4-BE49-F238E27FC236}">
                  <a16:creationId xmlns:a16="http://schemas.microsoft.com/office/drawing/2014/main" id="{8C68342F-B5E0-465B-A033-442B0C6ECAB0}"/>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10" name="Title 9">
            <a:extLst>
              <a:ext uri="{FF2B5EF4-FFF2-40B4-BE49-F238E27FC236}">
                <a16:creationId xmlns:a16="http://schemas.microsoft.com/office/drawing/2014/main" id="{5A6599CC-C6C7-4496-B21E-5B0258BEF901}"/>
              </a:ext>
            </a:extLst>
          </p:cNvPr>
          <p:cNvSpPr>
            <a:spLocks noGrp="1"/>
          </p:cNvSpPr>
          <p:nvPr>
            <p:ph type="title"/>
          </p:nvPr>
        </p:nvSpPr>
        <p:spPr/>
        <p:txBody>
          <a:bodyPr/>
          <a:lstStyle/>
          <a:p>
            <a:pPr algn="ctr"/>
            <a:r>
              <a:rPr lang="en-US"/>
              <a:t>Learn more. Go further</a:t>
            </a:r>
          </a:p>
        </p:txBody>
      </p:sp>
      <p:sp>
        <p:nvSpPr>
          <p:cNvPr id="19" name="Rectangle 18">
            <a:extLst>
              <a:ext uri="{FF2B5EF4-FFF2-40B4-BE49-F238E27FC236}">
                <a16:creationId xmlns:a16="http://schemas.microsoft.com/office/drawing/2014/main" id="{1782CA68-7E29-4E67-8CD7-5E6A5FD137B7}"/>
              </a:ext>
              <a:ext uri="{C183D7F6-B498-43B3-948B-1728B52AA6E4}">
                <adec:decorative xmlns:adec="http://schemas.microsoft.com/office/drawing/2017/decorative" val="1"/>
              </a:ext>
            </a:extLst>
          </p:cNvPr>
          <p:cNvSpPr/>
          <p:nvPr/>
        </p:nvSpPr>
        <p:spPr>
          <a:xfrm>
            <a:off x="1156281" y="3205213"/>
            <a:ext cx="3121588" cy="2589195"/>
          </a:xfrm>
          <a:prstGeom prst="rect">
            <a:avLst/>
          </a:prstGeom>
          <a:noFill/>
          <a:ln w="6350">
            <a:solidFill>
              <a:schemeClr val="bg1"/>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5" name="Rectangle 4">
            <a:extLst>
              <a:ext uri="{FF2B5EF4-FFF2-40B4-BE49-F238E27FC236}">
                <a16:creationId xmlns:a16="http://schemas.microsoft.com/office/drawing/2014/main" id="{AA2B0E16-9F02-4160-BCE5-1ED6D528C18D}"/>
              </a:ext>
            </a:extLst>
          </p:cNvPr>
          <p:cNvSpPr/>
          <p:nvPr/>
        </p:nvSpPr>
        <p:spPr bwMode="auto">
          <a:xfrm>
            <a:off x="1156281" y="1112684"/>
            <a:ext cx="3121588" cy="388858"/>
          </a:xfrm>
          <a:prstGeom prst="rect">
            <a:avLst/>
          </a:prstGeom>
          <a:noFill/>
          <a:ln w="6350">
            <a:noFill/>
          </a:ln>
        </p:spPr>
        <p:txBody>
          <a:bodyPr wrap="square"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Programs</a:t>
            </a:r>
          </a:p>
        </p:txBody>
      </p:sp>
      <p:sp>
        <p:nvSpPr>
          <p:cNvPr id="8" name="Rectangle 7">
            <a:extLst>
              <a:ext uri="{FF2B5EF4-FFF2-40B4-BE49-F238E27FC236}">
                <a16:creationId xmlns:a16="http://schemas.microsoft.com/office/drawing/2014/main" id="{9165A42B-6189-4337-AE6B-E177D89EC841}"/>
              </a:ext>
            </a:extLst>
          </p:cNvPr>
          <p:cNvSpPr/>
          <p:nvPr/>
        </p:nvSpPr>
        <p:spPr bwMode="auto">
          <a:xfrm>
            <a:off x="4526498" y="1112684"/>
            <a:ext cx="3121588" cy="388858"/>
          </a:xfrm>
          <a:prstGeom prst="rect">
            <a:avLst/>
          </a:prstGeom>
          <a:noFill/>
          <a:ln w="6350">
            <a:noFill/>
          </a:ln>
        </p:spPr>
        <p:txBody>
          <a:bodyPr wrap="square"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Demos | Summit</a:t>
            </a:r>
          </a:p>
        </p:txBody>
      </p:sp>
      <p:sp>
        <p:nvSpPr>
          <p:cNvPr id="9" name="Rectangle 8">
            <a:extLst>
              <a:ext uri="{FF2B5EF4-FFF2-40B4-BE49-F238E27FC236}">
                <a16:creationId xmlns:a16="http://schemas.microsoft.com/office/drawing/2014/main" id="{11C564E3-3418-445E-94E5-FA825B200434}"/>
              </a:ext>
              <a:ext uri="{C183D7F6-B498-43B3-948B-1728B52AA6E4}">
                <adec:decorative xmlns:adec="http://schemas.microsoft.com/office/drawing/2017/decorative" val="1"/>
              </a:ext>
            </a:extLst>
          </p:cNvPr>
          <p:cNvSpPr/>
          <p:nvPr/>
        </p:nvSpPr>
        <p:spPr>
          <a:xfrm>
            <a:off x="7914132" y="3205213"/>
            <a:ext cx="3121588" cy="2589195"/>
          </a:xfrm>
          <a:prstGeom prst="rect">
            <a:avLst/>
          </a:prstGeom>
          <a:noFill/>
          <a:ln w="6350">
            <a:solidFill>
              <a:schemeClr val="bg1"/>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1" name="Rectangle 10">
            <a:extLst>
              <a:ext uri="{FF2B5EF4-FFF2-40B4-BE49-F238E27FC236}">
                <a16:creationId xmlns:a16="http://schemas.microsoft.com/office/drawing/2014/main" id="{A7C26A46-497A-492D-A972-E3877B474565}"/>
              </a:ext>
            </a:extLst>
          </p:cNvPr>
          <p:cNvSpPr/>
          <p:nvPr/>
        </p:nvSpPr>
        <p:spPr bwMode="auto">
          <a:xfrm>
            <a:off x="7914132" y="1112684"/>
            <a:ext cx="3121588" cy="388858"/>
          </a:xfrm>
          <a:prstGeom prst="rect">
            <a:avLst/>
          </a:prstGeom>
          <a:noFill/>
          <a:ln w="6350">
            <a:noFill/>
          </a:ln>
        </p:spPr>
        <p:txBody>
          <a:bodyPr wrap="square"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Resources</a:t>
            </a:r>
          </a:p>
        </p:txBody>
      </p:sp>
      <p:sp>
        <p:nvSpPr>
          <p:cNvPr id="17" name="Rectangle 16">
            <a:extLst>
              <a:ext uri="{FF2B5EF4-FFF2-40B4-BE49-F238E27FC236}">
                <a16:creationId xmlns:a16="http://schemas.microsoft.com/office/drawing/2014/main" id="{55CCB074-821C-4058-A21B-A90A048143E8}"/>
              </a:ext>
            </a:extLst>
          </p:cNvPr>
          <p:cNvSpPr/>
          <p:nvPr/>
        </p:nvSpPr>
        <p:spPr>
          <a:xfrm>
            <a:off x="1322841" y="3259980"/>
            <a:ext cx="2788468" cy="492443"/>
          </a:xfrm>
          <a:prstGeom prst="rect">
            <a:avLst/>
          </a:prstGeom>
          <a:noFill/>
          <a:ln w="6350">
            <a:noFill/>
          </a:ln>
        </p:spPr>
        <p:txBody>
          <a:bodyPr wrap="square" lIns="0" tIns="0" rIns="0" bIns="0" anchor="t">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Business Applications ISV Connect</a:t>
            </a:r>
          </a:p>
        </p:txBody>
      </p:sp>
      <p:sp>
        <p:nvSpPr>
          <p:cNvPr id="27" name="Title 3">
            <a:extLst>
              <a:ext uri="{FF2B5EF4-FFF2-40B4-BE49-F238E27FC236}">
                <a16:creationId xmlns:a16="http://schemas.microsoft.com/office/drawing/2014/main" id="{860B9E73-389B-40B8-A8FC-63823B00F574}"/>
              </a:ext>
            </a:extLst>
          </p:cNvPr>
          <p:cNvSpPr txBox="1">
            <a:spLocks/>
          </p:cNvSpPr>
          <p:nvPr/>
        </p:nvSpPr>
        <p:spPr>
          <a:xfrm>
            <a:off x="588264" y="5957912"/>
            <a:ext cx="11015474" cy="492443"/>
          </a:xfrm>
          <a:prstGeom prst="rect">
            <a:avLst/>
          </a:prstGeom>
          <a:ln w="6350">
            <a:solidFill>
              <a:srgbClr val="50E6FF"/>
            </a:solidFill>
          </a:ln>
        </p:spPr>
        <p:txBody>
          <a:bodyPr vert="horz" wrap="square" lIns="0" tIns="91440" rIns="0" bIns="9144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bg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effectLst/>
                <a:uLnTx/>
                <a:uFillTx/>
                <a:latin typeface="Segoe UI" panose="020B0502040204020203" pitchFamily="34" charset="0"/>
              </a:rPr>
              <a:t>Build, extend, and enrich a connected experience across data, workflow, and cloud scale analytics</a:t>
            </a:r>
          </a:p>
        </p:txBody>
      </p:sp>
      <p:pic>
        <p:nvPicPr>
          <p:cNvPr id="38" name="Picture 37" descr="A picture containing game&#10;&#10;Description automatically generated">
            <a:extLst>
              <a:ext uri="{FF2B5EF4-FFF2-40B4-BE49-F238E27FC236}">
                <a16:creationId xmlns:a16="http://schemas.microsoft.com/office/drawing/2014/main" id="{257CDDC9-64A8-4EF2-9151-A54802961E6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t="23782" r="262" b="23677"/>
          <a:stretch/>
        </p:blipFill>
        <p:spPr>
          <a:xfrm>
            <a:off x="7914132" y="1595999"/>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pic>
        <p:nvPicPr>
          <p:cNvPr id="37" name="Picture 36" descr="A picture containing man, looking, front, sitting&#10;&#10;Description automatically generated">
            <a:extLst>
              <a:ext uri="{FF2B5EF4-FFF2-40B4-BE49-F238E27FC236}">
                <a16:creationId xmlns:a16="http://schemas.microsoft.com/office/drawing/2014/main" id="{AAD56B51-3C65-4A65-9FC4-2B5454A42E2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35011" r="1518" b="13273"/>
          <a:stretch/>
        </p:blipFill>
        <p:spPr>
          <a:xfrm>
            <a:off x="4526498" y="1595999"/>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pic>
        <p:nvPicPr>
          <p:cNvPr id="36" name="Picture 35" descr="A picture containing sport, swimming&#10;&#10;Description automatically generated">
            <a:extLst>
              <a:ext uri="{FF2B5EF4-FFF2-40B4-BE49-F238E27FC236}">
                <a16:creationId xmlns:a16="http://schemas.microsoft.com/office/drawing/2014/main" id="{938C6C09-3F01-4A70-9FC7-7FEBCF89A72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r="146" b="16104"/>
          <a:stretch/>
        </p:blipFill>
        <p:spPr>
          <a:xfrm>
            <a:off x="1156281" y="1596000"/>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sp>
        <p:nvSpPr>
          <p:cNvPr id="30" name="TextBox 29">
            <a:extLst>
              <a:ext uri="{FF2B5EF4-FFF2-40B4-BE49-F238E27FC236}">
                <a16:creationId xmlns:a16="http://schemas.microsoft.com/office/drawing/2014/main" id="{165F730C-96DC-42C6-AD07-7956E595EC0A}"/>
              </a:ext>
            </a:extLst>
          </p:cNvPr>
          <p:cNvSpPr txBox="1"/>
          <p:nvPr/>
        </p:nvSpPr>
        <p:spPr>
          <a:xfrm>
            <a:off x="1378373" y="3785439"/>
            <a:ext cx="1535660"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a:ln>
                  <a:noFill/>
                </a:ln>
                <a:solidFill>
                  <a:srgbClr val="50E6FF"/>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Guided </a:t>
            </a:r>
            <a:br>
              <a:rPr kumimoji="0" lang="en-US" sz="1400" b="0" i="0" u="sng" strike="noStrike" kern="1200" cap="none" spc="0" normalizeH="0" baseline="0" noProof="0">
                <a:ln>
                  <a:noFill/>
                </a:ln>
                <a:solidFill>
                  <a:srgbClr val="50E6FF"/>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br>
            <a:r>
              <a:rPr kumimoji="0" lang="en-US" sz="1400" b="0" i="0" u="sng" strike="noStrike" kern="1200" cap="none" spc="0" normalizeH="0" baseline="0" noProof="0">
                <a:ln>
                  <a:noFill/>
                </a:ln>
                <a:solidFill>
                  <a:srgbClr val="50E6FF"/>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Experience website</a:t>
            </a:r>
            <a:endParaRPr kumimoji="0" lang="en-US" sz="1400" b="0" i="0" u="sng" strike="noStrike" kern="1200" cap="none" spc="0" normalizeH="0" baseline="0" noProof="0">
              <a:ln>
                <a:noFill/>
              </a:ln>
              <a:solidFill>
                <a:srgbClr val="50E6FF"/>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FA1CBF25-EA37-4204-B971-41FD95CEDD5C}"/>
              </a:ext>
            </a:extLst>
          </p:cNvPr>
          <p:cNvSpPr txBox="1"/>
          <p:nvPr/>
        </p:nvSpPr>
        <p:spPr>
          <a:xfrm>
            <a:off x="3031034" y="3785439"/>
            <a:ext cx="1024744"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Program Overview</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7261176C-63F8-4AA1-B461-1DF0CB43FD70}"/>
              </a:ext>
            </a:extLst>
          </p:cNvPr>
          <p:cNvSpPr/>
          <p:nvPr/>
        </p:nvSpPr>
        <p:spPr>
          <a:xfrm>
            <a:off x="1322841" y="4365060"/>
            <a:ext cx="2788468" cy="246221"/>
          </a:xfrm>
          <a:prstGeom prst="rect">
            <a:avLst/>
          </a:prstGeom>
          <a:noFill/>
          <a:ln w="6350">
            <a:noFill/>
          </a:ln>
        </p:spPr>
        <p:txBody>
          <a:bodyPr wrap="square" lIns="0" tIns="0" rIns="0" bIns="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365 </a:t>
            </a:r>
          </a:p>
        </p:txBody>
      </p:sp>
      <p:sp>
        <p:nvSpPr>
          <p:cNvPr id="41" name="Rectangle 40">
            <a:extLst>
              <a:ext uri="{FF2B5EF4-FFF2-40B4-BE49-F238E27FC236}">
                <a16:creationId xmlns:a16="http://schemas.microsoft.com/office/drawing/2014/main" id="{05C51788-E31D-476D-88C5-4F606DCF9A0F}"/>
              </a:ext>
            </a:extLst>
          </p:cNvPr>
          <p:cNvSpPr/>
          <p:nvPr/>
        </p:nvSpPr>
        <p:spPr>
          <a:xfrm>
            <a:off x="1322841" y="4998658"/>
            <a:ext cx="2788468" cy="246221"/>
          </a:xfrm>
          <a:prstGeom prst="rect">
            <a:avLst/>
          </a:prstGeom>
          <a:noFill/>
          <a:ln w="6350">
            <a:noFill/>
          </a:ln>
        </p:spPr>
        <p:txBody>
          <a:bodyPr wrap="square" lIns="0" tIns="0" rIns="0" bIns="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Azure</a:t>
            </a:r>
          </a:p>
        </p:txBody>
      </p:sp>
      <p:sp>
        <p:nvSpPr>
          <p:cNvPr id="7" name="Rectangle 6">
            <a:extLst>
              <a:ext uri="{FF2B5EF4-FFF2-40B4-BE49-F238E27FC236}">
                <a16:creationId xmlns:a16="http://schemas.microsoft.com/office/drawing/2014/main" id="{0C52D84F-89D8-4093-ADE2-41D8635BB7B5}"/>
              </a:ext>
              <a:ext uri="{C183D7F6-B498-43B3-948B-1728B52AA6E4}">
                <adec:decorative xmlns:adec="http://schemas.microsoft.com/office/drawing/2017/decorative" val="1"/>
              </a:ext>
            </a:extLst>
          </p:cNvPr>
          <p:cNvSpPr/>
          <p:nvPr/>
        </p:nvSpPr>
        <p:spPr>
          <a:xfrm>
            <a:off x="4526498" y="3205213"/>
            <a:ext cx="3121588" cy="2589195"/>
          </a:xfrm>
          <a:prstGeom prst="rect">
            <a:avLst/>
          </a:prstGeom>
          <a:noFill/>
          <a:ln w="6350">
            <a:solidFill>
              <a:schemeClr val="bg1"/>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32" name="Rectangle 31">
            <a:extLst>
              <a:ext uri="{FF2B5EF4-FFF2-40B4-BE49-F238E27FC236}">
                <a16:creationId xmlns:a16="http://schemas.microsoft.com/office/drawing/2014/main" id="{1C723935-BF04-4D58-967F-C9E9AE433F22}"/>
              </a:ext>
            </a:extLst>
          </p:cNvPr>
          <p:cNvSpPr/>
          <p:nvPr/>
        </p:nvSpPr>
        <p:spPr>
          <a:xfrm>
            <a:off x="4634692" y="3336982"/>
            <a:ext cx="2905200" cy="246221"/>
          </a:xfrm>
          <a:prstGeom prst="rect">
            <a:avLst/>
          </a:prstGeom>
          <a:noFill/>
          <a:ln w="6350">
            <a:noFill/>
          </a:ln>
        </p:spPr>
        <p:txBody>
          <a:bodyPr wrap="square" lIns="0" tIns="0" rIns="0" bIns="0" anchor="t">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Enhance patient engagement</a:t>
            </a:r>
          </a:p>
        </p:txBody>
      </p:sp>
      <p:sp>
        <p:nvSpPr>
          <p:cNvPr id="33" name="TextBox 32">
            <a:extLst>
              <a:ext uri="{FF2B5EF4-FFF2-40B4-BE49-F238E27FC236}">
                <a16:creationId xmlns:a16="http://schemas.microsoft.com/office/drawing/2014/main" id="{ACE98FED-14C7-49A2-9A22-4ECBDCAA3EAC}"/>
              </a:ext>
            </a:extLst>
          </p:cNvPr>
          <p:cNvSpPr txBox="1"/>
          <p:nvPr/>
        </p:nvSpPr>
        <p:spPr>
          <a:xfrm>
            <a:off x="5101480" y="3670915"/>
            <a:ext cx="543418"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hlinkClick r:id="rId8">
                  <a:extLst>
                    <a:ext uri="{A12FA001-AC4F-418D-AE19-62706E023703}">
                      <ahyp:hlinkClr xmlns:ahyp="http://schemas.microsoft.com/office/drawing/2018/hyperlinkcolor" val="tx"/>
                    </a:ext>
                  </a:extLst>
                </a:hlinkClick>
              </a:rPr>
              <a:t>Demo</a:t>
            </a:r>
            <a:r>
              <a:rPr kumimoji="0" lang="en-US" sz="1400" b="0" i="0" u="none" strike="noStrike" kern="1200" cap="none" spc="0" normalizeH="0" baseline="0" noProof="0">
                <a:ln>
                  <a:noFill/>
                </a:ln>
                <a:solidFill>
                  <a:srgbClr val="50E6FF"/>
                </a:solidFill>
                <a:effectLst/>
                <a:uLnTx/>
                <a:uFillTx/>
                <a:latin typeface="Segoe UI"/>
                <a:ea typeface="+mn-ea"/>
                <a:cs typeface="+mn-cs"/>
              </a:rPr>
              <a:t> </a:t>
            </a:r>
          </a:p>
        </p:txBody>
      </p:sp>
      <p:sp>
        <p:nvSpPr>
          <p:cNvPr id="42" name="Rectangle 41">
            <a:extLst>
              <a:ext uri="{FF2B5EF4-FFF2-40B4-BE49-F238E27FC236}">
                <a16:creationId xmlns:a16="http://schemas.microsoft.com/office/drawing/2014/main" id="{A0105E7F-A40A-4145-9F55-12EFD6BDB5C9}"/>
              </a:ext>
            </a:extLst>
          </p:cNvPr>
          <p:cNvSpPr/>
          <p:nvPr/>
        </p:nvSpPr>
        <p:spPr>
          <a:xfrm>
            <a:off x="4829665" y="4081371"/>
            <a:ext cx="2515255" cy="492443"/>
          </a:xfrm>
          <a:prstGeom prst="rect">
            <a:avLst/>
          </a:prstGeom>
          <a:noFill/>
          <a:ln w="6350">
            <a:noFill/>
          </a:ln>
        </p:spPr>
        <p:txBody>
          <a:bodyPr wrap="square" lIns="0" tIns="0" rIns="0" bIns="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Empower health </a:t>
            </a:r>
            <a:b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team collaboration</a:t>
            </a:r>
          </a:p>
        </p:txBody>
      </p:sp>
      <p:sp>
        <p:nvSpPr>
          <p:cNvPr id="43" name="TextBox 42">
            <a:extLst>
              <a:ext uri="{FF2B5EF4-FFF2-40B4-BE49-F238E27FC236}">
                <a16:creationId xmlns:a16="http://schemas.microsoft.com/office/drawing/2014/main" id="{5F14630B-2343-46E5-9666-4087CDB59AA0}"/>
              </a:ext>
            </a:extLst>
          </p:cNvPr>
          <p:cNvSpPr txBox="1"/>
          <p:nvPr/>
        </p:nvSpPr>
        <p:spPr>
          <a:xfrm>
            <a:off x="5846842" y="4673335"/>
            <a:ext cx="48090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hlinkClick r:id="rId9">
                  <a:extLst>
                    <a:ext uri="{A12FA001-AC4F-418D-AE19-62706E023703}">
                      <ahyp:hlinkClr xmlns:ahyp="http://schemas.microsoft.com/office/drawing/2018/hyperlinkcolor" val="tx"/>
                    </a:ext>
                  </a:extLst>
                </a:hlinkClick>
              </a:rPr>
              <a:t>Demo</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7B9E6C4A-8DC0-445B-9875-62572048496D}"/>
              </a:ext>
            </a:extLst>
          </p:cNvPr>
          <p:cNvSpPr/>
          <p:nvPr/>
        </p:nvSpPr>
        <p:spPr>
          <a:xfrm>
            <a:off x="4617835" y="5071982"/>
            <a:ext cx="2938914" cy="246221"/>
          </a:xfrm>
          <a:prstGeom prst="rect">
            <a:avLst/>
          </a:prstGeom>
          <a:noFill/>
          <a:ln w="6350">
            <a:noFill/>
          </a:ln>
        </p:spPr>
        <p:txBody>
          <a:bodyPr wrap="square" lIns="0" tIns="0" rIns="0" bIns="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Healthcare Summit</a:t>
            </a:r>
          </a:p>
        </p:txBody>
      </p:sp>
      <p:sp>
        <p:nvSpPr>
          <p:cNvPr id="45" name="TextBox 44">
            <a:extLst>
              <a:ext uri="{FF2B5EF4-FFF2-40B4-BE49-F238E27FC236}">
                <a16:creationId xmlns:a16="http://schemas.microsoft.com/office/drawing/2014/main" id="{56A16C61-3CDE-4EC3-88A8-72E41697F317}"/>
              </a:ext>
            </a:extLst>
          </p:cNvPr>
          <p:cNvSpPr txBox="1"/>
          <p:nvPr/>
        </p:nvSpPr>
        <p:spPr>
          <a:xfrm>
            <a:off x="5548266" y="5411496"/>
            <a:ext cx="1078052"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hlinkClick r:id="rId10">
                  <a:extLst>
                    <a:ext uri="{A12FA001-AC4F-418D-AE19-62706E023703}">
                      <ahyp:hlinkClr xmlns:ahyp="http://schemas.microsoft.com/office/drawing/2018/hyperlinkcolor" val="tx"/>
                    </a:ext>
                  </a:extLst>
                </a:hlinkClick>
              </a:rPr>
              <a:t>Landing page</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8259F2BF-9156-4771-9D64-3A55EBADDD9C}"/>
              </a:ext>
            </a:extLst>
          </p:cNvPr>
          <p:cNvSpPr/>
          <p:nvPr/>
        </p:nvSpPr>
        <p:spPr>
          <a:xfrm>
            <a:off x="8217299" y="3336982"/>
            <a:ext cx="2515255" cy="246221"/>
          </a:xfrm>
          <a:prstGeom prst="rect">
            <a:avLst/>
          </a:prstGeom>
          <a:noFill/>
          <a:ln w="6350">
            <a:noFill/>
          </a:ln>
        </p:spPr>
        <p:txBody>
          <a:bodyPr wrap="square" lIns="0" tIns="0" rIns="0" bIns="0" anchor="t">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Partner Healthcare site</a:t>
            </a:r>
          </a:p>
        </p:txBody>
      </p:sp>
      <p:sp>
        <p:nvSpPr>
          <p:cNvPr id="23" name="TextBox 22">
            <a:extLst>
              <a:ext uri="{FF2B5EF4-FFF2-40B4-BE49-F238E27FC236}">
                <a16:creationId xmlns:a16="http://schemas.microsoft.com/office/drawing/2014/main" id="{35F3A60A-894C-492E-9126-A223F26D59E0}"/>
              </a:ext>
            </a:extLst>
          </p:cNvPr>
          <p:cNvSpPr txBox="1"/>
          <p:nvPr/>
        </p:nvSpPr>
        <p:spPr>
          <a:xfrm>
            <a:off x="8307869" y="3991330"/>
            <a:ext cx="1834413"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hlinkClick r:id="rId11">
                  <a:extLst>
                    <a:ext uri="{A12FA001-AC4F-418D-AE19-62706E023703}">
                      <ahyp:hlinkClr xmlns:ahyp="http://schemas.microsoft.com/office/drawing/2018/hyperlinkcolor" val="tx"/>
                    </a:ext>
                  </a:extLst>
                </a:hlinkClick>
              </a:rPr>
              <a:t>Overview presentation </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82281360-38D3-4374-8FD1-6B27455612A8}"/>
              </a:ext>
            </a:extLst>
          </p:cNvPr>
          <p:cNvSpPr txBox="1"/>
          <p:nvPr/>
        </p:nvSpPr>
        <p:spPr>
          <a:xfrm>
            <a:off x="10315420" y="3991330"/>
            <a:ext cx="326564"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hlinkClick r:id="rId11">
                  <a:extLst>
                    <a:ext uri="{A12FA001-AC4F-418D-AE19-62706E023703}">
                      <ahyp:hlinkClr xmlns:ahyp="http://schemas.microsoft.com/office/drawing/2018/hyperlinkcolor" val="tx"/>
                    </a:ext>
                  </a:extLst>
                </a:hlinkClick>
              </a:rPr>
              <a:t>FAQ</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AEC419D9-D9D3-4972-B94F-9A05B3086C02}"/>
              </a:ext>
            </a:extLst>
          </p:cNvPr>
          <p:cNvSpPr txBox="1"/>
          <p:nvPr/>
        </p:nvSpPr>
        <p:spPr>
          <a:xfrm>
            <a:off x="8426145" y="3677717"/>
            <a:ext cx="2097562"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hlinkClick r:id="rId12">
                  <a:extLst>
                    <a:ext uri="{A12FA001-AC4F-418D-AE19-62706E023703}">
                      <ahyp:hlinkClr xmlns:ahyp="http://schemas.microsoft.com/office/drawing/2018/hyperlinkcolor" val="tx"/>
                    </a:ext>
                  </a:extLst>
                </a:hlinkClick>
              </a:rPr>
              <a:t>Microsoft Partner Network</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9A6D6239-F85D-43F3-9CA4-1095F5C7FF6A}"/>
              </a:ext>
            </a:extLst>
          </p:cNvPr>
          <p:cNvSpPr/>
          <p:nvPr/>
        </p:nvSpPr>
        <p:spPr>
          <a:xfrm>
            <a:off x="8007792" y="4569707"/>
            <a:ext cx="2952308" cy="246221"/>
          </a:xfrm>
          <a:prstGeom prst="rect">
            <a:avLst/>
          </a:prstGeom>
          <a:noFill/>
          <a:ln w="6350">
            <a:noFill/>
          </a:ln>
        </p:spPr>
        <p:txBody>
          <a:bodyPr wrap="square" lIns="0" tIns="0" rIns="0" bIns="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Cloud for Healthcare </a:t>
            </a:r>
          </a:p>
        </p:txBody>
      </p:sp>
      <p:sp>
        <p:nvSpPr>
          <p:cNvPr id="48" name="TextBox 47">
            <a:extLst>
              <a:ext uri="{FF2B5EF4-FFF2-40B4-BE49-F238E27FC236}">
                <a16:creationId xmlns:a16="http://schemas.microsoft.com/office/drawing/2014/main" id="{13C45C8F-9E77-41E9-87DB-AE12C03261EF}"/>
              </a:ext>
            </a:extLst>
          </p:cNvPr>
          <p:cNvSpPr txBox="1"/>
          <p:nvPr/>
        </p:nvSpPr>
        <p:spPr>
          <a:xfrm>
            <a:off x="8787603" y="4911229"/>
            <a:ext cx="63870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hlinkClick r:id="rId13">
                  <a:extLst>
                    <a:ext uri="{A12FA001-AC4F-418D-AE19-62706E023703}">
                      <ahyp:hlinkClr xmlns:ahyp="http://schemas.microsoft.com/office/drawing/2018/hyperlinkcolor" val="tx"/>
                    </a:ext>
                  </a:extLst>
                </a:hlinkClick>
              </a:rPr>
              <a:t>Website</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8035B085-434B-414D-BEE6-89F0F3FBE494}"/>
              </a:ext>
            </a:extLst>
          </p:cNvPr>
          <p:cNvSpPr txBox="1"/>
          <p:nvPr/>
        </p:nvSpPr>
        <p:spPr>
          <a:xfrm>
            <a:off x="9804779" y="4911229"/>
            <a:ext cx="357470"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hlinkClick r:id="rId14">
                  <a:extLst>
                    <a:ext uri="{A12FA001-AC4F-418D-AE19-62706E023703}">
                      <ahyp:hlinkClr xmlns:ahyp="http://schemas.microsoft.com/office/drawing/2018/hyperlinkcolor" val="tx"/>
                    </a:ext>
                  </a:extLst>
                </a:hlinkClick>
              </a:rPr>
              <a:t>Blog</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1D6B2573-52D5-4217-8397-9D375AFA1878}"/>
              </a:ext>
            </a:extLst>
          </p:cNvPr>
          <p:cNvSpPr txBox="1"/>
          <p:nvPr/>
        </p:nvSpPr>
        <p:spPr>
          <a:xfrm>
            <a:off x="1945326" y="4649438"/>
            <a:ext cx="1543499"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hlinkClick r:id="rId15">
                  <a:extLst>
                    <a:ext uri="{A12FA001-AC4F-418D-AE19-62706E023703}">
                      <ahyp:hlinkClr xmlns:ahyp="http://schemas.microsoft.com/office/drawing/2018/hyperlinkcolor" val="tx"/>
                    </a:ext>
                  </a:extLst>
                </a:hlinkClick>
              </a:rPr>
              <a:t>Developer program</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5D293DA0-ECBF-422C-B3D3-4FB45AEFD542}"/>
              </a:ext>
            </a:extLst>
          </p:cNvPr>
          <p:cNvSpPr txBox="1"/>
          <p:nvPr/>
        </p:nvSpPr>
        <p:spPr>
          <a:xfrm>
            <a:off x="1344112" y="5395121"/>
            <a:ext cx="1303498"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hlinkClick r:id="rId16">
                  <a:extLst>
                    <a:ext uri="{A12FA001-AC4F-418D-AE19-62706E023703}">
                      <ahyp:hlinkClr xmlns:ahyp="http://schemas.microsoft.com/office/drawing/2018/hyperlinkcolor" val="tx"/>
                    </a:ext>
                  </a:extLst>
                </a:hlinkClick>
              </a:rPr>
              <a:t>Partner program</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3CFB0F22-70FD-4B95-9F5B-D378710C58CA}"/>
              </a:ext>
            </a:extLst>
          </p:cNvPr>
          <p:cNvSpPr txBox="1"/>
          <p:nvPr/>
        </p:nvSpPr>
        <p:spPr>
          <a:xfrm>
            <a:off x="2807339" y="5287400"/>
            <a:ext cx="1282700"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hlinkClick r:id="rId17">
                  <a:extLst>
                    <a:ext uri="{A12FA001-AC4F-418D-AE19-62706E023703}">
                      <ahyp:hlinkClr xmlns:ahyp="http://schemas.microsoft.com/office/drawing/2018/hyperlinkcolor" val="tx"/>
                    </a:ext>
                  </a:extLst>
                </a:hlinkClick>
              </a:rPr>
              <a:t>C+AI partner community</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F94A353B-67D0-4F31-B1E6-7313E9B2AFCD}"/>
              </a:ext>
            </a:extLst>
          </p:cNvPr>
          <p:cNvSpPr txBox="1"/>
          <p:nvPr/>
        </p:nvSpPr>
        <p:spPr>
          <a:xfrm>
            <a:off x="5937642" y="3670915"/>
            <a:ext cx="1252907"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hlinkClick r:id="rId18">
                  <a:extLst>
                    <a:ext uri="{A12FA001-AC4F-418D-AE19-62706E023703}">
                      <ahyp:hlinkClr xmlns:ahyp="http://schemas.microsoft.com/office/drawing/2018/hyperlinkcolor" val="tx"/>
                    </a:ext>
                  </a:extLst>
                </a:hlinkClick>
              </a:rPr>
              <a:t>Interactive tour </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sp>
        <p:nvSpPr>
          <p:cNvPr id="2" name="Slide Number Placeholder 6">
            <a:extLst>
              <a:ext uri="{FF2B5EF4-FFF2-40B4-BE49-F238E27FC236}">
                <a16:creationId xmlns:a16="http://schemas.microsoft.com/office/drawing/2014/main" id="{95678A9C-04F4-4C62-A17C-BDD41D51A909}"/>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3" name="Footer Placeholder 1">
            <a:extLst>
              <a:ext uri="{FF2B5EF4-FFF2-40B4-BE49-F238E27FC236}">
                <a16:creationId xmlns:a16="http://schemas.microsoft.com/office/drawing/2014/main" id="{29A5C390-BF5D-49F2-ADDF-02038C9A4767}"/>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Tree>
    <p:extLst>
      <p:ext uri="{BB962C8B-B14F-4D97-AF65-F5344CB8AC3E}">
        <p14:creationId xmlns:p14="http://schemas.microsoft.com/office/powerpoint/2010/main" val="4065318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16667E-7 4.44444E-6 L 4.16667E-7 0.03541 " pathEditMode="relative" rAng="0" ptsTypes="AA">
                                      <p:cBhvr>
                                        <p:cTn id="9" dur="5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46B754-77A7-4E15-946F-D62AB33AE790}"/>
              </a:ext>
            </a:extLst>
          </p:cNvPr>
          <p:cNvSpPr/>
          <p:nvPr/>
        </p:nvSpPr>
        <p:spPr bwMode="auto">
          <a:xfrm>
            <a:off x="0" y="5860383"/>
            <a:ext cx="12192000" cy="738664"/>
          </a:xfrm>
          <a:prstGeom prst="rect">
            <a:avLst/>
          </a:prstGeom>
          <a:gradFill>
            <a:gsLst>
              <a:gs pos="50000">
                <a:schemeClr val="bg1">
                  <a:alpha val="20000"/>
                </a:schemeClr>
              </a:gs>
              <a:gs pos="0">
                <a:schemeClr val="bg1">
                  <a:alpha val="10000"/>
                </a:schemeClr>
              </a:gs>
              <a:gs pos="100000">
                <a:schemeClr val="bg1">
                  <a:alpha val="1000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50E6FF"/>
                </a:solidFill>
                <a:effectLst/>
                <a:uLnTx/>
                <a:uFillTx/>
                <a:latin typeface="Segoe UI Semibold" panose="020B0702040204020203" pitchFamily="34" charset="0"/>
                <a:ea typeface="+mn-ea"/>
                <a:cs typeface="Segoe UI Semibold" panose="020B0702040204020203" pitchFamily="34" charset="0"/>
              </a:rPr>
              <a:t>WHY</a:t>
            </a:r>
          </a:p>
        </p:txBody>
      </p:sp>
      <p:cxnSp>
        <p:nvCxnSpPr>
          <p:cNvPr id="4" name="Straight Connector 3">
            <a:extLst>
              <a:ext uri="{FF2B5EF4-FFF2-40B4-BE49-F238E27FC236}">
                <a16:creationId xmlns:a16="http://schemas.microsoft.com/office/drawing/2014/main" id="{BDC3FFDA-F0D9-415E-8DA7-F1650C344652}"/>
              </a:ext>
            </a:extLst>
          </p:cNvPr>
          <p:cNvCxnSpPr>
            <a:cxnSpLocks/>
          </p:cNvCxnSpPr>
          <p:nvPr/>
        </p:nvCxnSpPr>
        <p:spPr>
          <a:xfrm>
            <a:off x="0" y="5787755"/>
            <a:ext cx="1219200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CE3C496-2435-4F0A-94B8-E10ABBFC550A}"/>
              </a:ext>
            </a:extLst>
          </p:cNvPr>
          <p:cNvCxnSpPr>
            <a:cxnSpLocks/>
          </p:cNvCxnSpPr>
          <p:nvPr/>
        </p:nvCxnSpPr>
        <p:spPr>
          <a:xfrm>
            <a:off x="0" y="6671675"/>
            <a:ext cx="1219200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0E21DBD-11A0-4BF7-A2A8-D00593984911}"/>
              </a:ext>
            </a:extLst>
          </p:cNvPr>
          <p:cNvGrpSpPr/>
          <p:nvPr/>
        </p:nvGrpSpPr>
        <p:grpSpPr>
          <a:xfrm>
            <a:off x="4758373" y="5928725"/>
            <a:ext cx="601980" cy="601980"/>
            <a:chOff x="997658" y="5928725"/>
            <a:chExt cx="601980" cy="601980"/>
          </a:xfrm>
        </p:grpSpPr>
        <p:sp>
          <p:nvSpPr>
            <p:cNvPr id="28" name="Oval 27">
              <a:extLst>
                <a:ext uri="{FF2B5EF4-FFF2-40B4-BE49-F238E27FC236}">
                  <a16:creationId xmlns:a16="http://schemas.microsoft.com/office/drawing/2014/main" id="{A592A8FD-96C3-4EA8-B235-C69366395011}"/>
                </a:ext>
              </a:extLst>
            </p:cNvPr>
            <p:cNvSpPr/>
            <p:nvPr/>
          </p:nvSpPr>
          <p:spPr bwMode="auto">
            <a:xfrm>
              <a:off x="997658" y="5928725"/>
              <a:ext cx="601980" cy="601980"/>
            </a:xfrm>
            <a:prstGeom prst="ellipse">
              <a:avLst/>
            </a:prstGeom>
            <a:no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52" name="data 3" descr="data, cloud, scale">
              <a:extLst>
                <a:ext uri="{FF2B5EF4-FFF2-40B4-BE49-F238E27FC236}">
                  <a16:creationId xmlns:a16="http://schemas.microsoft.com/office/drawing/2014/main" id="{98FB1F58-2476-4386-9866-5F56DF25A72A}"/>
                </a:ext>
              </a:extLst>
            </p:cNvPr>
            <p:cNvGrpSpPr>
              <a:grpSpLocks noChangeAspect="1"/>
            </p:cNvGrpSpPr>
            <p:nvPr/>
          </p:nvGrpSpPr>
          <p:grpSpPr bwMode="auto">
            <a:xfrm>
              <a:off x="1100674" y="6032501"/>
              <a:ext cx="395950" cy="394430"/>
              <a:chOff x="5781" y="773"/>
              <a:chExt cx="261" cy="260"/>
            </a:xfrm>
          </p:grpSpPr>
          <p:sp>
            <p:nvSpPr>
              <p:cNvPr id="53" name="AutoShape 87">
                <a:extLst>
                  <a:ext uri="{FF2B5EF4-FFF2-40B4-BE49-F238E27FC236}">
                    <a16:creationId xmlns:a16="http://schemas.microsoft.com/office/drawing/2014/main" id="{3605F230-ED24-46CF-BC60-2D73366878DA}"/>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89">
                <a:extLst>
                  <a:ext uri="{FF2B5EF4-FFF2-40B4-BE49-F238E27FC236}">
                    <a16:creationId xmlns:a16="http://schemas.microsoft.com/office/drawing/2014/main" id="{47BCF349-F8C7-4E28-B5DB-E569A145D8DD}"/>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90">
                <a:extLst>
                  <a:ext uri="{FF2B5EF4-FFF2-40B4-BE49-F238E27FC236}">
                    <a16:creationId xmlns:a16="http://schemas.microsoft.com/office/drawing/2014/main" id="{3CC55E8A-C38C-4DBE-8630-873AA25C53A2}"/>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91">
                <a:extLst>
                  <a:ext uri="{FF2B5EF4-FFF2-40B4-BE49-F238E27FC236}">
                    <a16:creationId xmlns:a16="http://schemas.microsoft.com/office/drawing/2014/main" id="{D2ACE68C-3D32-4EE5-A1C2-D88783ECB363}"/>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92">
                <a:extLst>
                  <a:ext uri="{FF2B5EF4-FFF2-40B4-BE49-F238E27FC236}">
                    <a16:creationId xmlns:a16="http://schemas.microsoft.com/office/drawing/2014/main" id="{905C14F8-4F04-4D59-AA6C-FAF221A69512}"/>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93">
                <a:extLst>
                  <a:ext uri="{FF2B5EF4-FFF2-40B4-BE49-F238E27FC236}">
                    <a16:creationId xmlns:a16="http://schemas.microsoft.com/office/drawing/2014/main" id="{1AD47EF5-7EC0-411C-AF09-966E457C2333}"/>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94">
                <a:extLst>
                  <a:ext uri="{FF2B5EF4-FFF2-40B4-BE49-F238E27FC236}">
                    <a16:creationId xmlns:a16="http://schemas.microsoft.com/office/drawing/2014/main" id="{F1623C52-F605-4290-BFB5-3C7664D4C883}"/>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95">
                <a:extLst>
                  <a:ext uri="{FF2B5EF4-FFF2-40B4-BE49-F238E27FC236}">
                    <a16:creationId xmlns:a16="http://schemas.microsoft.com/office/drawing/2014/main" id="{194E0C50-DBA3-4F21-9B73-F6D5B89D5E83}"/>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Freeform 96">
                <a:extLst>
                  <a:ext uri="{FF2B5EF4-FFF2-40B4-BE49-F238E27FC236}">
                    <a16:creationId xmlns:a16="http://schemas.microsoft.com/office/drawing/2014/main" id="{34FE88A0-7EAB-4B94-8B61-D2CF6AE2F82E}"/>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Freeform 97">
                <a:extLst>
                  <a:ext uri="{FF2B5EF4-FFF2-40B4-BE49-F238E27FC236}">
                    <a16:creationId xmlns:a16="http://schemas.microsoft.com/office/drawing/2014/main" id="{1E146B74-354C-44D9-A18F-F3DD4EF955E5}"/>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24" name="Picture 23" descr="A person looking at the camera&#10;&#10;Description automatically generated">
            <a:extLst>
              <a:ext uri="{FF2B5EF4-FFF2-40B4-BE49-F238E27FC236}">
                <a16:creationId xmlns:a16="http://schemas.microsoft.com/office/drawing/2014/main" id="{AFF82D4B-B1E6-4A9D-B5B5-E88BE462B0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1671" r="216" b="17092"/>
          <a:stretch/>
        </p:blipFill>
        <p:spPr>
          <a:xfrm>
            <a:off x="182880" y="186326"/>
            <a:ext cx="11826240" cy="5414994"/>
          </a:xfrm>
          <a:prstGeom prst="rect">
            <a:avLst/>
          </a:prstGeom>
          <a:ln w="38100">
            <a:solidFill>
              <a:schemeClr val="bg1"/>
            </a:solidFill>
          </a:ln>
        </p:spPr>
      </p:pic>
    </p:spTree>
    <p:extLst>
      <p:ext uri="{BB962C8B-B14F-4D97-AF65-F5344CB8AC3E}">
        <p14:creationId xmlns:p14="http://schemas.microsoft.com/office/powerpoint/2010/main" val="105298905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12475-B126-481A-A651-F9FCDFC6110D}"/>
              </a:ext>
            </a:extLst>
          </p:cNvPr>
          <p:cNvSpPr>
            <a:spLocks noGrp="1"/>
          </p:cNvSpPr>
          <p:nvPr>
            <p:ph type="title"/>
          </p:nvPr>
        </p:nvSpPr>
        <p:spPr>
          <a:xfrm>
            <a:off x="584200" y="2025650"/>
            <a:ext cx="4161981" cy="1107996"/>
          </a:xfrm>
        </p:spPr>
        <p:txBody>
          <a:bodyPr vert="horz" wrap="square" lIns="0" tIns="0" rIns="0" bIns="0" rtlCol="0" anchor="b">
            <a:normAutofit/>
          </a:bodyPr>
          <a:lstStyle/>
          <a:p>
            <a:r>
              <a:rPr lang="en-US"/>
              <a:t>Microsoft Cloud </a:t>
            </a:r>
            <a:br>
              <a:rPr lang="en-US"/>
            </a:br>
            <a:r>
              <a:rPr lang="en-US"/>
              <a:t>for Healthcare</a:t>
            </a:r>
          </a:p>
        </p:txBody>
      </p:sp>
      <p:sp>
        <p:nvSpPr>
          <p:cNvPr id="14" name="Text Placeholder 13">
            <a:extLst>
              <a:ext uri="{FF2B5EF4-FFF2-40B4-BE49-F238E27FC236}">
                <a16:creationId xmlns:a16="http://schemas.microsoft.com/office/drawing/2014/main" id="{2E844E67-0226-4711-93EB-60B8246E9819}"/>
              </a:ext>
            </a:extLst>
          </p:cNvPr>
          <p:cNvSpPr>
            <a:spLocks noGrp="1"/>
          </p:cNvSpPr>
          <p:nvPr>
            <p:ph type="body" sz="quarter" idx="10"/>
          </p:nvPr>
        </p:nvSpPr>
        <p:spPr>
          <a:xfrm>
            <a:off x="584200" y="3535363"/>
            <a:ext cx="4162425" cy="1637371"/>
          </a:xfrm>
        </p:spPr>
        <p:txBody>
          <a:bodyPr/>
          <a:lstStyle/>
          <a:p>
            <a:r>
              <a:rPr lang="en-US" sz="2000"/>
              <a:t>Launched in Public Preview: May 19, 2020, with general availability to begin in the fourth quarter of the 2020 calendar year</a:t>
            </a:r>
          </a:p>
          <a:p>
            <a:r>
              <a:rPr lang="en-US" sz="2000"/>
              <a:t>Free six-month trial</a:t>
            </a:r>
          </a:p>
        </p:txBody>
      </p:sp>
      <p:sp>
        <p:nvSpPr>
          <p:cNvPr id="4" name="Slide Number Placeholder 3" hidden="1">
            <a:extLst>
              <a:ext uri="{FF2B5EF4-FFF2-40B4-BE49-F238E27FC236}">
                <a16:creationId xmlns:a16="http://schemas.microsoft.com/office/drawing/2014/main" id="{E625E182-1785-4104-9234-CF4BA58FBC5D}"/>
              </a:ext>
            </a:extLst>
          </p:cNvPr>
          <p:cNvSpPr>
            <a:spLocks noGrp="1"/>
          </p:cNvSpPr>
          <p:nvPr>
            <p:ph type="sldNum" sz="quarter" idx="4294967295"/>
          </p:nvPr>
        </p:nvSpPr>
        <p:spPr>
          <a:xfrm>
            <a:off x="11731625" y="6565900"/>
            <a:ext cx="460375" cy="246063"/>
          </a:xfrm>
          <a:prstGeom prst="rect">
            <a:avLst/>
          </a:prstGeom>
        </p:spPr>
        <p:txBody>
          <a:bodyPr/>
          <a:lstStyle/>
          <a:p>
            <a:pPr>
              <a:spcAft>
                <a:spcPts val="600"/>
              </a:spcAft>
            </a:pPr>
            <a:fld id="{EAA0DCFB-5E65-472C-A423-BA3AA87976EA}" type="slidenum">
              <a:rPr lang="en-IN" smtClean="0"/>
              <a:pPr>
                <a:spcAft>
                  <a:spcPts val="600"/>
                </a:spcAft>
              </a:pPr>
              <a:t>30</a:t>
            </a:fld>
            <a:endParaRPr lang="en-IN"/>
          </a:p>
        </p:txBody>
      </p:sp>
      <p:pic>
        <p:nvPicPr>
          <p:cNvPr id="8" name="Picture 7" descr="A picture containing indoor, man, table, toy&#10;&#10;Description automatically generated">
            <a:extLst>
              <a:ext uri="{FF2B5EF4-FFF2-40B4-BE49-F238E27FC236}">
                <a16:creationId xmlns:a16="http://schemas.microsoft.com/office/drawing/2014/main" id="{5F240C93-0F22-4D0C-A61B-8D41A9CEC4C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4744" r="8505" b="-1"/>
          <a:stretch/>
        </p:blipFill>
        <p:spPr>
          <a:xfrm>
            <a:off x="5334000" y="10"/>
            <a:ext cx="6858000" cy="6857990"/>
          </a:xfrm>
          <a:prstGeom prst="rect">
            <a:avLst/>
          </a:prstGeom>
          <a:noFill/>
        </p:spPr>
      </p:pic>
      <p:sp>
        <p:nvSpPr>
          <p:cNvPr id="7" name="Footer Placeholder 1">
            <a:extLst>
              <a:ext uri="{FF2B5EF4-FFF2-40B4-BE49-F238E27FC236}">
                <a16:creationId xmlns:a16="http://schemas.microsoft.com/office/drawing/2014/main" id="{BDA64D39-EEE7-43F3-8A73-980CFA433AAF}"/>
              </a:ext>
            </a:extLst>
          </p:cNvPr>
          <p:cNvSpPr txBox="1">
            <a:spLocks/>
          </p:cNvSpPr>
          <p:nvPr/>
        </p:nvSpPr>
        <p:spPr>
          <a:xfrm>
            <a:off x="294703" y="6607631"/>
            <a:ext cx="262413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solidFill>
                  <a:schemeClr val="bg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a:t>© 2020 Microsoft Corporation All rights reserved</a:t>
            </a:r>
          </a:p>
        </p:txBody>
      </p:sp>
      <p:sp>
        <p:nvSpPr>
          <p:cNvPr id="3" name="Slide Number Placeholder 6">
            <a:extLst>
              <a:ext uri="{FF2B5EF4-FFF2-40B4-BE49-F238E27FC236}">
                <a16:creationId xmlns:a16="http://schemas.microsoft.com/office/drawing/2014/main" id="{A336692D-F39B-43DF-8E8A-C397BC869F23}"/>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6298713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46B754-77A7-4E15-946F-D62AB33AE790}"/>
              </a:ext>
            </a:extLst>
          </p:cNvPr>
          <p:cNvSpPr/>
          <p:nvPr/>
        </p:nvSpPr>
        <p:spPr bwMode="auto">
          <a:xfrm>
            <a:off x="0" y="5860383"/>
            <a:ext cx="12192000" cy="738664"/>
          </a:xfrm>
          <a:prstGeom prst="rect">
            <a:avLst/>
          </a:prstGeom>
          <a:gradFill>
            <a:gsLst>
              <a:gs pos="50000">
                <a:schemeClr val="bg1">
                  <a:alpha val="20000"/>
                </a:schemeClr>
              </a:gs>
              <a:gs pos="0">
                <a:schemeClr val="bg1">
                  <a:alpha val="10000"/>
                </a:schemeClr>
              </a:gs>
              <a:gs pos="100000">
                <a:schemeClr val="bg1">
                  <a:alpha val="1000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50E6FF"/>
                </a:solidFill>
                <a:effectLst/>
                <a:uLnTx/>
                <a:uFillTx/>
                <a:latin typeface="Segoe UI Semibold" panose="020B0702040204020203" pitchFamily="34" charset="0"/>
                <a:ea typeface="+mn-ea"/>
                <a:cs typeface="Segoe UI Semibold" panose="020B0702040204020203" pitchFamily="34" charset="0"/>
              </a:rPr>
              <a:t>Benefits &amp; capabilities drill-down, architecture</a:t>
            </a:r>
          </a:p>
        </p:txBody>
      </p:sp>
      <p:cxnSp>
        <p:nvCxnSpPr>
          <p:cNvPr id="4" name="Straight Connector 3">
            <a:extLst>
              <a:ext uri="{FF2B5EF4-FFF2-40B4-BE49-F238E27FC236}">
                <a16:creationId xmlns:a16="http://schemas.microsoft.com/office/drawing/2014/main" id="{BDC3FFDA-F0D9-415E-8DA7-F1650C344652}"/>
              </a:ext>
            </a:extLst>
          </p:cNvPr>
          <p:cNvCxnSpPr>
            <a:cxnSpLocks/>
          </p:cNvCxnSpPr>
          <p:nvPr/>
        </p:nvCxnSpPr>
        <p:spPr>
          <a:xfrm>
            <a:off x="0" y="5787755"/>
            <a:ext cx="1219200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CE3C496-2435-4F0A-94B8-E10ABBFC550A}"/>
              </a:ext>
            </a:extLst>
          </p:cNvPr>
          <p:cNvCxnSpPr>
            <a:cxnSpLocks/>
          </p:cNvCxnSpPr>
          <p:nvPr/>
        </p:nvCxnSpPr>
        <p:spPr>
          <a:xfrm>
            <a:off x="0" y="6671675"/>
            <a:ext cx="1219200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8EDDF29D-DA4E-4538-9D31-DE6E30EB9540}"/>
              </a:ext>
            </a:extLst>
          </p:cNvPr>
          <p:cNvSpPr/>
          <p:nvPr/>
        </p:nvSpPr>
        <p:spPr bwMode="auto">
          <a:xfrm>
            <a:off x="3087390" y="2406828"/>
            <a:ext cx="6415198" cy="2492834"/>
          </a:xfrm>
          <a:prstGeom prst="rect">
            <a:avLst/>
          </a:prstGeom>
          <a:solidFill>
            <a:srgbClr val="D83B01"/>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200" marR="0" lvl="0" indent="-457200" algn="l" defTabSz="932472" rtl="0" eaLnBrk="1" fontAlgn="base" latinLnBrk="0" hangingPunct="1">
              <a:lnSpc>
                <a:spcPct val="100000"/>
              </a:lnSpc>
              <a:spcBef>
                <a:spcPct val="0"/>
              </a:spcBef>
              <a:spcAft>
                <a:spcPct val="0"/>
              </a:spcAft>
              <a:buClrTx/>
              <a:buSzTx/>
              <a:buFontTx/>
              <a:buAutoNum type="arabicPeriod"/>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Replace this photo with the one from next slide. </a:t>
            </a:r>
          </a:p>
          <a:p>
            <a:pPr marL="457200" marR="0" lvl="0" indent="-457200" algn="l" defTabSz="932472" rtl="0" eaLnBrk="1" fontAlgn="base" latinLnBrk="0" hangingPunct="1">
              <a:lnSpc>
                <a:spcPct val="100000"/>
              </a:lnSpc>
              <a:spcBef>
                <a:spcPct val="0"/>
              </a:spcBef>
              <a:spcAft>
                <a:spcPct val="0"/>
              </a:spcAft>
              <a:buClrTx/>
              <a:buSzTx/>
              <a:buFontTx/>
              <a:buAutoNum type="arabicPeriod"/>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Layout bottom to look good</a:t>
            </a:r>
          </a:p>
          <a:p>
            <a:pPr marL="457200" marR="0" lvl="0" indent="-457200" algn="l" defTabSz="932472" rtl="0" eaLnBrk="1" fontAlgn="base" latinLnBrk="0" hangingPunct="1">
              <a:lnSpc>
                <a:spcPct val="100000"/>
              </a:lnSpc>
              <a:spcBef>
                <a:spcPct val="0"/>
              </a:spcBef>
              <a:spcAft>
                <a:spcPct val="0"/>
              </a:spcAft>
              <a:buClrTx/>
              <a:buSzTx/>
              <a:buFontTx/>
              <a:buAutoNum type="arabicPeriod"/>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Create a new icon that is representative of a doctor doing an online meeting with a patient like the photo shows. So the doctor in the icon below is great, just add a person and a PC monitor </a:t>
            </a:r>
          </a:p>
        </p:txBody>
      </p:sp>
      <p:pic>
        <p:nvPicPr>
          <p:cNvPr id="42" name="Picture 41" descr="A group of people around each other&#10;&#10;Description automatically generated">
            <a:extLst>
              <a:ext uri="{FF2B5EF4-FFF2-40B4-BE49-F238E27FC236}">
                <a16:creationId xmlns:a16="http://schemas.microsoft.com/office/drawing/2014/main" id="{39D25742-F606-43F4-B2BA-F5BFCB27B25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2664" r="385" b="17857"/>
          <a:stretch/>
        </p:blipFill>
        <p:spPr>
          <a:xfrm>
            <a:off x="182880" y="186326"/>
            <a:ext cx="11826240" cy="5414994"/>
          </a:xfrm>
          <a:prstGeom prst="rect">
            <a:avLst/>
          </a:prstGeom>
          <a:ln w="38100">
            <a:solidFill>
              <a:schemeClr val="bg1"/>
            </a:solidFill>
          </a:ln>
        </p:spPr>
      </p:pic>
      <p:grpSp>
        <p:nvGrpSpPr>
          <p:cNvPr id="2" name="Group 1">
            <a:extLst>
              <a:ext uri="{FF2B5EF4-FFF2-40B4-BE49-F238E27FC236}">
                <a16:creationId xmlns:a16="http://schemas.microsoft.com/office/drawing/2014/main" id="{50E21DBD-11A0-4BF7-A2A8-D00593984911}"/>
              </a:ext>
            </a:extLst>
          </p:cNvPr>
          <p:cNvGrpSpPr/>
          <p:nvPr/>
        </p:nvGrpSpPr>
        <p:grpSpPr>
          <a:xfrm>
            <a:off x="997658" y="5928725"/>
            <a:ext cx="601980" cy="601980"/>
            <a:chOff x="997658" y="5928725"/>
            <a:chExt cx="601980" cy="601980"/>
          </a:xfrm>
        </p:grpSpPr>
        <p:sp>
          <p:nvSpPr>
            <p:cNvPr id="28" name="Oval 27">
              <a:extLst>
                <a:ext uri="{FF2B5EF4-FFF2-40B4-BE49-F238E27FC236}">
                  <a16:creationId xmlns:a16="http://schemas.microsoft.com/office/drawing/2014/main" id="{A592A8FD-96C3-4EA8-B235-C69366395011}"/>
                </a:ext>
              </a:extLst>
            </p:cNvPr>
            <p:cNvSpPr/>
            <p:nvPr/>
          </p:nvSpPr>
          <p:spPr bwMode="auto">
            <a:xfrm>
              <a:off x="997658" y="5928725"/>
              <a:ext cx="601980" cy="601980"/>
            </a:xfrm>
            <a:prstGeom prst="ellipse">
              <a:avLst/>
            </a:prstGeom>
            <a:no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52" name="data 3" descr="data, cloud, scale">
              <a:extLst>
                <a:ext uri="{FF2B5EF4-FFF2-40B4-BE49-F238E27FC236}">
                  <a16:creationId xmlns:a16="http://schemas.microsoft.com/office/drawing/2014/main" id="{98FB1F58-2476-4386-9866-5F56DF25A72A}"/>
                </a:ext>
              </a:extLst>
            </p:cNvPr>
            <p:cNvGrpSpPr>
              <a:grpSpLocks noChangeAspect="1"/>
            </p:cNvGrpSpPr>
            <p:nvPr/>
          </p:nvGrpSpPr>
          <p:grpSpPr bwMode="auto">
            <a:xfrm>
              <a:off x="1100674" y="6032501"/>
              <a:ext cx="395950" cy="394430"/>
              <a:chOff x="5781" y="773"/>
              <a:chExt cx="261" cy="260"/>
            </a:xfrm>
          </p:grpSpPr>
          <p:sp>
            <p:nvSpPr>
              <p:cNvPr id="53" name="AutoShape 87">
                <a:extLst>
                  <a:ext uri="{FF2B5EF4-FFF2-40B4-BE49-F238E27FC236}">
                    <a16:creationId xmlns:a16="http://schemas.microsoft.com/office/drawing/2014/main" id="{3605F230-ED24-46CF-BC60-2D73366878DA}"/>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89">
                <a:extLst>
                  <a:ext uri="{FF2B5EF4-FFF2-40B4-BE49-F238E27FC236}">
                    <a16:creationId xmlns:a16="http://schemas.microsoft.com/office/drawing/2014/main" id="{47BCF349-F8C7-4E28-B5DB-E569A145D8DD}"/>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90">
                <a:extLst>
                  <a:ext uri="{FF2B5EF4-FFF2-40B4-BE49-F238E27FC236}">
                    <a16:creationId xmlns:a16="http://schemas.microsoft.com/office/drawing/2014/main" id="{3CC55E8A-C38C-4DBE-8630-873AA25C53A2}"/>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91">
                <a:extLst>
                  <a:ext uri="{FF2B5EF4-FFF2-40B4-BE49-F238E27FC236}">
                    <a16:creationId xmlns:a16="http://schemas.microsoft.com/office/drawing/2014/main" id="{D2ACE68C-3D32-4EE5-A1C2-D88783ECB363}"/>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92">
                <a:extLst>
                  <a:ext uri="{FF2B5EF4-FFF2-40B4-BE49-F238E27FC236}">
                    <a16:creationId xmlns:a16="http://schemas.microsoft.com/office/drawing/2014/main" id="{905C14F8-4F04-4D59-AA6C-FAF221A69512}"/>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93">
                <a:extLst>
                  <a:ext uri="{FF2B5EF4-FFF2-40B4-BE49-F238E27FC236}">
                    <a16:creationId xmlns:a16="http://schemas.microsoft.com/office/drawing/2014/main" id="{1AD47EF5-7EC0-411C-AF09-966E457C2333}"/>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94">
                <a:extLst>
                  <a:ext uri="{FF2B5EF4-FFF2-40B4-BE49-F238E27FC236}">
                    <a16:creationId xmlns:a16="http://schemas.microsoft.com/office/drawing/2014/main" id="{F1623C52-F605-4290-BFB5-3C7664D4C883}"/>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95">
                <a:extLst>
                  <a:ext uri="{FF2B5EF4-FFF2-40B4-BE49-F238E27FC236}">
                    <a16:creationId xmlns:a16="http://schemas.microsoft.com/office/drawing/2014/main" id="{194E0C50-DBA3-4F21-9B73-F6D5B89D5E83}"/>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Freeform 96">
                <a:extLst>
                  <a:ext uri="{FF2B5EF4-FFF2-40B4-BE49-F238E27FC236}">
                    <a16:creationId xmlns:a16="http://schemas.microsoft.com/office/drawing/2014/main" id="{34FE88A0-7EAB-4B94-8B61-D2CF6AE2F82E}"/>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Freeform 97">
                <a:extLst>
                  <a:ext uri="{FF2B5EF4-FFF2-40B4-BE49-F238E27FC236}">
                    <a16:creationId xmlns:a16="http://schemas.microsoft.com/office/drawing/2014/main" id="{1E146B74-354C-44D9-A18F-F3DD4EF955E5}"/>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5" name="Graphic 180">
            <a:hlinkClick r:id="rId4" action="ppaction://hlinksldjump"/>
            <a:extLst>
              <a:ext uri="{FF2B5EF4-FFF2-40B4-BE49-F238E27FC236}">
                <a16:creationId xmlns:a16="http://schemas.microsoft.com/office/drawing/2014/main" id="{D6D19D8B-6859-418D-BBBC-33192B060A28}"/>
              </a:ext>
            </a:extLst>
          </p:cNvPr>
          <p:cNvSpPr/>
          <p:nvPr/>
        </p:nvSpPr>
        <p:spPr>
          <a:xfrm>
            <a:off x="11730103" y="6295945"/>
            <a:ext cx="240282" cy="214540"/>
          </a:xfrm>
          <a:custGeom>
            <a:avLst/>
            <a:gdLst>
              <a:gd name="connsiteX0" fmla="*/ 222493 w 221565"/>
              <a:gd name="connsiteY0" fmla="*/ 114084 h 197826"/>
              <a:gd name="connsiteX1" fmla="*/ 199545 w 221565"/>
              <a:gd name="connsiteY1" fmla="*/ 91136 h 197826"/>
              <a:gd name="connsiteX2" fmla="*/ 199545 w 221565"/>
              <a:gd name="connsiteY2" fmla="*/ 91136 h 197826"/>
              <a:gd name="connsiteX3" fmla="*/ 113293 w 221565"/>
              <a:gd name="connsiteY3" fmla="*/ 4884 h 197826"/>
              <a:gd name="connsiteX4" fmla="*/ 4884 w 221565"/>
              <a:gd name="connsiteY4" fmla="*/ 114084 h 197826"/>
              <a:gd name="connsiteX5" fmla="*/ 28623 w 221565"/>
              <a:gd name="connsiteY5" fmla="*/ 114084 h 197826"/>
              <a:gd name="connsiteX6" fmla="*/ 28623 w 221565"/>
              <a:gd name="connsiteY6" fmla="*/ 200337 h 197826"/>
              <a:gd name="connsiteX7" fmla="*/ 91136 w 221565"/>
              <a:gd name="connsiteY7" fmla="*/ 200337 h 197826"/>
              <a:gd name="connsiteX8" fmla="*/ 91136 w 221565"/>
              <a:gd name="connsiteY8" fmla="*/ 121206 h 197826"/>
              <a:gd name="connsiteX9" fmla="*/ 137823 w 221565"/>
              <a:gd name="connsiteY9" fmla="*/ 121206 h 197826"/>
              <a:gd name="connsiteX10" fmla="*/ 137823 w 221565"/>
              <a:gd name="connsiteY10" fmla="*/ 200337 h 197826"/>
              <a:gd name="connsiteX11" fmla="*/ 199545 w 221565"/>
              <a:gd name="connsiteY11" fmla="*/ 200337 h 197826"/>
              <a:gd name="connsiteX12" fmla="*/ 199545 w 221565"/>
              <a:gd name="connsiteY12" fmla="*/ 114084 h 19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1565" h="197826">
                <a:moveTo>
                  <a:pt x="222493" y="114084"/>
                </a:moveTo>
                <a:lnTo>
                  <a:pt x="199545" y="91136"/>
                </a:lnTo>
                <a:lnTo>
                  <a:pt x="199545" y="91136"/>
                </a:lnTo>
                <a:lnTo>
                  <a:pt x="113293" y="4884"/>
                </a:lnTo>
                <a:lnTo>
                  <a:pt x="4884" y="114084"/>
                </a:lnTo>
                <a:lnTo>
                  <a:pt x="28623" y="114084"/>
                </a:lnTo>
                <a:lnTo>
                  <a:pt x="28623" y="200337"/>
                </a:lnTo>
                <a:lnTo>
                  <a:pt x="91136" y="200337"/>
                </a:lnTo>
                <a:lnTo>
                  <a:pt x="91136" y="121206"/>
                </a:lnTo>
                <a:lnTo>
                  <a:pt x="137823" y="121206"/>
                </a:lnTo>
                <a:lnTo>
                  <a:pt x="137823" y="200337"/>
                </a:lnTo>
                <a:lnTo>
                  <a:pt x="199545" y="200337"/>
                </a:lnTo>
                <a:lnTo>
                  <a:pt x="199545" y="114084"/>
                </a:lnTo>
                <a:close/>
              </a:path>
            </a:pathLst>
          </a:custGeom>
          <a:solidFill>
            <a:schemeClr val="bg1"/>
          </a:solidFill>
          <a:ln w="78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0457200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9255A-2EC3-4979-9E07-9188E08BFD38}"/>
              </a:ext>
            </a:extLst>
          </p:cNvPr>
          <p:cNvSpPr>
            <a:spLocks noGrp="1"/>
          </p:cNvSpPr>
          <p:nvPr>
            <p:ph type="title"/>
          </p:nvPr>
        </p:nvSpPr>
        <p:spPr>
          <a:xfrm>
            <a:off x="588263" y="457200"/>
            <a:ext cx="11018520" cy="492443"/>
          </a:xfrm>
        </p:spPr>
        <p:txBody>
          <a:bodyPr/>
          <a:lstStyle/>
          <a:p>
            <a:pPr algn="ctr"/>
            <a:r>
              <a:rPr lang="en-US"/>
              <a:t>Microsoft Cloud for Healthcare | One Microsoft Platform</a:t>
            </a:r>
          </a:p>
        </p:txBody>
      </p:sp>
      <p:sp>
        <p:nvSpPr>
          <p:cNvPr id="9" name="Rectangle 8">
            <a:extLst>
              <a:ext uri="{FF2B5EF4-FFF2-40B4-BE49-F238E27FC236}">
                <a16:creationId xmlns:a16="http://schemas.microsoft.com/office/drawing/2014/main" id="{42FE24A4-F5A7-49F9-A790-A26667B6D042}"/>
              </a:ext>
            </a:extLst>
          </p:cNvPr>
          <p:cNvSpPr/>
          <p:nvPr/>
        </p:nvSpPr>
        <p:spPr>
          <a:xfrm>
            <a:off x="194293" y="1603949"/>
            <a:ext cx="11803412" cy="1255928"/>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228600" rIns="91440" bIns="45720" rtlCol="0" anchor="t"/>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mn-ea"/>
                <a:cs typeface="+mn-cs"/>
              </a:rPr>
              <a:t>Microsoft Partner solutions and services</a:t>
            </a:r>
          </a:p>
        </p:txBody>
      </p:sp>
      <p:sp>
        <p:nvSpPr>
          <p:cNvPr id="35" name="Rectangle 34">
            <a:extLst>
              <a:ext uri="{FF2B5EF4-FFF2-40B4-BE49-F238E27FC236}">
                <a16:creationId xmlns:a16="http://schemas.microsoft.com/office/drawing/2014/main" id="{0B0F6056-38C5-48A6-B914-2E54A3A34914}"/>
              </a:ext>
            </a:extLst>
          </p:cNvPr>
          <p:cNvSpPr/>
          <p:nvPr/>
        </p:nvSpPr>
        <p:spPr>
          <a:xfrm>
            <a:off x="194293" y="1144556"/>
            <a:ext cx="11803412"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chemeClr val="bg1"/>
                </a:solidFill>
                <a:uLnTx/>
                <a:uFillTx/>
                <a:latin typeface="+mj-lt"/>
                <a:ea typeface="+mn-ea"/>
                <a:cs typeface="+mn-cs"/>
              </a:rPr>
              <a:t>Healthcare customers</a:t>
            </a:r>
          </a:p>
        </p:txBody>
      </p:sp>
      <p:sp>
        <p:nvSpPr>
          <p:cNvPr id="6" name="Rectangle 5">
            <a:extLst>
              <a:ext uri="{FF2B5EF4-FFF2-40B4-BE49-F238E27FC236}">
                <a16:creationId xmlns:a16="http://schemas.microsoft.com/office/drawing/2014/main" id="{845F6774-CCF8-498D-BBDE-D35BFAB988DF}"/>
              </a:ext>
            </a:extLst>
          </p:cNvPr>
          <p:cNvSpPr/>
          <p:nvPr/>
        </p:nvSpPr>
        <p:spPr>
          <a:xfrm>
            <a:off x="194293" y="5358789"/>
            <a:ext cx="5529914" cy="480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uLnTx/>
                <a:uFillTx/>
                <a:latin typeface="Segoe UI Semibold"/>
                <a:ea typeface="+mn-ea"/>
                <a:cs typeface="+mn-cs"/>
              </a:rPr>
              <a:t>Common Data Service</a:t>
            </a:r>
          </a:p>
        </p:txBody>
      </p:sp>
      <p:sp>
        <p:nvSpPr>
          <p:cNvPr id="7" name="Rectangle 6">
            <a:extLst>
              <a:ext uri="{FF2B5EF4-FFF2-40B4-BE49-F238E27FC236}">
                <a16:creationId xmlns:a16="http://schemas.microsoft.com/office/drawing/2014/main" id="{5966DE1A-DD2C-446C-8159-054CEBF809D9}"/>
              </a:ext>
            </a:extLst>
          </p:cNvPr>
          <p:cNvSpPr/>
          <p:nvPr/>
        </p:nvSpPr>
        <p:spPr>
          <a:xfrm>
            <a:off x="5770594" y="5358789"/>
            <a:ext cx="2032194" cy="480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uLnTx/>
                <a:uFillTx/>
                <a:latin typeface="Segoe UI Semibold"/>
                <a:ea typeface="+mn-ea"/>
                <a:cs typeface="+mn-cs"/>
              </a:rPr>
              <a:t>Microsoft Azure Data </a:t>
            </a:r>
            <a:br>
              <a:rPr kumimoji="0" lang="en-US" sz="1200" i="0" u="none" strike="noStrike" kern="1200" cap="none" spc="0" normalizeH="0" baseline="0" noProof="0">
                <a:ln>
                  <a:noFill/>
                </a:ln>
                <a:solidFill>
                  <a:schemeClr val="bg1"/>
                </a:solidFill>
                <a:uLnTx/>
                <a:uFillTx/>
                <a:latin typeface="Segoe UI Semibold"/>
                <a:ea typeface="+mn-ea"/>
                <a:cs typeface="+mn-cs"/>
              </a:rPr>
            </a:br>
            <a:r>
              <a:rPr kumimoji="0" lang="en-US" sz="1200" i="0" u="none" strike="noStrike" kern="1200" cap="none" spc="0" normalizeH="0" baseline="0" noProof="0">
                <a:ln>
                  <a:noFill/>
                </a:ln>
                <a:solidFill>
                  <a:schemeClr val="bg1"/>
                </a:solidFill>
                <a:uLnTx/>
                <a:uFillTx/>
                <a:latin typeface="Segoe UI Semibold"/>
                <a:ea typeface="+mn-ea"/>
                <a:cs typeface="+mn-cs"/>
              </a:rPr>
              <a:t>Lake Storage</a:t>
            </a:r>
          </a:p>
        </p:txBody>
      </p:sp>
      <p:sp>
        <p:nvSpPr>
          <p:cNvPr id="8" name="Rectangle 7">
            <a:extLst>
              <a:ext uri="{FF2B5EF4-FFF2-40B4-BE49-F238E27FC236}">
                <a16:creationId xmlns:a16="http://schemas.microsoft.com/office/drawing/2014/main" id="{81B7C434-ECFA-4860-A4D2-AA1E2145B05B}"/>
              </a:ext>
            </a:extLst>
          </p:cNvPr>
          <p:cNvSpPr/>
          <p:nvPr/>
        </p:nvSpPr>
        <p:spPr>
          <a:xfrm>
            <a:off x="7859153" y="5358789"/>
            <a:ext cx="2032194" cy="480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uLnTx/>
                <a:uFillTx/>
                <a:latin typeface="Segoe UI Semibold"/>
                <a:ea typeface="+mn-ea"/>
                <a:cs typeface="+mn-cs"/>
              </a:rPr>
              <a:t>Modern Workplace</a:t>
            </a:r>
          </a:p>
        </p:txBody>
      </p:sp>
      <p:sp>
        <p:nvSpPr>
          <p:cNvPr id="5" name="Rectangle 4">
            <a:extLst>
              <a:ext uri="{FF2B5EF4-FFF2-40B4-BE49-F238E27FC236}">
                <a16:creationId xmlns:a16="http://schemas.microsoft.com/office/drawing/2014/main" id="{534F7295-0820-4A2C-BAD9-A9DACE72827C}"/>
              </a:ext>
            </a:extLst>
          </p:cNvPr>
          <p:cNvSpPr/>
          <p:nvPr/>
        </p:nvSpPr>
        <p:spPr>
          <a:xfrm>
            <a:off x="2982389" y="4818340"/>
            <a:ext cx="643182" cy="493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45720" tIns="91440" rIns="45720" bIns="45720" rtlCol="0" anchor="t"/>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solidFill>
                  <a:schemeClr val="bg1"/>
                </a:solidFill>
                <a:uLnTx/>
                <a:uFillTx/>
                <a:latin typeface="Segoe UI Semibold"/>
                <a:ea typeface="+mn-ea"/>
                <a:cs typeface="+mn-cs"/>
              </a:rPr>
              <a:t>Field Service</a:t>
            </a:r>
          </a:p>
        </p:txBody>
      </p:sp>
      <p:sp>
        <p:nvSpPr>
          <p:cNvPr id="21" name="Rectangle 20">
            <a:extLst>
              <a:ext uri="{FF2B5EF4-FFF2-40B4-BE49-F238E27FC236}">
                <a16:creationId xmlns:a16="http://schemas.microsoft.com/office/drawing/2014/main" id="{4AB3C87E-7F8A-47B3-BF4B-51819CD4059A}"/>
              </a:ext>
            </a:extLst>
          </p:cNvPr>
          <p:cNvSpPr/>
          <p:nvPr/>
        </p:nvSpPr>
        <p:spPr>
          <a:xfrm>
            <a:off x="3681936" y="4590790"/>
            <a:ext cx="4120852" cy="72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45720" tIns="45720" rIns="45720" bIns="4572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uLnTx/>
                <a:uFillTx/>
                <a:latin typeface="Segoe UI Semibold"/>
                <a:ea typeface="+mn-ea"/>
                <a:cs typeface="+mn-cs"/>
              </a:rPr>
              <a:t>Microsoft PowerApps | Microsoft Power Automate</a:t>
            </a:r>
          </a:p>
        </p:txBody>
      </p:sp>
      <p:sp>
        <p:nvSpPr>
          <p:cNvPr id="22" name="Rectangle 21">
            <a:extLst>
              <a:ext uri="{FF2B5EF4-FFF2-40B4-BE49-F238E27FC236}">
                <a16:creationId xmlns:a16="http://schemas.microsoft.com/office/drawing/2014/main" id="{5D7EB5C6-F992-4844-AA0E-4DD579362BDC}"/>
              </a:ext>
            </a:extLst>
          </p:cNvPr>
          <p:cNvSpPr/>
          <p:nvPr/>
        </p:nvSpPr>
        <p:spPr>
          <a:xfrm>
            <a:off x="7859153" y="4590790"/>
            <a:ext cx="1298952" cy="72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45720" tIns="45720" rIns="45720" bIns="4572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uLnTx/>
                <a:uFillTx/>
                <a:latin typeface="Segoe UI Semibold"/>
                <a:ea typeface="+mn-ea"/>
                <a:cs typeface="+mn-cs"/>
              </a:rPr>
              <a:t>Microsoft Teams</a:t>
            </a:r>
          </a:p>
        </p:txBody>
      </p:sp>
      <p:sp>
        <p:nvSpPr>
          <p:cNvPr id="23" name="Rectangle 22">
            <a:extLst>
              <a:ext uri="{FF2B5EF4-FFF2-40B4-BE49-F238E27FC236}">
                <a16:creationId xmlns:a16="http://schemas.microsoft.com/office/drawing/2014/main" id="{9F5C1C7D-4A37-46AE-A28A-41EDC9521005}"/>
              </a:ext>
            </a:extLst>
          </p:cNvPr>
          <p:cNvSpPr/>
          <p:nvPr/>
        </p:nvSpPr>
        <p:spPr>
          <a:xfrm>
            <a:off x="893689" y="4818340"/>
            <a:ext cx="633243" cy="493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 tIns="91440" rIns="0" bIns="45720" rtlCol="0" anchor="t"/>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solidFill>
                  <a:schemeClr val="bg1"/>
                </a:solidFill>
                <a:uLnTx/>
                <a:uFillTx/>
                <a:latin typeface="Segoe UI Semibold"/>
                <a:ea typeface="+mn-ea"/>
                <a:cs typeface="+mn-cs"/>
              </a:rPr>
              <a:t>Marketing</a:t>
            </a:r>
          </a:p>
        </p:txBody>
      </p:sp>
      <p:sp>
        <p:nvSpPr>
          <p:cNvPr id="24" name="Rectangle 23">
            <a:extLst>
              <a:ext uri="{FF2B5EF4-FFF2-40B4-BE49-F238E27FC236}">
                <a16:creationId xmlns:a16="http://schemas.microsoft.com/office/drawing/2014/main" id="{1D3F84F0-7F94-4DCB-B27C-AC3BD2CD2030}"/>
              </a:ext>
            </a:extLst>
          </p:cNvPr>
          <p:cNvSpPr/>
          <p:nvPr/>
        </p:nvSpPr>
        <p:spPr>
          <a:xfrm>
            <a:off x="194294" y="4590790"/>
            <a:ext cx="643031" cy="72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45720" tIns="182880" rIns="45720" bIns="4572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solidFill>
                  <a:schemeClr val="bg1"/>
                </a:solidFill>
                <a:uLnTx/>
                <a:uFillTx/>
                <a:latin typeface="Segoe UI Semibold"/>
                <a:ea typeface="+mn-ea"/>
                <a:cs typeface="+mn-cs"/>
              </a:rPr>
              <a:t>Microsoft Power BI</a:t>
            </a:r>
          </a:p>
        </p:txBody>
      </p:sp>
      <p:sp>
        <p:nvSpPr>
          <p:cNvPr id="25" name="Rectangle 24">
            <a:extLst>
              <a:ext uri="{FF2B5EF4-FFF2-40B4-BE49-F238E27FC236}">
                <a16:creationId xmlns:a16="http://schemas.microsoft.com/office/drawing/2014/main" id="{2A32B266-E162-43C3-BB63-73D410E37790}"/>
              </a:ext>
            </a:extLst>
          </p:cNvPr>
          <p:cNvSpPr/>
          <p:nvPr/>
        </p:nvSpPr>
        <p:spPr>
          <a:xfrm>
            <a:off x="1583297" y="4818340"/>
            <a:ext cx="643182" cy="493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45720" tIns="91440" rIns="45720" bIns="45720" rtlCol="0" anchor="t"/>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solidFill>
                  <a:schemeClr val="bg1"/>
                </a:solidFill>
                <a:uLnTx/>
                <a:uFillTx/>
                <a:latin typeface="Segoe UI Semibold"/>
                <a:ea typeface="+mn-ea"/>
                <a:cs typeface="+mn-cs"/>
              </a:rPr>
              <a:t>Omni-Channel </a:t>
            </a:r>
          </a:p>
        </p:txBody>
      </p:sp>
      <p:sp>
        <p:nvSpPr>
          <p:cNvPr id="26" name="Rectangle 25">
            <a:extLst>
              <a:ext uri="{FF2B5EF4-FFF2-40B4-BE49-F238E27FC236}">
                <a16:creationId xmlns:a16="http://schemas.microsoft.com/office/drawing/2014/main" id="{4725022E-879E-46FE-A3FB-F66E6E69E3C2}"/>
              </a:ext>
            </a:extLst>
          </p:cNvPr>
          <p:cNvSpPr/>
          <p:nvPr/>
        </p:nvSpPr>
        <p:spPr>
          <a:xfrm>
            <a:off x="2282843" y="4818340"/>
            <a:ext cx="643182" cy="4934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45720" tIns="91440" rIns="45720" bIns="45720" rtlCol="0" anchor="t"/>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solidFill>
                  <a:schemeClr val="bg1"/>
                </a:solidFill>
                <a:uLnTx/>
                <a:uFillTx/>
                <a:latin typeface="Segoe UI Semibold"/>
                <a:ea typeface="+mn-ea"/>
                <a:cs typeface="+mn-cs"/>
              </a:rPr>
              <a:t>Sales </a:t>
            </a:r>
          </a:p>
        </p:txBody>
      </p:sp>
      <p:sp>
        <p:nvSpPr>
          <p:cNvPr id="29" name="Rectangle 28">
            <a:extLst>
              <a:ext uri="{FF2B5EF4-FFF2-40B4-BE49-F238E27FC236}">
                <a16:creationId xmlns:a16="http://schemas.microsoft.com/office/drawing/2014/main" id="{762E3FD8-93F6-4888-824B-A5214C4C202E}"/>
              </a:ext>
            </a:extLst>
          </p:cNvPr>
          <p:cNvSpPr/>
          <p:nvPr/>
        </p:nvSpPr>
        <p:spPr>
          <a:xfrm>
            <a:off x="9940023" y="4590789"/>
            <a:ext cx="2057680" cy="1248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45720" tIns="45720" rIns="45720" bIns="4572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uLnTx/>
                <a:uFillTx/>
                <a:latin typeface="Segoe UI Semibold"/>
                <a:ea typeface="+mn-ea"/>
                <a:cs typeface="+mn-cs"/>
              </a:rPr>
              <a:t>Multiple </a:t>
            </a:r>
          </a:p>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uLnTx/>
                <a:uFillTx/>
                <a:latin typeface="Segoe UI Semibold"/>
                <a:ea typeface="+mn-ea"/>
                <a:cs typeface="+mn-cs"/>
              </a:rPr>
              <a:t>Microsoft Azure</a:t>
            </a:r>
          </a:p>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uLnTx/>
                <a:uFillTx/>
                <a:latin typeface="Segoe UI Semibold"/>
                <a:ea typeface="+mn-ea"/>
                <a:cs typeface="+mn-cs"/>
              </a:rPr>
              <a:t>Services</a:t>
            </a:r>
          </a:p>
        </p:txBody>
      </p:sp>
      <p:sp>
        <p:nvSpPr>
          <p:cNvPr id="32" name="Rectangle 31">
            <a:extLst>
              <a:ext uri="{FF2B5EF4-FFF2-40B4-BE49-F238E27FC236}">
                <a16:creationId xmlns:a16="http://schemas.microsoft.com/office/drawing/2014/main" id="{BDFE73EF-7DDD-4194-89B6-3D561C61CC3C}"/>
              </a:ext>
            </a:extLst>
          </p:cNvPr>
          <p:cNvSpPr/>
          <p:nvPr/>
        </p:nvSpPr>
        <p:spPr>
          <a:xfrm>
            <a:off x="9214469" y="4590790"/>
            <a:ext cx="669186" cy="72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8288" tIns="45720" rIns="18288" bIns="4572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solidFill>
                  <a:schemeClr val="bg1"/>
                </a:solidFill>
                <a:uLnTx/>
                <a:uFillTx/>
                <a:latin typeface="Segoe UI Semibold"/>
                <a:ea typeface="+mn-ea"/>
                <a:cs typeface="+mn-cs"/>
              </a:rPr>
              <a:t>Microsoft SharePoint</a:t>
            </a:r>
          </a:p>
        </p:txBody>
      </p:sp>
      <p:sp>
        <p:nvSpPr>
          <p:cNvPr id="34" name="Rectangle 33">
            <a:extLst>
              <a:ext uri="{FF2B5EF4-FFF2-40B4-BE49-F238E27FC236}">
                <a16:creationId xmlns:a16="http://schemas.microsoft.com/office/drawing/2014/main" id="{9CCF0F44-8AD0-4DAA-BC90-B5051C0C733C}"/>
              </a:ext>
            </a:extLst>
          </p:cNvPr>
          <p:cNvSpPr/>
          <p:nvPr/>
        </p:nvSpPr>
        <p:spPr bwMode="auto">
          <a:xfrm>
            <a:off x="194294" y="4316469"/>
            <a:ext cx="11803409" cy="274320"/>
          </a:xfrm>
          <a:prstGeom prst="rect">
            <a:avLst/>
          </a:prstGeom>
          <a:solidFill>
            <a:srgbClr val="50E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ysClr val="windowText" lastClr="000000"/>
                </a:solidFill>
                <a:uLnTx/>
                <a:uFillTx/>
                <a:latin typeface="+mj-lt"/>
                <a:ea typeface="Segoe UI" pitchFamily="34" charset="0"/>
                <a:cs typeface="Segoe UI" pitchFamily="34" charset="0"/>
              </a:rPr>
              <a:t>Healthcare Provider or Payor &amp; Insurer</a:t>
            </a:r>
          </a:p>
        </p:txBody>
      </p:sp>
      <p:sp>
        <p:nvSpPr>
          <p:cNvPr id="36" name="Rectangle 35">
            <a:extLst>
              <a:ext uri="{FF2B5EF4-FFF2-40B4-BE49-F238E27FC236}">
                <a16:creationId xmlns:a16="http://schemas.microsoft.com/office/drawing/2014/main" id="{56356D16-6ACD-4770-8C7E-4BB9924B94FB}"/>
              </a:ext>
            </a:extLst>
          </p:cNvPr>
          <p:cNvSpPr/>
          <p:nvPr/>
        </p:nvSpPr>
        <p:spPr>
          <a:xfrm>
            <a:off x="194293" y="5885949"/>
            <a:ext cx="11803409" cy="296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uLnTx/>
                <a:uFillTx/>
                <a:latin typeface="Segoe UI Semibold"/>
                <a:ea typeface="+mn-ea"/>
                <a:cs typeface="+mn-cs"/>
              </a:rPr>
              <a:t>Microsoft Azure</a:t>
            </a:r>
          </a:p>
        </p:txBody>
      </p:sp>
      <p:sp>
        <p:nvSpPr>
          <p:cNvPr id="27" name="Rectangle 26">
            <a:extLst>
              <a:ext uri="{FF2B5EF4-FFF2-40B4-BE49-F238E27FC236}">
                <a16:creationId xmlns:a16="http://schemas.microsoft.com/office/drawing/2014/main" id="{D0EBDDD7-D12A-473B-95FB-3BAB53EA2959}"/>
              </a:ext>
            </a:extLst>
          </p:cNvPr>
          <p:cNvSpPr/>
          <p:nvPr/>
        </p:nvSpPr>
        <p:spPr bwMode="auto">
          <a:xfrm>
            <a:off x="893689" y="4590789"/>
            <a:ext cx="2731878" cy="22755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solidFill>
                  <a:schemeClr val="bg1"/>
                </a:solidFill>
                <a:uLnTx/>
                <a:uFillTx/>
                <a:latin typeface="Segoe UI Semibold"/>
                <a:ea typeface="+mn-ea"/>
                <a:cs typeface="+mn-cs"/>
              </a:rPr>
              <a:t>Microsoft Dynamics 365</a:t>
            </a:r>
          </a:p>
        </p:txBody>
      </p:sp>
      <p:sp>
        <p:nvSpPr>
          <p:cNvPr id="10" name="Rectangle 9">
            <a:extLst>
              <a:ext uri="{FF2B5EF4-FFF2-40B4-BE49-F238E27FC236}">
                <a16:creationId xmlns:a16="http://schemas.microsoft.com/office/drawing/2014/main" id="{DD49060F-954D-44B6-9473-A9EDB35FE264}"/>
              </a:ext>
            </a:extLst>
          </p:cNvPr>
          <p:cNvSpPr/>
          <p:nvPr/>
        </p:nvSpPr>
        <p:spPr>
          <a:xfrm>
            <a:off x="5080390" y="2918123"/>
            <a:ext cx="635183" cy="1309923"/>
          </a:xfrm>
          <a:prstGeom prst="rect">
            <a:avLst/>
          </a:prstGeom>
          <a:solidFill>
            <a:schemeClr val="bg1">
              <a:alpha val="0"/>
            </a:schemeClr>
          </a:solidFill>
          <a:ln w="6350">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91440" rIns="91440" bIns="91440" rtlCol="0" anchor="ct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bg1"/>
                </a:solidFill>
                <a:uLnTx/>
                <a:uFillTx/>
                <a:latin typeface="Segoe UI Semibold"/>
                <a:ea typeface="+mn-ea"/>
                <a:cs typeface="+mn-cs"/>
              </a:rPr>
              <a:t>Provider Relations</a:t>
            </a:r>
          </a:p>
        </p:txBody>
      </p:sp>
      <p:sp>
        <p:nvSpPr>
          <p:cNvPr id="11" name="Rectangle 10">
            <a:extLst>
              <a:ext uri="{FF2B5EF4-FFF2-40B4-BE49-F238E27FC236}">
                <a16:creationId xmlns:a16="http://schemas.microsoft.com/office/drawing/2014/main" id="{4679F9CF-0165-4F19-A7F4-31EC261C8BAC}"/>
              </a:ext>
            </a:extLst>
          </p:cNvPr>
          <p:cNvSpPr/>
          <p:nvPr/>
        </p:nvSpPr>
        <p:spPr>
          <a:xfrm>
            <a:off x="1590320" y="2918123"/>
            <a:ext cx="635183" cy="1309923"/>
          </a:xfrm>
          <a:prstGeom prst="rect">
            <a:avLst/>
          </a:prstGeom>
          <a:solidFill>
            <a:schemeClr val="bg1">
              <a:alpha val="0"/>
            </a:schemeClr>
          </a:solidFill>
          <a:ln w="6350">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91440" rIns="91440" bIns="91440" rtlCol="0" anchor="ct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bg1"/>
                </a:solidFill>
                <a:uLnTx/>
                <a:uFillTx/>
                <a:latin typeface="Segoe UI Semibold"/>
                <a:ea typeface="+mn-ea"/>
                <a:cs typeface="+mn-cs"/>
              </a:rPr>
              <a:t>Provider/Payer Contact Center</a:t>
            </a:r>
          </a:p>
        </p:txBody>
      </p:sp>
      <p:sp>
        <p:nvSpPr>
          <p:cNvPr id="12" name="Rectangle 11">
            <a:extLst>
              <a:ext uri="{FF2B5EF4-FFF2-40B4-BE49-F238E27FC236}">
                <a16:creationId xmlns:a16="http://schemas.microsoft.com/office/drawing/2014/main" id="{C2C964B5-C7F4-4482-BB4E-880624097FEE}"/>
              </a:ext>
            </a:extLst>
          </p:cNvPr>
          <p:cNvSpPr/>
          <p:nvPr/>
        </p:nvSpPr>
        <p:spPr>
          <a:xfrm>
            <a:off x="892306" y="2918123"/>
            <a:ext cx="635183" cy="1309923"/>
          </a:xfrm>
          <a:prstGeom prst="rect">
            <a:avLst/>
          </a:prstGeom>
          <a:solidFill>
            <a:schemeClr val="bg1">
              <a:alpha val="0"/>
            </a:schemeClr>
          </a:solidFill>
          <a:ln w="6350">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91440" rIns="91440" bIns="91440" rtlCol="0" anchor="ct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bg1"/>
                </a:solidFill>
                <a:uLnTx/>
                <a:uFillTx/>
                <a:latin typeface="Segoe UI Semibold"/>
                <a:ea typeface="+mn-ea"/>
                <a:cs typeface="+mn-cs"/>
              </a:rPr>
              <a:t>Patient Outreach</a:t>
            </a:r>
          </a:p>
        </p:txBody>
      </p:sp>
      <p:sp>
        <p:nvSpPr>
          <p:cNvPr id="13" name="Rectangle 12">
            <a:extLst>
              <a:ext uri="{FF2B5EF4-FFF2-40B4-BE49-F238E27FC236}">
                <a16:creationId xmlns:a16="http://schemas.microsoft.com/office/drawing/2014/main" id="{92F993B5-C939-4836-80C6-5AE3915627A2}"/>
              </a:ext>
            </a:extLst>
          </p:cNvPr>
          <p:cNvSpPr/>
          <p:nvPr/>
        </p:nvSpPr>
        <p:spPr>
          <a:xfrm>
            <a:off x="2986348" y="2918123"/>
            <a:ext cx="635183" cy="1309923"/>
          </a:xfrm>
          <a:prstGeom prst="rect">
            <a:avLst/>
          </a:prstGeom>
          <a:solidFill>
            <a:schemeClr val="bg1">
              <a:alpha val="0"/>
            </a:schemeClr>
          </a:solidFill>
          <a:ln w="6350">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91440" rIns="91440" bIns="91440" rtlCol="0" anchor="ct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bg1"/>
                </a:solidFill>
                <a:uLnTx/>
                <a:uFillTx/>
                <a:latin typeface="Segoe UI Semibold"/>
                <a:ea typeface="+mn-ea"/>
                <a:cs typeface="+mn-cs"/>
              </a:rPr>
              <a:t> Resource Scheduling &amp; Management</a:t>
            </a:r>
          </a:p>
        </p:txBody>
      </p:sp>
      <p:sp>
        <p:nvSpPr>
          <p:cNvPr id="14" name="Rectangle 13">
            <a:extLst>
              <a:ext uri="{FF2B5EF4-FFF2-40B4-BE49-F238E27FC236}">
                <a16:creationId xmlns:a16="http://schemas.microsoft.com/office/drawing/2014/main" id="{0F19ACBD-D7BD-4AC9-92A0-84D59AC18BB5}"/>
              </a:ext>
            </a:extLst>
          </p:cNvPr>
          <p:cNvSpPr/>
          <p:nvPr/>
        </p:nvSpPr>
        <p:spPr>
          <a:xfrm>
            <a:off x="3684362" y="2918123"/>
            <a:ext cx="635183" cy="1309923"/>
          </a:xfrm>
          <a:prstGeom prst="rect">
            <a:avLst/>
          </a:prstGeom>
          <a:solidFill>
            <a:schemeClr val="bg1">
              <a:alpha val="0"/>
            </a:schemeClr>
          </a:solidFill>
          <a:ln w="6350">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91440" rIns="91440" bIns="91440" rtlCol="0" anchor="ct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bg1"/>
                </a:solidFill>
                <a:uLnTx/>
                <a:uFillTx/>
                <a:latin typeface="Segoe UI Semibold"/>
                <a:ea typeface="+mn-ea"/>
                <a:cs typeface="+mn-cs"/>
              </a:rPr>
              <a:t>Patient Experience</a:t>
            </a:r>
          </a:p>
        </p:txBody>
      </p:sp>
      <p:sp>
        <p:nvSpPr>
          <p:cNvPr id="15" name="Rectangle 14">
            <a:extLst>
              <a:ext uri="{FF2B5EF4-FFF2-40B4-BE49-F238E27FC236}">
                <a16:creationId xmlns:a16="http://schemas.microsoft.com/office/drawing/2014/main" id="{3BBA171A-9F8B-4EC6-9412-C2A8525176AE}"/>
              </a:ext>
            </a:extLst>
          </p:cNvPr>
          <p:cNvSpPr/>
          <p:nvPr/>
        </p:nvSpPr>
        <p:spPr>
          <a:xfrm>
            <a:off x="5778404" y="2918123"/>
            <a:ext cx="635183" cy="1309923"/>
          </a:xfrm>
          <a:prstGeom prst="rect">
            <a:avLst/>
          </a:prstGeom>
          <a:solidFill>
            <a:schemeClr val="bg1">
              <a:alpha val="0"/>
            </a:schemeClr>
          </a:solidFill>
          <a:ln w="6350">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91440" rIns="91440" bIns="91440" rtlCol="0" anchor="ct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bg1"/>
                </a:solidFill>
                <a:uLnTx/>
                <a:uFillTx/>
                <a:latin typeface="Segoe UI Semibold"/>
                <a:ea typeface="+mn-ea"/>
                <a:cs typeface="+mn-cs"/>
              </a:rPr>
              <a:t>Care Management</a:t>
            </a:r>
          </a:p>
        </p:txBody>
      </p:sp>
      <p:sp>
        <p:nvSpPr>
          <p:cNvPr id="16" name="Rectangle 15">
            <a:extLst>
              <a:ext uri="{FF2B5EF4-FFF2-40B4-BE49-F238E27FC236}">
                <a16:creationId xmlns:a16="http://schemas.microsoft.com/office/drawing/2014/main" id="{ECBAFF87-07F0-4089-B0FF-BB03EDB3AEE1}"/>
              </a:ext>
            </a:extLst>
          </p:cNvPr>
          <p:cNvSpPr/>
          <p:nvPr/>
        </p:nvSpPr>
        <p:spPr>
          <a:xfrm>
            <a:off x="4382376" y="2918123"/>
            <a:ext cx="635183" cy="1309923"/>
          </a:xfrm>
          <a:prstGeom prst="rect">
            <a:avLst/>
          </a:prstGeom>
          <a:solidFill>
            <a:schemeClr val="bg1">
              <a:alpha val="0"/>
            </a:schemeClr>
          </a:solidFill>
          <a:ln w="6350">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91440" rIns="91440" bIns="91440" rtlCol="0" anchor="ct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bg1"/>
                </a:solidFill>
                <a:uLnTx/>
                <a:uFillTx/>
                <a:latin typeface="Segoe UI Semibold"/>
                <a:ea typeface="+mn-ea"/>
                <a:cs typeface="+mn-cs"/>
              </a:rPr>
              <a:t>Patient Management (Patient 360)</a:t>
            </a:r>
          </a:p>
        </p:txBody>
      </p:sp>
      <p:sp>
        <p:nvSpPr>
          <p:cNvPr id="17" name="Rectangle 16">
            <a:extLst>
              <a:ext uri="{FF2B5EF4-FFF2-40B4-BE49-F238E27FC236}">
                <a16:creationId xmlns:a16="http://schemas.microsoft.com/office/drawing/2014/main" id="{91CC0ED3-A722-4435-BCAD-0FC73B1B1596}"/>
              </a:ext>
            </a:extLst>
          </p:cNvPr>
          <p:cNvSpPr/>
          <p:nvPr/>
        </p:nvSpPr>
        <p:spPr>
          <a:xfrm>
            <a:off x="7174432" y="2918123"/>
            <a:ext cx="635183" cy="1309923"/>
          </a:xfrm>
          <a:prstGeom prst="rect">
            <a:avLst/>
          </a:prstGeom>
          <a:solidFill>
            <a:schemeClr val="bg1">
              <a:alpha val="0"/>
            </a:schemeClr>
          </a:solidFill>
          <a:ln w="6350">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91440" rIns="91440" bIns="91440" rtlCol="0" anchor="ct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bg1"/>
                </a:solidFill>
                <a:uLnTx/>
                <a:uFillTx/>
                <a:latin typeface="Segoe UI Semibold"/>
                <a:ea typeface="+mn-ea"/>
                <a:cs typeface="+mn-cs"/>
              </a:rPr>
              <a:t>Task Management</a:t>
            </a:r>
          </a:p>
        </p:txBody>
      </p:sp>
      <p:sp>
        <p:nvSpPr>
          <p:cNvPr id="18" name="Rectangle 17">
            <a:extLst>
              <a:ext uri="{FF2B5EF4-FFF2-40B4-BE49-F238E27FC236}">
                <a16:creationId xmlns:a16="http://schemas.microsoft.com/office/drawing/2014/main" id="{C88F9445-3BC4-4AC6-96BB-E655D17E9DB0}"/>
              </a:ext>
            </a:extLst>
          </p:cNvPr>
          <p:cNvSpPr/>
          <p:nvPr/>
        </p:nvSpPr>
        <p:spPr>
          <a:xfrm>
            <a:off x="8570460" y="2918123"/>
            <a:ext cx="635183" cy="1309923"/>
          </a:xfrm>
          <a:prstGeom prst="rect">
            <a:avLst/>
          </a:prstGeom>
          <a:solidFill>
            <a:schemeClr val="bg1">
              <a:alpha val="0"/>
            </a:schemeClr>
          </a:solidFill>
          <a:ln w="6350">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91440" rIns="91440" bIns="91440" rtlCol="0" anchor="ct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bg1"/>
                </a:solidFill>
                <a:uLnTx/>
                <a:uFillTx/>
                <a:latin typeface="Segoe UI Semibold"/>
                <a:ea typeface="+mn-ea"/>
                <a:cs typeface="+mn-cs"/>
              </a:rPr>
              <a:t>Care Team Collaboration</a:t>
            </a:r>
          </a:p>
        </p:txBody>
      </p:sp>
      <p:sp>
        <p:nvSpPr>
          <p:cNvPr id="19" name="Rectangle 18">
            <a:extLst>
              <a:ext uri="{FF2B5EF4-FFF2-40B4-BE49-F238E27FC236}">
                <a16:creationId xmlns:a16="http://schemas.microsoft.com/office/drawing/2014/main" id="{4FAE2349-522F-46D5-9FE9-F84ED18514E2}"/>
              </a:ext>
            </a:extLst>
          </p:cNvPr>
          <p:cNvSpPr/>
          <p:nvPr/>
        </p:nvSpPr>
        <p:spPr>
          <a:xfrm>
            <a:off x="2288334" y="2918123"/>
            <a:ext cx="635183" cy="1309923"/>
          </a:xfrm>
          <a:prstGeom prst="rect">
            <a:avLst/>
          </a:prstGeom>
          <a:solidFill>
            <a:schemeClr val="bg1">
              <a:alpha val="0"/>
            </a:schemeClr>
          </a:solidFill>
          <a:ln w="6350">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91440" rIns="91440" bIns="91440" rtlCol="0" anchor="ct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bg1"/>
                </a:solidFill>
                <a:uLnTx/>
                <a:uFillTx/>
                <a:latin typeface="Segoe UI Semibold"/>
                <a:ea typeface="+mn-ea"/>
                <a:cs typeface="+mn-cs"/>
              </a:rPr>
              <a:t>Physician Referrals</a:t>
            </a:r>
          </a:p>
        </p:txBody>
      </p:sp>
      <p:sp>
        <p:nvSpPr>
          <p:cNvPr id="20" name="Rectangle 19">
            <a:extLst>
              <a:ext uri="{FF2B5EF4-FFF2-40B4-BE49-F238E27FC236}">
                <a16:creationId xmlns:a16="http://schemas.microsoft.com/office/drawing/2014/main" id="{B4522ADF-5F6B-4128-A140-440E9188291E}"/>
              </a:ext>
            </a:extLst>
          </p:cNvPr>
          <p:cNvSpPr/>
          <p:nvPr/>
        </p:nvSpPr>
        <p:spPr>
          <a:xfrm>
            <a:off x="194292" y="2918123"/>
            <a:ext cx="635183" cy="1309923"/>
          </a:xfrm>
          <a:prstGeom prst="rect">
            <a:avLst/>
          </a:prstGeom>
          <a:solidFill>
            <a:schemeClr val="bg1">
              <a:alpha val="0"/>
            </a:schemeClr>
          </a:solidFill>
          <a:ln w="6350">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91440" rIns="91440" bIns="91440" rtlCol="0" anchor="ct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bg1"/>
                </a:solidFill>
                <a:uLnTx/>
                <a:uFillTx/>
                <a:latin typeface="Segoe UI Semibold"/>
                <a:ea typeface="+mn-ea"/>
                <a:cs typeface="+mn-cs"/>
              </a:rPr>
              <a:t>Referral &amp; Client Analytics</a:t>
            </a:r>
          </a:p>
        </p:txBody>
      </p:sp>
      <p:sp>
        <p:nvSpPr>
          <p:cNvPr id="28" name="Rectangle 27">
            <a:extLst>
              <a:ext uri="{FF2B5EF4-FFF2-40B4-BE49-F238E27FC236}">
                <a16:creationId xmlns:a16="http://schemas.microsoft.com/office/drawing/2014/main" id="{A5B11AA8-CB0E-4B77-BFB2-322CF3F2E4F2}"/>
              </a:ext>
            </a:extLst>
          </p:cNvPr>
          <p:cNvSpPr/>
          <p:nvPr/>
        </p:nvSpPr>
        <p:spPr>
          <a:xfrm>
            <a:off x="6476418" y="2918123"/>
            <a:ext cx="635183" cy="1309923"/>
          </a:xfrm>
          <a:prstGeom prst="rect">
            <a:avLst/>
          </a:prstGeom>
          <a:solidFill>
            <a:schemeClr val="bg1">
              <a:alpha val="0"/>
            </a:schemeClr>
          </a:solidFill>
          <a:ln w="6350">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91440" rIns="91440" bIns="91440" rtlCol="0" anchor="ct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bg1"/>
                </a:solidFill>
                <a:uLnTx/>
                <a:uFillTx/>
                <a:latin typeface="Segoe UI Semibold"/>
                <a:ea typeface="+mn-ea"/>
                <a:cs typeface="+mn-cs"/>
              </a:rPr>
              <a:t>Remote Care Provider</a:t>
            </a:r>
          </a:p>
        </p:txBody>
      </p:sp>
      <p:sp>
        <p:nvSpPr>
          <p:cNvPr id="30" name="Rectangle 29">
            <a:extLst>
              <a:ext uri="{FF2B5EF4-FFF2-40B4-BE49-F238E27FC236}">
                <a16:creationId xmlns:a16="http://schemas.microsoft.com/office/drawing/2014/main" id="{186DA4DF-3586-42D0-94DF-36651A20C161}"/>
              </a:ext>
            </a:extLst>
          </p:cNvPr>
          <p:cNvSpPr/>
          <p:nvPr/>
        </p:nvSpPr>
        <p:spPr>
          <a:xfrm>
            <a:off x="9966488" y="2918123"/>
            <a:ext cx="635183" cy="1309923"/>
          </a:xfrm>
          <a:prstGeom prst="rect">
            <a:avLst/>
          </a:prstGeom>
          <a:solidFill>
            <a:schemeClr val="bg1">
              <a:alpha val="0"/>
            </a:schemeClr>
          </a:solidFill>
          <a:ln w="6350">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91440" rIns="91440" bIns="91440" rtlCol="0" anchor="ctr"/>
          <a:lstStyle/>
          <a:p>
            <a:pPr marL="0" marR="0" lvl="0" indent="0" algn="l" defTabSz="896215" rtl="0" eaLnBrk="1" fontAlgn="auto" latinLnBrk="0" hangingPunct="1">
              <a:lnSpc>
                <a:spcPct val="100000"/>
              </a:lnSpc>
              <a:spcBef>
                <a:spcPts val="0"/>
              </a:spcBef>
              <a:spcAft>
                <a:spcPts val="0"/>
              </a:spcAft>
              <a:buClrTx/>
              <a:buSzTx/>
              <a:buFontTx/>
              <a:buNone/>
              <a:tabLst/>
              <a:defRPr/>
            </a:pPr>
            <a:r>
              <a:rPr lang="en-US" sz="1050">
                <a:solidFill>
                  <a:schemeClr val="bg1"/>
                </a:solidFill>
                <a:latin typeface="Segoe UI Semibold"/>
              </a:rPr>
              <a:t>Healthcare Bot </a:t>
            </a:r>
            <a:endParaRPr kumimoji="0" lang="en-US" sz="1050" i="0" u="none" strike="noStrike" kern="1200" cap="none" spc="0" normalizeH="0" baseline="0" noProof="0">
              <a:ln>
                <a:noFill/>
              </a:ln>
              <a:solidFill>
                <a:schemeClr val="bg1"/>
              </a:solidFill>
              <a:uLnTx/>
              <a:uFillTx/>
              <a:latin typeface="Segoe UI Semibold"/>
            </a:endParaRPr>
          </a:p>
        </p:txBody>
      </p:sp>
      <p:sp>
        <p:nvSpPr>
          <p:cNvPr id="31" name="Rectangle 30">
            <a:extLst>
              <a:ext uri="{FF2B5EF4-FFF2-40B4-BE49-F238E27FC236}">
                <a16:creationId xmlns:a16="http://schemas.microsoft.com/office/drawing/2014/main" id="{1845CF09-76F7-40C4-8E25-3DB597C0FB19}"/>
              </a:ext>
            </a:extLst>
          </p:cNvPr>
          <p:cNvSpPr/>
          <p:nvPr/>
        </p:nvSpPr>
        <p:spPr>
          <a:xfrm>
            <a:off x="10664502" y="2918123"/>
            <a:ext cx="635183" cy="1309923"/>
          </a:xfrm>
          <a:prstGeom prst="rect">
            <a:avLst/>
          </a:prstGeom>
          <a:solidFill>
            <a:schemeClr val="bg1">
              <a:alpha val="0"/>
            </a:schemeClr>
          </a:solidFill>
          <a:ln w="6350">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91440" rIns="91440" bIns="91440" rtlCol="0" anchor="ct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bg1"/>
                </a:solidFill>
                <a:uLnTx/>
                <a:uFillTx/>
                <a:latin typeface="Segoe UI Semibold"/>
                <a:ea typeface="+mn-ea"/>
                <a:cs typeface="+mn-cs"/>
              </a:rPr>
              <a:t>Azure IoT Connector </a:t>
            </a:r>
            <a:br>
              <a:rPr kumimoji="0" lang="en-US" sz="1050" i="0" u="none" strike="noStrike" kern="1200" cap="none" spc="0" normalizeH="0" baseline="0" noProof="0">
                <a:ln>
                  <a:noFill/>
                </a:ln>
                <a:solidFill>
                  <a:schemeClr val="bg1"/>
                </a:solidFill>
                <a:uLnTx/>
                <a:uFillTx/>
                <a:latin typeface="Segoe UI Semibold"/>
                <a:ea typeface="+mn-ea"/>
                <a:cs typeface="+mn-cs"/>
              </a:rPr>
            </a:br>
            <a:r>
              <a:rPr kumimoji="0" lang="en-US" sz="1050" i="0" u="none" strike="noStrike" kern="1200" cap="none" spc="0" normalizeH="0" baseline="0" noProof="0">
                <a:ln>
                  <a:noFill/>
                </a:ln>
                <a:solidFill>
                  <a:schemeClr val="bg1"/>
                </a:solidFill>
                <a:uLnTx/>
                <a:uFillTx/>
                <a:latin typeface="Segoe UI Semibold"/>
                <a:ea typeface="+mn-ea"/>
                <a:cs typeface="+mn-cs"/>
              </a:rPr>
              <a:t>for FHIR</a:t>
            </a:r>
          </a:p>
        </p:txBody>
      </p:sp>
      <p:sp>
        <p:nvSpPr>
          <p:cNvPr id="33" name="Rectangle 32">
            <a:extLst>
              <a:ext uri="{FF2B5EF4-FFF2-40B4-BE49-F238E27FC236}">
                <a16:creationId xmlns:a16="http://schemas.microsoft.com/office/drawing/2014/main" id="{75BE421E-3044-4ED2-A092-8F8F05B543F4}"/>
              </a:ext>
            </a:extLst>
          </p:cNvPr>
          <p:cNvSpPr/>
          <p:nvPr/>
        </p:nvSpPr>
        <p:spPr>
          <a:xfrm>
            <a:off x="9268474" y="2918123"/>
            <a:ext cx="635183" cy="1309923"/>
          </a:xfrm>
          <a:prstGeom prst="rect">
            <a:avLst/>
          </a:prstGeom>
          <a:solidFill>
            <a:schemeClr val="bg1">
              <a:alpha val="0"/>
            </a:schemeClr>
          </a:solidFill>
          <a:ln w="6350">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91440" rIns="91440" bIns="91440" rtlCol="0" anchor="ct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bg1"/>
                </a:solidFill>
                <a:uLnTx/>
                <a:uFillTx/>
                <a:latin typeface="Segoe UI Semibold"/>
                <a:ea typeface="+mn-ea"/>
                <a:cs typeface="+mn-cs"/>
              </a:rPr>
              <a:t>Knowledge Management</a:t>
            </a:r>
          </a:p>
        </p:txBody>
      </p:sp>
      <p:sp>
        <p:nvSpPr>
          <p:cNvPr id="38" name="Rectangle 37">
            <a:extLst>
              <a:ext uri="{FF2B5EF4-FFF2-40B4-BE49-F238E27FC236}">
                <a16:creationId xmlns:a16="http://schemas.microsoft.com/office/drawing/2014/main" id="{95DB8709-3561-4781-830C-726DF3863F1C}"/>
              </a:ext>
            </a:extLst>
          </p:cNvPr>
          <p:cNvSpPr/>
          <p:nvPr/>
        </p:nvSpPr>
        <p:spPr>
          <a:xfrm>
            <a:off x="11362520" y="2918123"/>
            <a:ext cx="635183" cy="1309923"/>
          </a:xfrm>
          <a:prstGeom prst="rect">
            <a:avLst/>
          </a:prstGeom>
          <a:solidFill>
            <a:schemeClr val="bg1">
              <a:alpha val="0"/>
            </a:schemeClr>
          </a:solidFill>
          <a:ln w="6350">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91440" rIns="91440" bIns="91440" rtlCol="0" anchor="ct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bg1"/>
                </a:solidFill>
                <a:uLnTx/>
                <a:uFillTx/>
                <a:latin typeface="Segoe UI Semibold"/>
                <a:ea typeface="+mn-ea"/>
                <a:cs typeface="+mn-cs"/>
              </a:rPr>
              <a:t>Azure API for FHIR </a:t>
            </a:r>
            <a:br>
              <a:rPr kumimoji="0" lang="en-US" sz="1050" i="0" u="none" strike="noStrike" kern="1200" cap="none" spc="0" normalizeH="0" baseline="0" noProof="0">
                <a:ln>
                  <a:noFill/>
                </a:ln>
                <a:solidFill>
                  <a:schemeClr val="bg1"/>
                </a:solidFill>
                <a:uLnTx/>
                <a:uFillTx/>
                <a:latin typeface="Segoe UI Semibold"/>
                <a:ea typeface="+mn-ea"/>
                <a:cs typeface="+mn-cs"/>
              </a:rPr>
            </a:br>
            <a:r>
              <a:rPr kumimoji="0" lang="en-US" sz="1050" i="0" u="none" strike="noStrike" kern="1200" cap="none" spc="0" normalizeH="0" baseline="0" noProof="0">
                <a:ln>
                  <a:noFill/>
                </a:ln>
                <a:solidFill>
                  <a:schemeClr val="bg1"/>
                </a:solidFill>
                <a:uLnTx/>
                <a:uFillTx/>
                <a:latin typeface="Segoe UI Semibold"/>
                <a:ea typeface="+mn-ea"/>
                <a:cs typeface="+mn-cs"/>
              </a:rPr>
              <a:t>service</a:t>
            </a:r>
          </a:p>
        </p:txBody>
      </p:sp>
      <p:sp>
        <p:nvSpPr>
          <p:cNvPr id="40" name="Rectangle 39">
            <a:extLst>
              <a:ext uri="{FF2B5EF4-FFF2-40B4-BE49-F238E27FC236}">
                <a16:creationId xmlns:a16="http://schemas.microsoft.com/office/drawing/2014/main" id="{02B37BF4-B1CF-4A8C-B3A4-054D38B2A482}"/>
              </a:ext>
            </a:extLst>
          </p:cNvPr>
          <p:cNvSpPr/>
          <p:nvPr/>
        </p:nvSpPr>
        <p:spPr>
          <a:xfrm>
            <a:off x="7872446" y="2918123"/>
            <a:ext cx="635183" cy="1309923"/>
          </a:xfrm>
          <a:prstGeom prst="rect">
            <a:avLst/>
          </a:prstGeom>
          <a:solidFill>
            <a:schemeClr val="bg1">
              <a:alpha val="0"/>
            </a:schemeClr>
          </a:solidFill>
          <a:ln w="6350">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vert="vert270" lIns="91440" tIns="91440" rIns="91440" bIns="91440" rtlCol="0" anchor="ct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bg1"/>
                </a:solidFill>
                <a:uLnTx/>
                <a:uFillTx/>
                <a:latin typeface="Segoe UI Semibold"/>
                <a:ea typeface="+mn-ea"/>
                <a:cs typeface="+mn-cs"/>
              </a:rPr>
              <a:t>Virtual visits, consults, </a:t>
            </a:r>
            <a:br>
              <a:rPr kumimoji="0" lang="en-US" sz="1050" i="0" u="none" strike="noStrike" kern="1200" cap="none" spc="0" normalizeH="0" baseline="0" noProof="0">
                <a:ln>
                  <a:noFill/>
                </a:ln>
                <a:solidFill>
                  <a:schemeClr val="bg1"/>
                </a:solidFill>
                <a:uLnTx/>
                <a:uFillTx/>
                <a:latin typeface="Segoe UI Semibold"/>
                <a:ea typeface="+mn-ea"/>
                <a:cs typeface="+mn-cs"/>
              </a:rPr>
            </a:br>
            <a:r>
              <a:rPr kumimoji="0" lang="en-US" sz="1050" i="0" u="none" strike="noStrike" kern="1200" cap="none" spc="0" normalizeH="0" baseline="0" noProof="0">
                <a:ln>
                  <a:noFill/>
                </a:ln>
                <a:solidFill>
                  <a:schemeClr val="bg1"/>
                </a:solidFill>
                <a:uLnTx/>
                <a:uFillTx/>
                <a:latin typeface="Segoe UI Semibold"/>
                <a:ea typeface="+mn-ea"/>
                <a:cs typeface="+mn-cs"/>
              </a:rPr>
              <a:t>&amp; rounding</a:t>
            </a:r>
          </a:p>
        </p:txBody>
      </p:sp>
      <p:sp>
        <p:nvSpPr>
          <p:cNvPr id="43" name="empower">
            <a:extLst>
              <a:ext uri="{FF2B5EF4-FFF2-40B4-BE49-F238E27FC236}">
                <a16:creationId xmlns:a16="http://schemas.microsoft.com/office/drawing/2014/main" id="{7D049A49-E699-421A-8CED-E8A4983950CD}"/>
              </a:ext>
            </a:extLst>
          </p:cNvPr>
          <p:cNvSpPr/>
          <p:nvPr/>
        </p:nvSpPr>
        <p:spPr bwMode="auto">
          <a:xfrm>
            <a:off x="5137608" y="2418480"/>
            <a:ext cx="1807447" cy="20467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3927" rtl="0" eaLnBrk="1" fontAlgn="base" latinLnBrk="0" hangingPunct="1">
              <a:lnSpc>
                <a:spcPct val="95000"/>
              </a:lnSpc>
              <a:spcBef>
                <a:spcPct val="0"/>
              </a:spcBef>
              <a:spcAft>
                <a:spcPct val="0"/>
              </a:spcAft>
              <a:buClrTx/>
              <a:buSzTx/>
              <a:buFontTx/>
              <a:buNone/>
              <a:tabLst/>
              <a:defRPr/>
            </a:pPr>
            <a:r>
              <a:rPr kumimoji="0" lang="en-US" sz="1400" b="0" i="0" u="none" strike="noStrike" kern="1200" cap="none" spc="-10" normalizeH="0" baseline="0" noProof="0">
                <a:ln w="3175">
                  <a:noFill/>
                </a:ln>
                <a:effectLst/>
                <a:uLnTx/>
                <a:uFillTx/>
                <a:latin typeface="Segoe UI Semibold"/>
                <a:ea typeface="+mn-ea"/>
                <a:cs typeface="Segoe UI" panose="020B0502040204020203" pitchFamily="34" charset="0"/>
              </a:rPr>
              <a:t>Healthcare specific</a:t>
            </a:r>
          </a:p>
        </p:txBody>
      </p:sp>
      <p:grpSp>
        <p:nvGrpSpPr>
          <p:cNvPr id="45" name="Group 44">
            <a:extLst>
              <a:ext uri="{FF2B5EF4-FFF2-40B4-BE49-F238E27FC236}">
                <a16:creationId xmlns:a16="http://schemas.microsoft.com/office/drawing/2014/main" id="{2FF8E793-1BF2-4FA8-8023-CAE5E4D90DEB}"/>
              </a:ext>
            </a:extLst>
          </p:cNvPr>
          <p:cNvGrpSpPr/>
          <p:nvPr/>
        </p:nvGrpSpPr>
        <p:grpSpPr>
          <a:xfrm>
            <a:off x="4508513" y="2296891"/>
            <a:ext cx="447848" cy="447848"/>
            <a:chOff x="5425377" y="5835653"/>
            <a:chExt cx="615348" cy="615348"/>
          </a:xfrm>
        </p:grpSpPr>
        <p:sp>
          <p:nvSpPr>
            <p:cNvPr id="46" name="Oval 45">
              <a:extLst>
                <a:ext uri="{FF2B5EF4-FFF2-40B4-BE49-F238E27FC236}">
                  <a16:creationId xmlns:a16="http://schemas.microsoft.com/office/drawing/2014/main" id="{32913257-B4DF-4E4B-9012-6DAE76FBDF4D}"/>
                </a:ext>
              </a:extLst>
            </p:cNvPr>
            <p:cNvSpPr/>
            <p:nvPr/>
          </p:nvSpPr>
          <p:spPr bwMode="auto">
            <a:xfrm>
              <a:off x="5425377" y="5835653"/>
              <a:ext cx="615348" cy="615348"/>
            </a:xfrm>
            <a:prstGeom prst="ellipse">
              <a:avLst/>
            </a:prstGeom>
            <a:solidFill>
              <a:schemeClr val="tx1"/>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grpSp>
          <p:nvGrpSpPr>
            <p:cNvPr id="47" name="Group 46">
              <a:extLst>
                <a:ext uri="{FF2B5EF4-FFF2-40B4-BE49-F238E27FC236}">
                  <a16:creationId xmlns:a16="http://schemas.microsoft.com/office/drawing/2014/main" id="{34575881-FB99-4571-AED0-0CD439435B73}"/>
                </a:ext>
              </a:extLst>
            </p:cNvPr>
            <p:cNvGrpSpPr/>
            <p:nvPr/>
          </p:nvGrpSpPr>
          <p:grpSpPr>
            <a:xfrm>
              <a:off x="5548486" y="5988143"/>
              <a:ext cx="369130" cy="310368"/>
              <a:chOff x="8396538" y="-83693"/>
              <a:chExt cx="478396" cy="402238"/>
            </a:xfrm>
          </p:grpSpPr>
          <p:sp>
            <p:nvSpPr>
              <p:cNvPr id="48" name="Freeform: Shape 47">
                <a:extLst>
                  <a:ext uri="{FF2B5EF4-FFF2-40B4-BE49-F238E27FC236}">
                    <a16:creationId xmlns:a16="http://schemas.microsoft.com/office/drawing/2014/main" id="{479219B0-E946-473F-9801-9EF71188BAF6}"/>
                  </a:ext>
                  <a:ext uri="{C183D7F6-B498-43B3-948B-1728B52AA6E4}">
                    <adec:decorative xmlns:adec="http://schemas.microsoft.com/office/drawing/2017/decorative" val="1"/>
                  </a:ext>
                </a:extLst>
              </p:cNvPr>
              <p:cNvSpPr/>
              <p:nvPr/>
            </p:nvSpPr>
            <p:spPr>
              <a:xfrm flipH="1">
                <a:off x="8401300" y="-77673"/>
                <a:ext cx="464078" cy="390198"/>
              </a:xfrm>
              <a:custGeom>
                <a:avLst/>
                <a:gdLst>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01939 w 1065307"/>
                  <a:gd name="connsiteY5" fmla="*/ 524193 h 895726"/>
                  <a:gd name="connsiteX6" fmla="*/ 281349 w 1065307"/>
                  <a:gd name="connsiteY6" fmla="*/ 524193 h 895726"/>
                  <a:gd name="connsiteX7" fmla="*/ 306835 w 1065307"/>
                  <a:gd name="connsiteY7" fmla="*/ 508437 h 895726"/>
                  <a:gd name="connsiteX8" fmla="*/ 354481 w 1065307"/>
                  <a:gd name="connsiteY8" fmla="*/ 382761 h 895726"/>
                  <a:gd name="connsiteX9" fmla="*/ 357805 w 1065307"/>
                  <a:gd name="connsiteY9" fmla="*/ 650235 h 895726"/>
                  <a:gd name="connsiteX10" fmla="*/ 415054 w 1065307"/>
                  <a:gd name="connsiteY10" fmla="*/ 735241 h 895726"/>
                  <a:gd name="connsiteX11" fmla="*/ 475259 w 1065307"/>
                  <a:gd name="connsiteY11" fmla="*/ 716188 h 895726"/>
                  <a:gd name="connsiteX12" fmla="*/ 570552 w 1065307"/>
                  <a:gd name="connsiteY12" fmla="*/ 524193 h 895726"/>
                  <a:gd name="connsiteX13" fmla="*/ 875267 w 1065307"/>
                  <a:gd name="connsiteY13" fmla="*/ 524193 h 895726"/>
                  <a:gd name="connsiteX14" fmla="*/ 868988 w 1065307"/>
                  <a:gd name="connsiteY14" fmla="*/ 451645 h 895726"/>
                  <a:gd name="connsiteX15" fmla="*/ 849781 w 1065307"/>
                  <a:gd name="connsiteY15" fmla="*/ 432592 h 895726"/>
                  <a:gd name="connsiteX16" fmla="*/ 510347 w 1065307"/>
                  <a:gd name="connsiteY16" fmla="*/ 435889 h 895726"/>
                  <a:gd name="connsiteX17" fmla="*/ 484862 w 1065307"/>
                  <a:gd name="connsiteY17" fmla="*/ 467400 h 895726"/>
                  <a:gd name="connsiteX18" fmla="*/ 446819 w 1065307"/>
                  <a:gd name="connsiteY18" fmla="*/ 577687 h 895726"/>
                  <a:gd name="connsiteX19" fmla="*/ 443495 w 1065307"/>
                  <a:gd name="connsiteY19" fmla="*/ 247190 h 895726"/>
                  <a:gd name="connsiteX20" fmla="*/ 399172 w 1065307"/>
                  <a:gd name="connsiteY20" fmla="*/ 177940 h 895726"/>
                  <a:gd name="connsiteX21" fmla="*/ 335644 w 1065307"/>
                  <a:gd name="connsiteY21" fmla="*/ 209451 h 895726"/>
                  <a:gd name="connsiteX22" fmla="*/ 227793 w 1065307"/>
                  <a:gd name="connsiteY22" fmla="*/ 432958 h 895726"/>
                  <a:gd name="connsiteX23" fmla="*/ 170544 w 1065307"/>
                  <a:gd name="connsiteY23" fmla="*/ 432958 h 895726"/>
                  <a:gd name="connsiteX24" fmla="*/ 59369 w 1065307"/>
                  <a:gd name="connsiteY24" fmla="*/ 436256 h 895726"/>
                  <a:gd name="connsiteX25" fmla="*/ 71927 w 1065307"/>
                  <a:gd name="connsiteY25" fmla="*/ 64722 h 895726"/>
                  <a:gd name="connsiteX26" fmla="*/ 222281 w 1065307"/>
                  <a:gd name="connsiteY26"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4481 w 1065307"/>
                  <a:gd name="connsiteY7" fmla="*/ 382761 h 895726"/>
                  <a:gd name="connsiteX8" fmla="*/ 357805 w 1065307"/>
                  <a:gd name="connsiteY8" fmla="*/ 650235 h 895726"/>
                  <a:gd name="connsiteX9" fmla="*/ 415054 w 1065307"/>
                  <a:gd name="connsiteY9" fmla="*/ 735241 h 895726"/>
                  <a:gd name="connsiteX10" fmla="*/ 475259 w 1065307"/>
                  <a:gd name="connsiteY10" fmla="*/ 716188 h 895726"/>
                  <a:gd name="connsiteX11" fmla="*/ 570552 w 1065307"/>
                  <a:gd name="connsiteY11" fmla="*/ 524193 h 895726"/>
                  <a:gd name="connsiteX12" fmla="*/ 875267 w 1065307"/>
                  <a:gd name="connsiteY12" fmla="*/ 524193 h 895726"/>
                  <a:gd name="connsiteX13" fmla="*/ 868988 w 1065307"/>
                  <a:gd name="connsiteY13" fmla="*/ 451645 h 895726"/>
                  <a:gd name="connsiteX14" fmla="*/ 849781 w 1065307"/>
                  <a:gd name="connsiteY14" fmla="*/ 432592 h 895726"/>
                  <a:gd name="connsiteX15" fmla="*/ 510347 w 1065307"/>
                  <a:gd name="connsiteY15" fmla="*/ 435889 h 895726"/>
                  <a:gd name="connsiteX16" fmla="*/ 484862 w 1065307"/>
                  <a:gd name="connsiteY16" fmla="*/ 467400 h 895726"/>
                  <a:gd name="connsiteX17" fmla="*/ 446819 w 1065307"/>
                  <a:gd name="connsiteY17" fmla="*/ 577687 h 895726"/>
                  <a:gd name="connsiteX18" fmla="*/ 443495 w 1065307"/>
                  <a:gd name="connsiteY18" fmla="*/ 247190 h 895726"/>
                  <a:gd name="connsiteX19" fmla="*/ 399172 w 1065307"/>
                  <a:gd name="connsiteY19" fmla="*/ 177940 h 895726"/>
                  <a:gd name="connsiteX20" fmla="*/ 335644 w 1065307"/>
                  <a:gd name="connsiteY20" fmla="*/ 209451 h 895726"/>
                  <a:gd name="connsiteX21" fmla="*/ 227793 w 1065307"/>
                  <a:gd name="connsiteY21" fmla="*/ 432958 h 895726"/>
                  <a:gd name="connsiteX22" fmla="*/ 170544 w 1065307"/>
                  <a:gd name="connsiteY22" fmla="*/ 432958 h 895726"/>
                  <a:gd name="connsiteX23" fmla="*/ 59369 w 1065307"/>
                  <a:gd name="connsiteY23" fmla="*/ 436256 h 895726"/>
                  <a:gd name="connsiteX24" fmla="*/ 71927 w 1065307"/>
                  <a:gd name="connsiteY24" fmla="*/ 64722 h 895726"/>
                  <a:gd name="connsiteX25" fmla="*/ 222281 w 1065307"/>
                  <a:gd name="connsiteY25"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4481 w 1065307"/>
                  <a:gd name="connsiteY7" fmla="*/ 382761 h 895726"/>
                  <a:gd name="connsiteX8" fmla="*/ 357805 w 1065307"/>
                  <a:gd name="connsiteY8" fmla="*/ 650235 h 895726"/>
                  <a:gd name="connsiteX9" fmla="*/ 415054 w 1065307"/>
                  <a:gd name="connsiteY9" fmla="*/ 735241 h 895726"/>
                  <a:gd name="connsiteX10" fmla="*/ 475259 w 1065307"/>
                  <a:gd name="connsiteY10" fmla="*/ 716188 h 895726"/>
                  <a:gd name="connsiteX11" fmla="*/ 570552 w 1065307"/>
                  <a:gd name="connsiteY11" fmla="*/ 524193 h 895726"/>
                  <a:gd name="connsiteX12" fmla="*/ 875267 w 1065307"/>
                  <a:gd name="connsiteY12" fmla="*/ 524193 h 895726"/>
                  <a:gd name="connsiteX13" fmla="*/ 868988 w 1065307"/>
                  <a:gd name="connsiteY13" fmla="*/ 451645 h 895726"/>
                  <a:gd name="connsiteX14" fmla="*/ 849781 w 1065307"/>
                  <a:gd name="connsiteY14" fmla="*/ 432592 h 895726"/>
                  <a:gd name="connsiteX15" fmla="*/ 510347 w 1065307"/>
                  <a:gd name="connsiteY15" fmla="*/ 435889 h 895726"/>
                  <a:gd name="connsiteX16" fmla="*/ 484862 w 1065307"/>
                  <a:gd name="connsiteY16" fmla="*/ 467400 h 895726"/>
                  <a:gd name="connsiteX17" fmla="*/ 446819 w 1065307"/>
                  <a:gd name="connsiteY17" fmla="*/ 577687 h 895726"/>
                  <a:gd name="connsiteX18" fmla="*/ 443495 w 1065307"/>
                  <a:gd name="connsiteY18" fmla="*/ 247190 h 895726"/>
                  <a:gd name="connsiteX19" fmla="*/ 399172 w 1065307"/>
                  <a:gd name="connsiteY19" fmla="*/ 177940 h 895726"/>
                  <a:gd name="connsiteX20" fmla="*/ 335644 w 1065307"/>
                  <a:gd name="connsiteY20" fmla="*/ 209451 h 895726"/>
                  <a:gd name="connsiteX21" fmla="*/ 227793 w 1065307"/>
                  <a:gd name="connsiteY21" fmla="*/ 432958 h 895726"/>
                  <a:gd name="connsiteX22" fmla="*/ 59369 w 1065307"/>
                  <a:gd name="connsiteY22" fmla="*/ 436256 h 895726"/>
                  <a:gd name="connsiteX23" fmla="*/ 71927 w 1065307"/>
                  <a:gd name="connsiteY23" fmla="*/ 64722 h 895726"/>
                  <a:gd name="connsiteX24" fmla="*/ 222281 w 1065307"/>
                  <a:gd name="connsiteY24"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4481 w 1065307"/>
                  <a:gd name="connsiteY7" fmla="*/ 382761 h 895726"/>
                  <a:gd name="connsiteX8" fmla="*/ 357805 w 1065307"/>
                  <a:gd name="connsiteY8" fmla="*/ 650235 h 895726"/>
                  <a:gd name="connsiteX9" fmla="*/ 415054 w 1065307"/>
                  <a:gd name="connsiteY9" fmla="*/ 735241 h 895726"/>
                  <a:gd name="connsiteX10" fmla="*/ 475259 w 1065307"/>
                  <a:gd name="connsiteY10" fmla="*/ 716188 h 895726"/>
                  <a:gd name="connsiteX11" fmla="*/ 570552 w 1065307"/>
                  <a:gd name="connsiteY11" fmla="*/ 524193 h 895726"/>
                  <a:gd name="connsiteX12" fmla="*/ 875267 w 1065307"/>
                  <a:gd name="connsiteY12" fmla="*/ 524193 h 895726"/>
                  <a:gd name="connsiteX13" fmla="*/ 868988 w 1065307"/>
                  <a:gd name="connsiteY13" fmla="*/ 451645 h 895726"/>
                  <a:gd name="connsiteX14" fmla="*/ 849781 w 1065307"/>
                  <a:gd name="connsiteY14" fmla="*/ 432592 h 895726"/>
                  <a:gd name="connsiteX15" fmla="*/ 510347 w 1065307"/>
                  <a:gd name="connsiteY15" fmla="*/ 435889 h 895726"/>
                  <a:gd name="connsiteX16" fmla="*/ 484862 w 1065307"/>
                  <a:gd name="connsiteY16" fmla="*/ 467400 h 895726"/>
                  <a:gd name="connsiteX17" fmla="*/ 446819 w 1065307"/>
                  <a:gd name="connsiteY17" fmla="*/ 577687 h 895726"/>
                  <a:gd name="connsiteX18" fmla="*/ 443495 w 1065307"/>
                  <a:gd name="connsiteY18" fmla="*/ 247190 h 895726"/>
                  <a:gd name="connsiteX19" fmla="*/ 399172 w 1065307"/>
                  <a:gd name="connsiteY19" fmla="*/ 177940 h 895726"/>
                  <a:gd name="connsiteX20" fmla="*/ 335644 w 1065307"/>
                  <a:gd name="connsiteY20" fmla="*/ 209451 h 895726"/>
                  <a:gd name="connsiteX21" fmla="*/ 59369 w 1065307"/>
                  <a:gd name="connsiteY21" fmla="*/ 436256 h 895726"/>
                  <a:gd name="connsiteX22" fmla="*/ 71927 w 1065307"/>
                  <a:gd name="connsiteY22" fmla="*/ 64722 h 895726"/>
                  <a:gd name="connsiteX23" fmla="*/ 222281 w 1065307"/>
                  <a:gd name="connsiteY23"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15054 w 1065307"/>
                  <a:gd name="connsiteY8" fmla="*/ 735241 h 895726"/>
                  <a:gd name="connsiteX9" fmla="*/ 475259 w 1065307"/>
                  <a:gd name="connsiteY9" fmla="*/ 716188 h 895726"/>
                  <a:gd name="connsiteX10" fmla="*/ 570552 w 1065307"/>
                  <a:gd name="connsiteY10" fmla="*/ 524193 h 895726"/>
                  <a:gd name="connsiteX11" fmla="*/ 875267 w 1065307"/>
                  <a:gd name="connsiteY11" fmla="*/ 524193 h 895726"/>
                  <a:gd name="connsiteX12" fmla="*/ 868988 w 1065307"/>
                  <a:gd name="connsiteY12" fmla="*/ 451645 h 895726"/>
                  <a:gd name="connsiteX13" fmla="*/ 849781 w 1065307"/>
                  <a:gd name="connsiteY13" fmla="*/ 432592 h 895726"/>
                  <a:gd name="connsiteX14" fmla="*/ 510347 w 1065307"/>
                  <a:gd name="connsiteY14" fmla="*/ 435889 h 895726"/>
                  <a:gd name="connsiteX15" fmla="*/ 484862 w 1065307"/>
                  <a:gd name="connsiteY15" fmla="*/ 467400 h 895726"/>
                  <a:gd name="connsiteX16" fmla="*/ 446819 w 1065307"/>
                  <a:gd name="connsiteY16" fmla="*/ 577687 h 895726"/>
                  <a:gd name="connsiteX17" fmla="*/ 443495 w 1065307"/>
                  <a:gd name="connsiteY17" fmla="*/ 247190 h 895726"/>
                  <a:gd name="connsiteX18" fmla="*/ 399172 w 1065307"/>
                  <a:gd name="connsiteY18" fmla="*/ 177940 h 895726"/>
                  <a:gd name="connsiteX19" fmla="*/ 335644 w 1065307"/>
                  <a:gd name="connsiteY19" fmla="*/ 209451 h 895726"/>
                  <a:gd name="connsiteX20" fmla="*/ 59369 w 1065307"/>
                  <a:gd name="connsiteY20" fmla="*/ 436256 h 895726"/>
                  <a:gd name="connsiteX21" fmla="*/ 71927 w 1065307"/>
                  <a:gd name="connsiteY21" fmla="*/ 64722 h 895726"/>
                  <a:gd name="connsiteX22" fmla="*/ 222281 w 1065307"/>
                  <a:gd name="connsiteY22"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15054 w 1065307"/>
                  <a:gd name="connsiteY8" fmla="*/ 735241 h 895726"/>
                  <a:gd name="connsiteX9" fmla="*/ 475259 w 1065307"/>
                  <a:gd name="connsiteY9" fmla="*/ 716188 h 895726"/>
                  <a:gd name="connsiteX10" fmla="*/ 570552 w 1065307"/>
                  <a:gd name="connsiteY10" fmla="*/ 524193 h 895726"/>
                  <a:gd name="connsiteX11" fmla="*/ 875267 w 1065307"/>
                  <a:gd name="connsiteY11" fmla="*/ 524193 h 895726"/>
                  <a:gd name="connsiteX12" fmla="*/ 868988 w 1065307"/>
                  <a:gd name="connsiteY12" fmla="*/ 451645 h 895726"/>
                  <a:gd name="connsiteX13" fmla="*/ 510347 w 1065307"/>
                  <a:gd name="connsiteY13" fmla="*/ 435889 h 895726"/>
                  <a:gd name="connsiteX14" fmla="*/ 484862 w 1065307"/>
                  <a:gd name="connsiteY14" fmla="*/ 467400 h 895726"/>
                  <a:gd name="connsiteX15" fmla="*/ 446819 w 1065307"/>
                  <a:gd name="connsiteY15" fmla="*/ 577687 h 895726"/>
                  <a:gd name="connsiteX16" fmla="*/ 443495 w 1065307"/>
                  <a:gd name="connsiteY16" fmla="*/ 247190 h 895726"/>
                  <a:gd name="connsiteX17" fmla="*/ 399172 w 1065307"/>
                  <a:gd name="connsiteY17" fmla="*/ 177940 h 895726"/>
                  <a:gd name="connsiteX18" fmla="*/ 335644 w 1065307"/>
                  <a:gd name="connsiteY18" fmla="*/ 209451 h 895726"/>
                  <a:gd name="connsiteX19" fmla="*/ 59369 w 1065307"/>
                  <a:gd name="connsiteY19" fmla="*/ 436256 h 895726"/>
                  <a:gd name="connsiteX20" fmla="*/ 71927 w 1065307"/>
                  <a:gd name="connsiteY20" fmla="*/ 64722 h 895726"/>
                  <a:gd name="connsiteX21" fmla="*/ 222281 w 1065307"/>
                  <a:gd name="connsiteY21"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15054 w 1065307"/>
                  <a:gd name="connsiteY8" fmla="*/ 735241 h 895726"/>
                  <a:gd name="connsiteX9" fmla="*/ 475259 w 1065307"/>
                  <a:gd name="connsiteY9" fmla="*/ 716188 h 895726"/>
                  <a:gd name="connsiteX10" fmla="*/ 570552 w 1065307"/>
                  <a:gd name="connsiteY10" fmla="*/ 524193 h 895726"/>
                  <a:gd name="connsiteX11" fmla="*/ 875267 w 1065307"/>
                  <a:gd name="connsiteY11" fmla="*/ 524193 h 895726"/>
                  <a:gd name="connsiteX12" fmla="*/ 510347 w 1065307"/>
                  <a:gd name="connsiteY12" fmla="*/ 435889 h 895726"/>
                  <a:gd name="connsiteX13" fmla="*/ 484862 w 1065307"/>
                  <a:gd name="connsiteY13" fmla="*/ 467400 h 895726"/>
                  <a:gd name="connsiteX14" fmla="*/ 446819 w 1065307"/>
                  <a:gd name="connsiteY14" fmla="*/ 577687 h 895726"/>
                  <a:gd name="connsiteX15" fmla="*/ 443495 w 1065307"/>
                  <a:gd name="connsiteY15" fmla="*/ 247190 h 895726"/>
                  <a:gd name="connsiteX16" fmla="*/ 399172 w 1065307"/>
                  <a:gd name="connsiteY16" fmla="*/ 177940 h 895726"/>
                  <a:gd name="connsiteX17" fmla="*/ 335644 w 1065307"/>
                  <a:gd name="connsiteY17" fmla="*/ 209451 h 895726"/>
                  <a:gd name="connsiteX18" fmla="*/ 59369 w 1065307"/>
                  <a:gd name="connsiteY18" fmla="*/ 436256 h 895726"/>
                  <a:gd name="connsiteX19" fmla="*/ 71927 w 1065307"/>
                  <a:gd name="connsiteY19" fmla="*/ 64722 h 895726"/>
                  <a:gd name="connsiteX20" fmla="*/ 222281 w 1065307"/>
                  <a:gd name="connsiteY20"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15054 w 1065307"/>
                  <a:gd name="connsiteY8" fmla="*/ 735241 h 895726"/>
                  <a:gd name="connsiteX9" fmla="*/ 475259 w 1065307"/>
                  <a:gd name="connsiteY9" fmla="*/ 716188 h 895726"/>
                  <a:gd name="connsiteX10" fmla="*/ 570552 w 1065307"/>
                  <a:gd name="connsiteY10" fmla="*/ 524193 h 895726"/>
                  <a:gd name="connsiteX11" fmla="*/ 510347 w 1065307"/>
                  <a:gd name="connsiteY11" fmla="*/ 435889 h 895726"/>
                  <a:gd name="connsiteX12" fmla="*/ 484862 w 1065307"/>
                  <a:gd name="connsiteY12" fmla="*/ 467400 h 895726"/>
                  <a:gd name="connsiteX13" fmla="*/ 446819 w 1065307"/>
                  <a:gd name="connsiteY13" fmla="*/ 577687 h 895726"/>
                  <a:gd name="connsiteX14" fmla="*/ 443495 w 1065307"/>
                  <a:gd name="connsiteY14" fmla="*/ 247190 h 895726"/>
                  <a:gd name="connsiteX15" fmla="*/ 399172 w 1065307"/>
                  <a:gd name="connsiteY15" fmla="*/ 177940 h 895726"/>
                  <a:gd name="connsiteX16" fmla="*/ 335644 w 1065307"/>
                  <a:gd name="connsiteY16" fmla="*/ 209451 h 895726"/>
                  <a:gd name="connsiteX17" fmla="*/ 59369 w 1065307"/>
                  <a:gd name="connsiteY17" fmla="*/ 436256 h 895726"/>
                  <a:gd name="connsiteX18" fmla="*/ 71927 w 1065307"/>
                  <a:gd name="connsiteY18" fmla="*/ 64722 h 895726"/>
                  <a:gd name="connsiteX19" fmla="*/ 222281 w 1065307"/>
                  <a:gd name="connsiteY19"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15054 w 1065307"/>
                  <a:gd name="connsiteY8" fmla="*/ 735241 h 895726"/>
                  <a:gd name="connsiteX9" fmla="*/ 475259 w 1065307"/>
                  <a:gd name="connsiteY9" fmla="*/ 716188 h 895726"/>
                  <a:gd name="connsiteX10" fmla="*/ 510347 w 1065307"/>
                  <a:gd name="connsiteY10" fmla="*/ 435889 h 895726"/>
                  <a:gd name="connsiteX11" fmla="*/ 484862 w 1065307"/>
                  <a:gd name="connsiteY11" fmla="*/ 467400 h 895726"/>
                  <a:gd name="connsiteX12" fmla="*/ 446819 w 1065307"/>
                  <a:gd name="connsiteY12" fmla="*/ 577687 h 895726"/>
                  <a:gd name="connsiteX13" fmla="*/ 443495 w 1065307"/>
                  <a:gd name="connsiteY13" fmla="*/ 247190 h 895726"/>
                  <a:gd name="connsiteX14" fmla="*/ 399172 w 1065307"/>
                  <a:gd name="connsiteY14" fmla="*/ 177940 h 895726"/>
                  <a:gd name="connsiteX15" fmla="*/ 335644 w 1065307"/>
                  <a:gd name="connsiteY15" fmla="*/ 209451 h 895726"/>
                  <a:gd name="connsiteX16" fmla="*/ 59369 w 1065307"/>
                  <a:gd name="connsiteY16" fmla="*/ 436256 h 895726"/>
                  <a:gd name="connsiteX17" fmla="*/ 71927 w 1065307"/>
                  <a:gd name="connsiteY17" fmla="*/ 64722 h 895726"/>
                  <a:gd name="connsiteX18" fmla="*/ 222281 w 1065307"/>
                  <a:gd name="connsiteY18"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75259 w 1065307"/>
                  <a:gd name="connsiteY8" fmla="*/ 716188 h 895726"/>
                  <a:gd name="connsiteX9" fmla="*/ 510347 w 1065307"/>
                  <a:gd name="connsiteY9" fmla="*/ 435889 h 895726"/>
                  <a:gd name="connsiteX10" fmla="*/ 484862 w 1065307"/>
                  <a:gd name="connsiteY10" fmla="*/ 467400 h 895726"/>
                  <a:gd name="connsiteX11" fmla="*/ 446819 w 1065307"/>
                  <a:gd name="connsiteY11" fmla="*/ 577687 h 895726"/>
                  <a:gd name="connsiteX12" fmla="*/ 443495 w 1065307"/>
                  <a:gd name="connsiteY12" fmla="*/ 247190 h 895726"/>
                  <a:gd name="connsiteX13" fmla="*/ 399172 w 1065307"/>
                  <a:gd name="connsiteY13" fmla="*/ 177940 h 895726"/>
                  <a:gd name="connsiteX14" fmla="*/ 335644 w 1065307"/>
                  <a:gd name="connsiteY14" fmla="*/ 209451 h 895726"/>
                  <a:gd name="connsiteX15" fmla="*/ 59369 w 1065307"/>
                  <a:gd name="connsiteY15" fmla="*/ 436256 h 895726"/>
                  <a:gd name="connsiteX16" fmla="*/ 71927 w 1065307"/>
                  <a:gd name="connsiteY16" fmla="*/ 64722 h 895726"/>
                  <a:gd name="connsiteX17" fmla="*/ 222281 w 1065307"/>
                  <a:gd name="connsiteY17"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475259 w 1065307"/>
                  <a:gd name="connsiteY7" fmla="*/ 716188 h 895726"/>
                  <a:gd name="connsiteX8" fmla="*/ 510347 w 1065307"/>
                  <a:gd name="connsiteY8" fmla="*/ 435889 h 895726"/>
                  <a:gd name="connsiteX9" fmla="*/ 484862 w 1065307"/>
                  <a:gd name="connsiteY9" fmla="*/ 467400 h 895726"/>
                  <a:gd name="connsiteX10" fmla="*/ 446819 w 1065307"/>
                  <a:gd name="connsiteY10" fmla="*/ 577687 h 895726"/>
                  <a:gd name="connsiteX11" fmla="*/ 443495 w 1065307"/>
                  <a:gd name="connsiteY11" fmla="*/ 247190 h 895726"/>
                  <a:gd name="connsiteX12" fmla="*/ 399172 w 1065307"/>
                  <a:gd name="connsiteY12" fmla="*/ 177940 h 895726"/>
                  <a:gd name="connsiteX13" fmla="*/ 335644 w 1065307"/>
                  <a:gd name="connsiteY13" fmla="*/ 209451 h 895726"/>
                  <a:gd name="connsiteX14" fmla="*/ 59369 w 1065307"/>
                  <a:gd name="connsiteY14" fmla="*/ 436256 h 895726"/>
                  <a:gd name="connsiteX15" fmla="*/ 71927 w 1065307"/>
                  <a:gd name="connsiteY15" fmla="*/ 64722 h 895726"/>
                  <a:gd name="connsiteX16" fmla="*/ 222281 w 1065307"/>
                  <a:gd name="connsiteY16"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475259 w 1065307"/>
                  <a:gd name="connsiteY6" fmla="*/ 716188 h 895726"/>
                  <a:gd name="connsiteX7" fmla="*/ 510347 w 1065307"/>
                  <a:gd name="connsiteY7" fmla="*/ 435889 h 895726"/>
                  <a:gd name="connsiteX8" fmla="*/ 484862 w 1065307"/>
                  <a:gd name="connsiteY8" fmla="*/ 467400 h 895726"/>
                  <a:gd name="connsiteX9" fmla="*/ 446819 w 1065307"/>
                  <a:gd name="connsiteY9" fmla="*/ 577687 h 895726"/>
                  <a:gd name="connsiteX10" fmla="*/ 443495 w 1065307"/>
                  <a:gd name="connsiteY10" fmla="*/ 247190 h 895726"/>
                  <a:gd name="connsiteX11" fmla="*/ 399172 w 1065307"/>
                  <a:gd name="connsiteY11" fmla="*/ 177940 h 895726"/>
                  <a:gd name="connsiteX12" fmla="*/ 335644 w 1065307"/>
                  <a:gd name="connsiteY12" fmla="*/ 209451 h 895726"/>
                  <a:gd name="connsiteX13" fmla="*/ 59369 w 1065307"/>
                  <a:gd name="connsiteY13" fmla="*/ 436256 h 895726"/>
                  <a:gd name="connsiteX14" fmla="*/ 71927 w 1065307"/>
                  <a:gd name="connsiteY14" fmla="*/ 64722 h 895726"/>
                  <a:gd name="connsiteX15" fmla="*/ 222281 w 1065307"/>
                  <a:gd name="connsiteY15"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475259 w 1065307"/>
                  <a:gd name="connsiteY5" fmla="*/ 716188 h 895726"/>
                  <a:gd name="connsiteX6" fmla="*/ 510347 w 1065307"/>
                  <a:gd name="connsiteY6" fmla="*/ 435889 h 895726"/>
                  <a:gd name="connsiteX7" fmla="*/ 484862 w 1065307"/>
                  <a:gd name="connsiteY7" fmla="*/ 467400 h 895726"/>
                  <a:gd name="connsiteX8" fmla="*/ 446819 w 1065307"/>
                  <a:gd name="connsiteY8" fmla="*/ 577687 h 895726"/>
                  <a:gd name="connsiteX9" fmla="*/ 443495 w 1065307"/>
                  <a:gd name="connsiteY9" fmla="*/ 247190 h 895726"/>
                  <a:gd name="connsiteX10" fmla="*/ 399172 w 1065307"/>
                  <a:gd name="connsiteY10" fmla="*/ 177940 h 895726"/>
                  <a:gd name="connsiteX11" fmla="*/ 335644 w 1065307"/>
                  <a:gd name="connsiteY11" fmla="*/ 209451 h 895726"/>
                  <a:gd name="connsiteX12" fmla="*/ 59369 w 1065307"/>
                  <a:gd name="connsiteY12" fmla="*/ 436256 h 895726"/>
                  <a:gd name="connsiteX13" fmla="*/ 71927 w 1065307"/>
                  <a:gd name="connsiteY13" fmla="*/ 64722 h 895726"/>
                  <a:gd name="connsiteX14" fmla="*/ 222281 w 1065307"/>
                  <a:gd name="connsiteY14"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510347 w 1065307"/>
                  <a:gd name="connsiteY5" fmla="*/ 435889 h 895726"/>
                  <a:gd name="connsiteX6" fmla="*/ 484862 w 1065307"/>
                  <a:gd name="connsiteY6" fmla="*/ 467400 h 895726"/>
                  <a:gd name="connsiteX7" fmla="*/ 446819 w 1065307"/>
                  <a:gd name="connsiteY7" fmla="*/ 577687 h 895726"/>
                  <a:gd name="connsiteX8" fmla="*/ 443495 w 1065307"/>
                  <a:gd name="connsiteY8" fmla="*/ 247190 h 895726"/>
                  <a:gd name="connsiteX9" fmla="*/ 399172 w 1065307"/>
                  <a:gd name="connsiteY9" fmla="*/ 177940 h 895726"/>
                  <a:gd name="connsiteX10" fmla="*/ 335644 w 1065307"/>
                  <a:gd name="connsiteY10" fmla="*/ 209451 h 895726"/>
                  <a:gd name="connsiteX11" fmla="*/ 59369 w 1065307"/>
                  <a:gd name="connsiteY11" fmla="*/ 436256 h 895726"/>
                  <a:gd name="connsiteX12" fmla="*/ 71927 w 1065307"/>
                  <a:gd name="connsiteY12" fmla="*/ 64722 h 895726"/>
                  <a:gd name="connsiteX13" fmla="*/ 222281 w 1065307"/>
                  <a:gd name="connsiteY13"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510347 w 1065307"/>
                  <a:gd name="connsiteY5" fmla="*/ 435889 h 895726"/>
                  <a:gd name="connsiteX6" fmla="*/ 484862 w 1065307"/>
                  <a:gd name="connsiteY6" fmla="*/ 467400 h 895726"/>
                  <a:gd name="connsiteX7" fmla="*/ 443495 w 1065307"/>
                  <a:gd name="connsiteY7" fmla="*/ 247190 h 895726"/>
                  <a:gd name="connsiteX8" fmla="*/ 399172 w 1065307"/>
                  <a:gd name="connsiteY8" fmla="*/ 177940 h 895726"/>
                  <a:gd name="connsiteX9" fmla="*/ 335644 w 1065307"/>
                  <a:gd name="connsiteY9" fmla="*/ 209451 h 895726"/>
                  <a:gd name="connsiteX10" fmla="*/ 59369 w 1065307"/>
                  <a:gd name="connsiteY10" fmla="*/ 436256 h 895726"/>
                  <a:gd name="connsiteX11" fmla="*/ 71927 w 1065307"/>
                  <a:gd name="connsiteY11" fmla="*/ 64722 h 895726"/>
                  <a:gd name="connsiteX12" fmla="*/ 222281 w 1065307"/>
                  <a:gd name="connsiteY12"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510347 w 1065307"/>
                  <a:gd name="connsiteY5" fmla="*/ 435889 h 895726"/>
                  <a:gd name="connsiteX6" fmla="*/ 443495 w 1065307"/>
                  <a:gd name="connsiteY6" fmla="*/ 247190 h 895726"/>
                  <a:gd name="connsiteX7" fmla="*/ 399172 w 1065307"/>
                  <a:gd name="connsiteY7" fmla="*/ 177940 h 895726"/>
                  <a:gd name="connsiteX8" fmla="*/ 335644 w 1065307"/>
                  <a:gd name="connsiteY8" fmla="*/ 209451 h 895726"/>
                  <a:gd name="connsiteX9" fmla="*/ 59369 w 1065307"/>
                  <a:gd name="connsiteY9" fmla="*/ 436256 h 895726"/>
                  <a:gd name="connsiteX10" fmla="*/ 71927 w 1065307"/>
                  <a:gd name="connsiteY10" fmla="*/ 64722 h 895726"/>
                  <a:gd name="connsiteX11" fmla="*/ 222281 w 1065307"/>
                  <a:gd name="connsiteY11"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443495 w 1065307"/>
                  <a:gd name="connsiteY5" fmla="*/ 247190 h 895726"/>
                  <a:gd name="connsiteX6" fmla="*/ 399172 w 1065307"/>
                  <a:gd name="connsiteY6" fmla="*/ 177940 h 895726"/>
                  <a:gd name="connsiteX7" fmla="*/ 335644 w 1065307"/>
                  <a:gd name="connsiteY7" fmla="*/ 209451 h 895726"/>
                  <a:gd name="connsiteX8" fmla="*/ 59369 w 1065307"/>
                  <a:gd name="connsiteY8" fmla="*/ 436256 h 895726"/>
                  <a:gd name="connsiteX9" fmla="*/ 71927 w 1065307"/>
                  <a:gd name="connsiteY9" fmla="*/ 64722 h 895726"/>
                  <a:gd name="connsiteX10" fmla="*/ 222281 w 1065307"/>
                  <a:gd name="connsiteY10"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399172 w 1065307"/>
                  <a:gd name="connsiteY5" fmla="*/ 177940 h 895726"/>
                  <a:gd name="connsiteX6" fmla="*/ 335644 w 1065307"/>
                  <a:gd name="connsiteY6" fmla="*/ 209451 h 895726"/>
                  <a:gd name="connsiteX7" fmla="*/ 59369 w 1065307"/>
                  <a:gd name="connsiteY7" fmla="*/ 436256 h 895726"/>
                  <a:gd name="connsiteX8" fmla="*/ 71927 w 1065307"/>
                  <a:gd name="connsiteY8" fmla="*/ 64722 h 895726"/>
                  <a:gd name="connsiteX9" fmla="*/ 222281 w 1065307"/>
                  <a:gd name="connsiteY9"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328798 w 1065307"/>
                  <a:gd name="connsiteY5" fmla="*/ 244702 h 895726"/>
                  <a:gd name="connsiteX6" fmla="*/ 399172 w 1065307"/>
                  <a:gd name="connsiteY6" fmla="*/ 177940 h 895726"/>
                  <a:gd name="connsiteX7" fmla="*/ 335644 w 1065307"/>
                  <a:gd name="connsiteY7" fmla="*/ 209451 h 895726"/>
                  <a:gd name="connsiteX8" fmla="*/ 59369 w 1065307"/>
                  <a:gd name="connsiteY8" fmla="*/ 436256 h 895726"/>
                  <a:gd name="connsiteX9" fmla="*/ 71927 w 1065307"/>
                  <a:gd name="connsiteY9" fmla="*/ 64722 h 895726"/>
                  <a:gd name="connsiteX10" fmla="*/ 222281 w 1065307"/>
                  <a:gd name="connsiteY10"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328798 w 1065307"/>
                  <a:gd name="connsiteY5" fmla="*/ 244702 h 895726"/>
                  <a:gd name="connsiteX6" fmla="*/ 335644 w 1065307"/>
                  <a:gd name="connsiteY6" fmla="*/ 209451 h 895726"/>
                  <a:gd name="connsiteX7" fmla="*/ 59369 w 1065307"/>
                  <a:gd name="connsiteY7" fmla="*/ 436256 h 895726"/>
                  <a:gd name="connsiteX8" fmla="*/ 71927 w 1065307"/>
                  <a:gd name="connsiteY8" fmla="*/ 64722 h 895726"/>
                  <a:gd name="connsiteX9" fmla="*/ 222281 w 1065307"/>
                  <a:gd name="connsiteY9"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328798 w 1065307"/>
                  <a:gd name="connsiteY5" fmla="*/ 244702 h 895726"/>
                  <a:gd name="connsiteX6" fmla="*/ 59369 w 1065307"/>
                  <a:gd name="connsiteY6" fmla="*/ 436256 h 895726"/>
                  <a:gd name="connsiteX7" fmla="*/ 71927 w 1065307"/>
                  <a:gd name="connsiteY7" fmla="*/ 64722 h 895726"/>
                  <a:gd name="connsiteX8" fmla="*/ 222281 w 1065307"/>
                  <a:gd name="connsiteY8"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59369 w 1065307"/>
                  <a:gd name="connsiteY5" fmla="*/ 436256 h 895726"/>
                  <a:gd name="connsiteX6" fmla="*/ 71927 w 1065307"/>
                  <a:gd name="connsiteY6" fmla="*/ 64722 h 895726"/>
                  <a:gd name="connsiteX7" fmla="*/ 222281 w 1065307"/>
                  <a:gd name="connsiteY7" fmla="*/ 5 h 8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5307" h="895726">
                    <a:moveTo>
                      <a:pt x="222281" y="5"/>
                    </a:moveTo>
                    <a:cubicBezTo>
                      <a:pt x="318666" y="-653"/>
                      <a:pt x="431029" y="57943"/>
                      <a:pt x="532139" y="177940"/>
                    </a:cubicBezTo>
                    <a:cubicBezTo>
                      <a:pt x="659196" y="-1231"/>
                      <a:pt x="878221" y="-48497"/>
                      <a:pt x="986072" y="64722"/>
                    </a:cubicBezTo>
                    <a:cubicBezTo>
                      <a:pt x="1284508" y="385692"/>
                      <a:pt x="652917" y="845528"/>
                      <a:pt x="525491" y="895726"/>
                    </a:cubicBezTo>
                    <a:cubicBezTo>
                      <a:pt x="439801" y="867513"/>
                      <a:pt x="258819" y="716188"/>
                      <a:pt x="112925" y="524193"/>
                    </a:cubicBezTo>
                    <a:lnTo>
                      <a:pt x="59369" y="436256"/>
                    </a:lnTo>
                    <a:cubicBezTo>
                      <a:pt x="-7484" y="323037"/>
                      <a:pt x="-35924" y="184535"/>
                      <a:pt x="71927" y="64722"/>
                    </a:cubicBezTo>
                    <a:cubicBezTo>
                      <a:pt x="112371" y="22127"/>
                      <a:pt x="164450" y="401"/>
                      <a:pt x="222281" y="5"/>
                    </a:cubicBezTo>
                    <a:close/>
                  </a:path>
                </a:pathLst>
              </a:custGeom>
              <a:solidFill>
                <a:srgbClr val="50E6FF"/>
              </a:solidFill>
              <a:ln w="15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ECBA19C2-CB0D-45A1-B836-D2EB4DE2B32D}"/>
                  </a:ext>
                  <a:ext uri="{C183D7F6-B498-43B3-948B-1728B52AA6E4}">
                    <adec:decorative xmlns:adec="http://schemas.microsoft.com/office/drawing/2017/decorative" val="1"/>
                  </a:ext>
                </a:extLst>
              </p:cNvPr>
              <p:cNvSpPr/>
              <p:nvPr/>
            </p:nvSpPr>
            <p:spPr>
              <a:xfrm>
                <a:off x="8396538" y="-83693"/>
                <a:ext cx="478396" cy="402238"/>
              </a:xfrm>
              <a:custGeom>
                <a:avLst/>
                <a:gdLst>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01939 w 1065307"/>
                  <a:gd name="connsiteY5" fmla="*/ 524193 h 895726"/>
                  <a:gd name="connsiteX6" fmla="*/ 281349 w 1065307"/>
                  <a:gd name="connsiteY6" fmla="*/ 524193 h 895726"/>
                  <a:gd name="connsiteX7" fmla="*/ 306835 w 1065307"/>
                  <a:gd name="connsiteY7" fmla="*/ 508437 h 895726"/>
                  <a:gd name="connsiteX8" fmla="*/ 354481 w 1065307"/>
                  <a:gd name="connsiteY8" fmla="*/ 382761 h 895726"/>
                  <a:gd name="connsiteX9" fmla="*/ 357805 w 1065307"/>
                  <a:gd name="connsiteY9" fmla="*/ 650235 h 895726"/>
                  <a:gd name="connsiteX10" fmla="*/ 415054 w 1065307"/>
                  <a:gd name="connsiteY10" fmla="*/ 735241 h 895726"/>
                  <a:gd name="connsiteX11" fmla="*/ 475259 w 1065307"/>
                  <a:gd name="connsiteY11" fmla="*/ 716188 h 895726"/>
                  <a:gd name="connsiteX12" fmla="*/ 570552 w 1065307"/>
                  <a:gd name="connsiteY12" fmla="*/ 524193 h 895726"/>
                  <a:gd name="connsiteX13" fmla="*/ 875267 w 1065307"/>
                  <a:gd name="connsiteY13" fmla="*/ 524193 h 895726"/>
                  <a:gd name="connsiteX14" fmla="*/ 868988 w 1065307"/>
                  <a:gd name="connsiteY14" fmla="*/ 451645 h 895726"/>
                  <a:gd name="connsiteX15" fmla="*/ 849781 w 1065307"/>
                  <a:gd name="connsiteY15" fmla="*/ 432592 h 895726"/>
                  <a:gd name="connsiteX16" fmla="*/ 510347 w 1065307"/>
                  <a:gd name="connsiteY16" fmla="*/ 435889 h 895726"/>
                  <a:gd name="connsiteX17" fmla="*/ 484862 w 1065307"/>
                  <a:gd name="connsiteY17" fmla="*/ 467400 h 895726"/>
                  <a:gd name="connsiteX18" fmla="*/ 446819 w 1065307"/>
                  <a:gd name="connsiteY18" fmla="*/ 577687 h 895726"/>
                  <a:gd name="connsiteX19" fmla="*/ 443495 w 1065307"/>
                  <a:gd name="connsiteY19" fmla="*/ 247190 h 895726"/>
                  <a:gd name="connsiteX20" fmla="*/ 399172 w 1065307"/>
                  <a:gd name="connsiteY20" fmla="*/ 177940 h 895726"/>
                  <a:gd name="connsiteX21" fmla="*/ 335644 w 1065307"/>
                  <a:gd name="connsiteY21" fmla="*/ 209451 h 895726"/>
                  <a:gd name="connsiteX22" fmla="*/ 227793 w 1065307"/>
                  <a:gd name="connsiteY22" fmla="*/ 432958 h 895726"/>
                  <a:gd name="connsiteX23" fmla="*/ 170544 w 1065307"/>
                  <a:gd name="connsiteY23" fmla="*/ 432958 h 895726"/>
                  <a:gd name="connsiteX24" fmla="*/ 59369 w 1065307"/>
                  <a:gd name="connsiteY24" fmla="*/ 436256 h 895726"/>
                  <a:gd name="connsiteX25" fmla="*/ 71927 w 1065307"/>
                  <a:gd name="connsiteY25" fmla="*/ 64722 h 895726"/>
                  <a:gd name="connsiteX26" fmla="*/ 222281 w 1065307"/>
                  <a:gd name="connsiteY26" fmla="*/ 5 h 8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65307" h="895726">
                    <a:moveTo>
                      <a:pt x="222281" y="5"/>
                    </a:moveTo>
                    <a:cubicBezTo>
                      <a:pt x="318666" y="-653"/>
                      <a:pt x="431029" y="57943"/>
                      <a:pt x="532139" y="177940"/>
                    </a:cubicBezTo>
                    <a:cubicBezTo>
                      <a:pt x="659196" y="-1231"/>
                      <a:pt x="878221" y="-48497"/>
                      <a:pt x="986072" y="64722"/>
                    </a:cubicBezTo>
                    <a:cubicBezTo>
                      <a:pt x="1284508" y="385692"/>
                      <a:pt x="652917" y="845528"/>
                      <a:pt x="525491" y="895726"/>
                    </a:cubicBezTo>
                    <a:cubicBezTo>
                      <a:pt x="439801" y="867513"/>
                      <a:pt x="258819" y="716188"/>
                      <a:pt x="112925" y="524193"/>
                    </a:cubicBezTo>
                    <a:lnTo>
                      <a:pt x="201939" y="524193"/>
                    </a:lnTo>
                    <a:lnTo>
                      <a:pt x="281349" y="524193"/>
                    </a:lnTo>
                    <a:cubicBezTo>
                      <a:pt x="290952" y="520895"/>
                      <a:pt x="303510" y="517964"/>
                      <a:pt x="306835" y="508437"/>
                    </a:cubicBezTo>
                    <a:lnTo>
                      <a:pt x="354481" y="382761"/>
                    </a:lnTo>
                    <a:lnTo>
                      <a:pt x="357805" y="650235"/>
                    </a:lnTo>
                    <a:cubicBezTo>
                      <a:pt x="361129" y="665991"/>
                      <a:pt x="364453" y="729012"/>
                      <a:pt x="415054" y="735241"/>
                    </a:cubicBezTo>
                    <a:cubicBezTo>
                      <a:pt x="424658" y="735241"/>
                      <a:pt x="465656" y="731943"/>
                      <a:pt x="475259" y="716188"/>
                    </a:cubicBezTo>
                    <a:lnTo>
                      <a:pt x="570552" y="524193"/>
                    </a:lnTo>
                    <a:lnTo>
                      <a:pt x="875267" y="524193"/>
                    </a:lnTo>
                    <a:cubicBezTo>
                      <a:pt x="891149" y="524193"/>
                      <a:pt x="868988" y="467400"/>
                      <a:pt x="868988" y="451645"/>
                    </a:cubicBezTo>
                    <a:cubicBezTo>
                      <a:pt x="868988" y="435889"/>
                      <a:pt x="865663" y="432592"/>
                      <a:pt x="849781" y="432592"/>
                    </a:cubicBezTo>
                    <a:lnTo>
                      <a:pt x="510347" y="435889"/>
                    </a:lnTo>
                    <a:cubicBezTo>
                      <a:pt x="497420" y="435889"/>
                      <a:pt x="488186" y="454942"/>
                      <a:pt x="484862" y="467400"/>
                    </a:cubicBezTo>
                    <a:lnTo>
                      <a:pt x="446819" y="577687"/>
                    </a:lnTo>
                    <a:lnTo>
                      <a:pt x="443495" y="247190"/>
                    </a:lnTo>
                    <a:cubicBezTo>
                      <a:pt x="440540" y="231435"/>
                      <a:pt x="440540" y="177940"/>
                      <a:pt x="399172" y="177940"/>
                    </a:cubicBezTo>
                    <a:cubicBezTo>
                      <a:pt x="386245" y="174643"/>
                      <a:pt x="338968" y="196993"/>
                      <a:pt x="335644" y="209451"/>
                    </a:cubicBezTo>
                    <a:lnTo>
                      <a:pt x="227793" y="432958"/>
                    </a:lnTo>
                    <a:lnTo>
                      <a:pt x="170544" y="432958"/>
                    </a:lnTo>
                    <a:lnTo>
                      <a:pt x="59369" y="436256"/>
                    </a:lnTo>
                    <a:cubicBezTo>
                      <a:pt x="-7484" y="323037"/>
                      <a:pt x="-35924" y="184535"/>
                      <a:pt x="71927" y="64722"/>
                    </a:cubicBezTo>
                    <a:cubicBezTo>
                      <a:pt x="112371" y="22127"/>
                      <a:pt x="164450" y="401"/>
                      <a:pt x="222281" y="5"/>
                    </a:cubicBezTo>
                    <a:close/>
                  </a:path>
                </a:pathLst>
              </a:custGeom>
              <a:solidFill>
                <a:schemeClr val="accent1"/>
              </a:solidFill>
              <a:ln w="15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44" name="empower">
            <a:extLst>
              <a:ext uri="{FF2B5EF4-FFF2-40B4-BE49-F238E27FC236}">
                <a16:creationId xmlns:a16="http://schemas.microsoft.com/office/drawing/2014/main" id="{7D215F3A-9EA8-4CAA-93AB-C6BEA329EC0D}"/>
              </a:ext>
            </a:extLst>
          </p:cNvPr>
          <p:cNvSpPr/>
          <p:nvPr/>
        </p:nvSpPr>
        <p:spPr bwMode="auto">
          <a:xfrm>
            <a:off x="7609485" y="2418480"/>
            <a:ext cx="2160176" cy="20467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3927" rtl="0" eaLnBrk="1" fontAlgn="base" latinLnBrk="0" hangingPunct="1">
              <a:lnSpc>
                <a:spcPct val="95000"/>
              </a:lnSpc>
              <a:spcBef>
                <a:spcPct val="0"/>
              </a:spcBef>
              <a:spcAft>
                <a:spcPct val="0"/>
              </a:spcAft>
              <a:buClrTx/>
              <a:buSzTx/>
              <a:buFontTx/>
              <a:buNone/>
              <a:tabLst/>
              <a:defRPr/>
            </a:pPr>
            <a:r>
              <a:rPr kumimoji="0" lang="en-US" sz="1400" b="0" i="0" u="none" strike="noStrike" kern="1200" cap="none" spc="-10" normalizeH="0" baseline="0" noProof="0">
                <a:ln w="3175">
                  <a:noFill/>
                </a:ln>
                <a:effectLst/>
                <a:uLnTx/>
                <a:uFillTx/>
                <a:latin typeface="Segoe UI Semibold"/>
                <a:ea typeface="+mn-ea"/>
                <a:cs typeface="Segoe UI" panose="020B0502040204020203" pitchFamily="34" charset="0"/>
              </a:rPr>
              <a:t>Vertically aligned</a:t>
            </a:r>
          </a:p>
        </p:txBody>
      </p:sp>
      <p:grpSp>
        <p:nvGrpSpPr>
          <p:cNvPr id="50" name="Group 49">
            <a:extLst>
              <a:ext uri="{FF2B5EF4-FFF2-40B4-BE49-F238E27FC236}">
                <a16:creationId xmlns:a16="http://schemas.microsoft.com/office/drawing/2014/main" id="{1D16BF65-716B-4FF1-86CD-9673A2C31CE6}"/>
              </a:ext>
            </a:extLst>
          </p:cNvPr>
          <p:cNvGrpSpPr/>
          <p:nvPr/>
        </p:nvGrpSpPr>
        <p:grpSpPr>
          <a:xfrm>
            <a:off x="6976665" y="2296891"/>
            <a:ext cx="447848" cy="447848"/>
            <a:chOff x="7644732" y="5835653"/>
            <a:chExt cx="615348" cy="615348"/>
          </a:xfrm>
        </p:grpSpPr>
        <p:sp>
          <p:nvSpPr>
            <p:cNvPr id="51" name="Oval 50">
              <a:extLst>
                <a:ext uri="{FF2B5EF4-FFF2-40B4-BE49-F238E27FC236}">
                  <a16:creationId xmlns:a16="http://schemas.microsoft.com/office/drawing/2014/main" id="{7819FE5D-EBB5-468B-9C62-28BD57C82E21}"/>
                </a:ext>
              </a:extLst>
            </p:cNvPr>
            <p:cNvSpPr/>
            <p:nvPr/>
          </p:nvSpPr>
          <p:spPr bwMode="auto">
            <a:xfrm>
              <a:off x="7644732" y="5835653"/>
              <a:ext cx="615348" cy="615348"/>
            </a:xfrm>
            <a:prstGeom prst="ellipse">
              <a:avLst/>
            </a:prstGeom>
            <a:solidFill>
              <a:schemeClr val="tx1"/>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grpSp>
          <p:nvGrpSpPr>
            <p:cNvPr id="52" name="Group 51">
              <a:extLst>
                <a:ext uri="{FF2B5EF4-FFF2-40B4-BE49-F238E27FC236}">
                  <a16:creationId xmlns:a16="http://schemas.microsoft.com/office/drawing/2014/main" id="{905801AF-C1FC-44B6-BF2A-2B685D26A342}"/>
                </a:ext>
                <a:ext uri="{C183D7F6-B498-43B3-948B-1728B52AA6E4}">
                  <adec:decorative xmlns:adec="http://schemas.microsoft.com/office/drawing/2017/decorative" val="1"/>
                </a:ext>
              </a:extLst>
            </p:cNvPr>
            <p:cNvGrpSpPr/>
            <p:nvPr/>
          </p:nvGrpSpPr>
          <p:grpSpPr>
            <a:xfrm>
              <a:off x="7776351" y="5974969"/>
              <a:ext cx="352110" cy="336716"/>
              <a:chOff x="694812" y="1944419"/>
              <a:chExt cx="840618" cy="803864"/>
            </a:xfrm>
          </p:grpSpPr>
          <p:cxnSp>
            <p:nvCxnSpPr>
              <p:cNvPr id="53" name="Straight Connector 43">
                <a:extLst>
                  <a:ext uri="{FF2B5EF4-FFF2-40B4-BE49-F238E27FC236}">
                    <a16:creationId xmlns:a16="http://schemas.microsoft.com/office/drawing/2014/main" id="{80B17F9E-9DAE-49BA-A778-55D597A93037}"/>
                  </a:ext>
                </a:extLst>
              </p:cNvPr>
              <p:cNvCxnSpPr>
                <a:cxnSpLocks/>
                <a:stCxn id="56" idx="2"/>
                <a:endCxn id="57" idx="3"/>
              </p:cNvCxnSpPr>
              <p:nvPr/>
            </p:nvCxnSpPr>
            <p:spPr>
              <a:xfrm flipH="1">
                <a:off x="871244" y="2403499"/>
                <a:ext cx="71150" cy="256569"/>
              </a:xfrm>
              <a:prstGeom prst="bentConnector3">
                <a:avLst>
                  <a:gd name="adj1" fmla="val 28431"/>
                </a:avLst>
              </a:prstGeom>
              <a:noFill/>
              <a:ln w="12700" cap="flat" cmpd="sng" algn="ctr">
                <a:solidFill>
                  <a:srgbClr val="50E6FF"/>
                </a:solidFill>
                <a:prstDash val="solid"/>
                <a:headEnd type="none"/>
                <a:tailEnd type="none"/>
              </a:ln>
              <a:effectLst/>
            </p:spPr>
          </p:cxnSp>
          <p:cxnSp>
            <p:nvCxnSpPr>
              <p:cNvPr id="54" name="Straight Connector 43">
                <a:extLst>
                  <a:ext uri="{FF2B5EF4-FFF2-40B4-BE49-F238E27FC236}">
                    <a16:creationId xmlns:a16="http://schemas.microsoft.com/office/drawing/2014/main" id="{67F596B1-C4D9-40B3-9A1B-40F1EEEF4C76}"/>
                  </a:ext>
                </a:extLst>
              </p:cNvPr>
              <p:cNvCxnSpPr>
                <a:cxnSpLocks/>
                <a:endCxn id="59" idx="1"/>
              </p:cNvCxnSpPr>
              <p:nvPr/>
            </p:nvCxnSpPr>
            <p:spPr>
              <a:xfrm rot="16200000" flipH="1">
                <a:off x="1210598" y="2511667"/>
                <a:ext cx="256569" cy="40232"/>
              </a:xfrm>
              <a:prstGeom prst="bentConnector2">
                <a:avLst/>
              </a:prstGeom>
              <a:noFill/>
              <a:ln w="12700" cap="flat" cmpd="sng" algn="ctr">
                <a:solidFill>
                  <a:srgbClr val="50E6FF"/>
                </a:solidFill>
                <a:prstDash val="solid"/>
                <a:headEnd type="none"/>
                <a:tailEnd type="none"/>
              </a:ln>
              <a:effectLst/>
            </p:spPr>
          </p:cxnSp>
          <p:cxnSp>
            <p:nvCxnSpPr>
              <p:cNvPr id="55" name="Straight Connector 43">
                <a:extLst>
                  <a:ext uri="{FF2B5EF4-FFF2-40B4-BE49-F238E27FC236}">
                    <a16:creationId xmlns:a16="http://schemas.microsoft.com/office/drawing/2014/main" id="{4448B4FE-9952-493F-A271-D4F78EC35AE0}"/>
                  </a:ext>
                </a:extLst>
              </p:cNvPr>
              <p:cNvCxnSpPr>
                <a:cxnSpLocks/>
                <a:endCxn id="58" idx="0"/>
              </p:cNvCxnSpPr>
              <p:nvPr/>
            </p:nvCxnSpPr>
            <p:spPr>
              <a:xfrm flipH="1">
                <a:off x="1115122" y="2403499"/>
                <a:ext cx="0" cy="168353"/>
              </a:xfrm>
              <a:prstGeom prst="straightConnector1">
                <a:avLst/>
              </a:prstGeom>
              <a:noFill/>
              <a:ln w="12700" cap="flat" cmpd="sng" algn="ctr">
                <a:solidFill>
                  <a:srgbClr val="50E6FF"/>
                </a:solidFill>
                <a:prstDash val="solid"/>
                <a:headEnd type="none"/>
                <a:tailEnd type="none"/>
              </a:ln>
              <a:effectLst/>
            </p:spPr>
          </p:cxnSp>
          <p:sp>
            <p:nvSpPr>
              <p:cNvPr id="56" name="cloud" title="Icon of a cloud">
                <a:extLst>
                  <a:ext uri="{FF2B5EF4-FFF2-40B4-BE49-F238E27FC236}">
                    <a16:creationId xmlns:a16="http://schemas.microsoft.com/office/drawing/2014/main" id="{240152A8-0F7C-4C42-82F0-9E6F13639C69}"/>
                  </a:ext>
                </a:extLst>
              </p:cNvPr>
              <p:cNvSpPr>
                <a:spLocks noChangeAspect="1"/>
              </p:cNvSpPr>
              <p:nvPr/>
            </p:nvSpPr>
            <p:spPr bwMode="auto">
              <a:xfrm>
                <a:off x="756803" y="1944419"/>
                <a:ext cx="725492" cy="45908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7" name="Rectangle: Rounded Corners 56">
                <a:extLst>
                  <a:ext uri="{FF2B5EF4-FFF2-40B4-BE49-F238E27FC236}">
                    <a16:creationId xmlns:a16="http://schemas.microsoft.com/office/drawing/2014/main" id="{3C3B20F0-E15E-4F5B-9CB3-BF638C1ABC0D}"/>
                  </a:ext>
                </a:extLst>
              </p:cNvPr>
              <p:cNvSpPr/>
              <p:nvPr/>
            </p:nvSpPr>
            <p:spPr bwMode="auto">
              <a:xfrm>
                <a:off x="694812" y="2571852"/>
                <a:ext cx="176432" cy="176431"/>
              </a:xfrm>
              <a:prstGeom prst="roundRect">
                <a:avLst>
                  <a:gd name="adj" fmla="val 2500"/>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FEF179D1-286C-4423-A1BF-115354C07694}"/>
                  </a:ext>
                </a:extLst>
              </p:cNvPr>
              <p:cNvSpPr/>
              <p:nvPr/>
            </p:nvSpPr>
            <p:spPr bwMode="auto">
              <a:xfrm>
                <a:off x="1026905" y="2571852"/>
                <a:ext cx="176432" cy="176431"/>
              </a:xfrm>
              <a:prstGeom prst="roundRect">
                <a:avLst>
                  <a:gd name="adj" fmla="val 2500"/>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26F4D979-90BE-44CA-A502-B06F86944FDC}"/>
                  </a:ext>
                </a:extLst>
              </p:cNvPr>
              <p:cNvSpPr/>
              <p:nvPr/>
            </p:nvSpPr>
            <p:spPr bwMode="auto">
              <a:xfrm>
                <a:off x="1358998" y="2571852"/>
                <a:ext cx="176432" cy="176431"/>
              </a:xfrm>
              <a:prstGeom prst="roundRect">
                <a:avLst>
                  <a:gd name="adj" fmla="val 2500"/>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grpSp>
        <p:nvGrpSpPr>
          <p:cNvPr id="60" name="Group 59">
            <a:extLst>
              <a:ext uri="{FF2B5EF4-FFF2-40B4-BE49-F238E27FC236}">
                <a16:creationId xmlns:a16="http://schemas.microsoft.com/office/drawing/2014/main" id="{0E132C2B-FEB3-4FE3-8EA5-60024BA57C58}"/>
              </a:ext>
            </a:extLst>
          </p:cNvPr>
          <p:cNvGrpSpPr/>
          <p:nvPr/>
        </p:nvGrpSpPr>
        <p:grpSpPr>
          <a:xfrm>
            <a:off x="3447929" y="1712078"/>
            <a:ext cx="468014" cy="468014"/>
            <a:chOff x="8483038" y="2310724"/>
            <a:chExt cx="831086" cy="831086"/>
          </a:xfrm>
        </p:grpSpPr>
        <p:sp>
          <p:nvSpPr>
            <p:cNvPr id="61" name="Oval 60">
              <a:extLst>
                <a:ext uri="{FF2B5EF4-FFF2-40B4-BE49-F238E27FC236}">
                  <a16:creationId xmlns:a16="http://schemas.microsoft.com/office/drawing/2014/main" id="{6FB430C0-2897-4A6A-9A1F-EED45948B22A}"/>
                </a:ext>
              </a:extLst>
            </p:cNvPr>
            <p:cNvSpPr/>
            <p:nvPr/>
          </p:nvSpPr>
          <p:spPr bwMode="auto">
            <a:xfrm>
              <a:off x="8483038" y="2310724"/>
              <a:ext cx="831086" cy="831086"/>
            </a:xfrm>
            <a:prstGeom prst="ellipse">
              <a:avLst/>
            </a:prstGeom>
            <a:solidFill>
              <a:schemeClr val="tx1"/>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62" name="Group 61">
              <a:extLst>
                <a:ext uri="{FF2B5EF4-FFF2-40B4-BE49-F238E27FC236}">
                  <a16:creationId xmlns:a16="http://schemas.microsoft.com/office/drawing/2014/main" id="{885BB5EB-6C69-45EA-B2EA-3C48656C216D}"/>
                </a:ext>
              </a:extLst>
            </p:cNvPr>
            <p:cNvGrpSpPr/>
            <p:nvPr/>
          </p:nvGrpSpPr>
          <p:grpSpPr>
            <a:xfrm>
              <a:off x="8615376" y="2469092"/>
              <a:ext cx="566410" cy="419100"/>
              <a:chOff x="6152729" y="4859061"/>
              <a:chExt cx="1172912" cy="867865"/>
            </a:xfrm>
          </p:grpSpPr>
          <p:sp>
            <p:nvSpPr>
              <p:cNvPr id="63" name="Freeform: Shape 62">
                <a:extLst>
                  <a:ext uri="{FF2B5EF4-FFF2-40B4-BE49-F238E27FC236}">
                    <a16:creationId xmlns:a16="http://schemas.microsoft.com/office/drawing/2014/main" id="{BE7D787F-9696-44DB-AAE4-0E304732C2AD}"/>
                  </a:ext>
                </a:extLst>
              </p:cNvPr>
              <p:cNvSpPr/>
              <p:nvPr/>
            </p:nvSpPr>
            <p:spPr>
              <a:xfrm>
                <a:off x="6152729" y="5046482"/>
                <a:ext cx="1172912" cy="680444"/>
              </a:xfrm>
              <a:custGeom>
                <a:avLst/>
                <a:gdLst>
                  <a:gd name="connsiteX0" fmla="*/ 1166921 w 1172912"/>
                  <a:gd name="connsiteY0" fmla="*/ 473048 h 680444"/>
                  <a:gd name="connsiteX1" fmla="*/ 1168367 w 1172912"/>
                  <a:gd name="connsiteY1" fmla="*/ 465405 h 680444"/>
                  <a:gd name="connsiteX2" fmla="*/ 1172913 w 1172912"/>
                  <a:gd name="connsiteY2" fmla="*/ 415621 h 680444"/>
                  <a:gd name="connsiteX3" fmla="*/ 908614 w 1172912"/>
                  <a:gd name="connsiteY3" fmla="*/ 151004 h 680444"/>
                  <a:gd name="connsiteX4" fmla="*/ 849514 w 1172912"/>
                  <a:gd name="connsiteY4" fmla="*/ 158027 h 680444"/>
                  <a:gd name="connsiteX5" fmla="*/ 562073 w 1172912"/>
                  <a:gd name="connsiteY5" fmla="*/ 0 h 680444"/>
                  <a:gd name="connsiteX6" fmla="*/ 221936 w 1172912"/>
                  <a:gd name="connsiteY6" fmla="*/ 340223 h 680444"/>
                  <a:gd name="connsiteX7" fmla="*/ 222349 w 1172912"/>
                  <a:gd name="connsiteY7" fmla="*/ 354064 h 680444"/>
                  <a:gd name="connsiteX8" fmla="*/ 167382 w 1172912"/>
                  <a:gd name="connsiteY8" fmla="*/ 345181 h 680444"/>
                  <a:gd name="connsiteX9" fmla="*/ 0 w 1172912"/>
                  <a:gd name="connsiteY9" fmla="*/ 512502 h 680444"/>
                  <a:gd name="connsiteX10" fmla="*/ 150644 w 1172912"/>
                  <a:gd name="connsiteY10" fmla="*/ 678998 h 680444"/>
                  <a:gd name="connsiteX11" fmla="*/ 907994 w 1172912"/>
                  <a:gd name="connsiteY11" fmla="*/ 680444 h 680444"/>
                  <a:gd name="connsiteX12" fmla="*/ 1139437 w 1172912"/>
                  <a:gd name="connsiteY12" fmla="*/ 544934 h 680444"/>
                  <a:gd name="connsiteX13" fmla="*/ 1143363 w 1172912"/>
                  <a:gd name="connsiteY13" fmla="*/ 537911 h 680444"/>
                  <a:gd name="connsiteX14" fmla="*/ 1166921 w 1172912"/>
                  <a:gd name="connsiteY14" fmla="*/ 473048 h 68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2912" h="680444">
                    <a:moveTo>
                      <a:pt x="1166921" y="473048"/>
                    </a:moveTo>
                    <a:cubicBezTo>
                      <a:pt x="1167333" y="470362"/>
                      <a:pt x="1168161" y="467676"/>
                      <a:pt x="1168367" y="465405"/>
                    </a:cubicBezTo>
                    <a:cubicBezTo>
                      <a:pt x="1171467" y="449085"/>
                      <a:pt x="1172913" y="432559"/>
                      <a:pt x="1172913" y="415621"/>
                    </a:cubicBezTo>
                    <a:cubicBezTo>
                      <a:pt x="1172913" y="269574"/>
                      <a:pt x="1054713" y="151004"/>
                      <a:pt x="908614" y="151004"/>
                    </a:cubicBezTo>
                    <a:cubicBezTo>
                      <a:pt x="888157" y="151004"/>
                      <a:pt x="868527" y="153276"/>
                      <a:pt x="849514" y="158027"/>
                    </a:cubicBezTo>
                    <a:cubicBezTo>
                      <a:pt x="788762" y="62592"/>
                      <a:pt x="682959" y="0"/>
                      <a:pt x="562073" y="0"/>
                    </a:cubicBezTo>
                    <a:cubicBezTo>
                      <a:pt x="374233" y="0"/>
                      <a:pt x="221936" y="152242"/>
                      <a:pt x="221936" y="340223"/>
                    </a:cubicBezTo>
                    <a:cubicBezTo>
                      <a:pt x="221936" y="344767"/>
                      <a:pt x="221936" y="349518"/>
                      <a:pt x="222349" y="354064"/>
                    </a:cubicBezTo>
                    <a:cubicBezTo>
                      <a:pt x="205404" y="348278"/>
                      <a:pt x="186806" y="345181"/>
                      <a:pt x="167382" y="345181"/>
                    </a:cubicBezTo>
                    <a:cubicBezTo>
                      <a:pt x="75012" y="345181"/>
                      <a:pt x="0" y="420165"/>
                      <a:pt x="0" y="512502"/>
                    </a:cubicBezTo>
                    <a:cubicBezTo>
                      <a:pt x="0" y="599469"/>
                      <a:pt x="66539" y="670530"/>
                      <a:pt x="150644" y="678998"/>
                    </a:cubicBezTo>
                    <a:lnTo>
                      <a:pt x="907994" y="680444"/>
                    </a:lnTo>
                    <a:cubicBezTo>
                      <a:pt x="1007392" y="680444"/>
                      <a:pt x="1093768" y="625495"/>
                      <a:pt x="1139437" y="544934"/>
                    </a:cubicBezTo>
                    <a:cubicBezTo>
                      <a:pt x="1140677" y="542663"/>
                      <a:pt x="1142123" y="540389"/>
                      <a:pt x="1143363" y="537911"/>
                    </a:cubicBezTo>
                    <a:cubicBezTo>
                      <a:pt x="1150597" y="523243"/>
                      <a:pt x="1160722" y="501348"/>
                      <a:pt x="1166921" y="473048"/>
                    </a:cubicBezTo>
                    <a:close/>
                  </a:path>
                </a:pathLst>
              </a:custGeom>
              <a:solidFill>
                <a:srgbClr val="50E6FF"/>
              </a:solidFill>
              <a:ln w="24493"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840BC2E6-7012-4C6B-92E2-0BEACA2A4365}"/>
                  </a:ext>
                </a:extLst>
              </p:cNvPr>
              <p:cNvSpPr/>
              <p:nvPr/>
            </p:nvSpPr>
            <p:spPr>
              <a:xfrm>
                <a:off x="6522404" y="5443723"/>
                <a:ext cx="434365" cy="217107"/>
              </a:xfrm>
              <a:custGeom>
                <a:avLst/>
                <a:gdLst>
                  <a:gd name="connsiteX0" fmla="*/ 0 w 434365"/>
                  <a:gd name="connsiteY0" fmla="*/ 217108 h 217107"/>
                  <a:gd name="connsiteX1" fmla="*/ 217182 w 434365"/>
                  <a:gd name="connsiteY1" fmla="*/ 0 h 217107"/>
                  <a:gd name="connsiteX2" fmla="*/ 434366 w 434365"/>
                  <a:gd name="connsiteY2" fmla="*/ 217108 h 217107"/>
                  <a:gd name="connsiteX3" fmla="*/ 0 w 434365"/>
                  <a:gd name="connsiteY3" fmla="*/ 217108 h 217107"/>
                </a:gdLst>
                <a:ahLst/>
                <a:cxnLst>
                  <a:cxn ang="0">
                    <a:pos x="connsiteX0" y="connsiteY0"/>
                  </a:cxn>
                  <a:cxn ang="0">
                    <a:pos x="connsiteX1" y="connsiteY1"/>
                  </a:cxn>
                  <a:cxn ang="0">
                    <a:pos x="connsiteX2" y="connsiteY2"/>
                  </a:cxn>
                  <a:cxn ang="0">
                    <a:pos x="connsiteX3" y="connsiteY3"/>
                  </a:cxn>
                </a:cxnLst>
                <a:rect l="l" t="t" r="r" b="b"/>
                <a:pathLst>
                  <a:path w="434365" h="217107">
                    <a:moveTo>
                      <a:pt x="0" y="217108"/>
                    </a:moveTo>
                    <a:cubicBezTo>
                      <a:pt x="0" y="97089"/>
                      <a:pt x="97121" y="0"/>
                      <a:pt x="217182" y="0"/>
                    </a:cubicBezTo>
                    <a:cubicBezTo>
                      <a:pt x="337244" y="0"/>
                      <a:pt x="434366" y="97089"/>
                      <a:pt x="434366" y="217108"/>
                    </a:cubicBezTo>
                    <a:lnTo>
                      <a:pt x="0" y="217108"/>
                    </a:lnTo>
                    <a:close/>
                  </a:path>
                </a:pathLst>
              </a:custGeom>
              <a:solidFill>
                <a:srgbClr val="0078D7"/>
              </a:solidFill>
              <a:ln w="24493"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FFB158B-3492-4274-B5EA-3FF9178EC02B}"/>
                  </a:ext>
                </a:extLst>
              </p:cNvPr>
              <p:cNvSpPr/>
              <p:nvPr/>
            </p:nvSpPr>
            <p:spPr>
              <a:xfrm>
                <a:off x="6617048" y="5163165"/>
                <a:ext cx="246319" cy="246233"/>
              </a:xfrm>
              <a:custGeom>
                <a:avLst/>
                <a:gdLst>
                  <a:gd name="connsiteX0" fmla="*/ 246320 w 246319"/>
                  <a:gd name="connsiteY0" fmla="*/ 123116 h 246233"/>
                  <a:gd name="connsiteX1" fmla="*/ 123160 w 246319"/>
                  <a:gd name="connsiteY1" fmla="*/ 246234 h 246233"/>
                  <a:gd name="connsiteX2" fmla="*/ 0 w 246319"/>
                  <a:gd name="connsiteY2" fmla="*/ 123116 h 246233"/>
                  <a:gd name="connsiteX3" fmla="*/ 123160 w 246319"/>
                  <a:gd name="connsiteY3" fmla="*/ 0 h 246233"/>
                  <a:gd name="connsiteX4" fmla="*/ 246320 w 246319"/>
                  <a:gd name="connsiteY4" fmla="*/ 123116 h 246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19" h="246233">
                    <a:moveTo>
                      <a:pt x="246320" y="123116"/>
                    </a:moveTo>
                    <a:cubicBezTo>
                      <a:pt x="246320" y="191079"/>
                      <a:pt x="191146" y="246234"/>
                      <a:pt x="123160" y="246234"/>
                    </a:cubicBezTo>
                    <a:cubicBezTo>
                      <a:pt x="55175" y="246234"/>
                      <a:pt x="0" y="191079"/>
                      <a:pt x="0" y="123116"/>
                    </a:cubicBezTo>
                    <a:cubicBezTo>
                      <a:pt x="0" y="55155"/>
                      <a:pt x="55175" y="0"/>
                      <a:pt x="123160" y="0"/>
                    </a:cubicBezTo>
                    <a:cubicBezTo>
                      <a:pt x="191146" y="0"/>
                      <a:pt x="246320" y="55155"/>
                      <a:pt x="246320" y="123116"/>
                    </a:cubicBezTo>
                    <a:close/>
                  </a:path>
                </a:pathLst>
              </a:custGeom>
              <a:solidFill>
                <a:srgbClr val="0078D7"/>
              </a:solidFill>
              <a:ln w="24493"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DCA0521-E066-4761-A15F-C8E314C998C5}"/>
                  </a:ext>
                </a:extLst>
              </p:cNvPr>
              <p:cNvSpPr/>
              <p:nvPr/>
            </p:nvSpPr>
            <p:spPr>
              <a:xfrm>
                <a:off x="6676359" y="4859061"/>
                <a:ext cx="123574" cy="123529"/>
              </a:xfrm>
              <a:custGeom>
                <a:avLst/>
                <a:gdLst>
                  <a:gd name="connsiteX0" fmla="*/ 61786 w 123574"/>
                  <a:gd name="connsiteY0" fmla="*/ 123529 h 123529"/>
                  <a:gd name="connsiteX1" fmla="*/ 123574 w 123574"/>
                  <a:gd name="connsiteY1" fmla="*/ 61765 h 123529"/>
                  <a:gd name="connsiteX2" fmla="*/ 61786 w 123574"/>
                  <a:gd name="connsiteY2" fmla="*/ 0 h 123529"/>
                  <a:gd name="connsiteX3" fmla="*/ 0 w 123574"/>
                  <a:gd name="connsiteY3" fmla="*/ 61765 h 123529"/>
                  <a:gd name="connsiteX4" fmla="*/ 61786 w 123574"/>
                  <a:gd name="connsiteY4" fmla="*/ 123529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29"/>
                    </a:moveTo>
                    <a:cubicBezTo>
                      <a:pt x="95911" y="123529"/>
                      <a:pt x="123574" y="95876"/>
                      <a:pt x="123574" y="61765"/>
                    </a:cubicBezTo>
                    <a:cubicBezTo>
                      <a:pt x="123574" y="27653"/>
                      <a:pt x="95911" y="0"/>
                      <a:pt x="61786" y="0"/>
                    </a:cubicBezTo>
                    <a:cubicBezTo>
                      <a:pt x="27663" y="0"/>
                      <a:pt x="0" y="27653"/>
                      <a:pt x="0" y="61765"/>
                    </a:cubicBezTo>
                    <a:cubicBezTo>
                      <a:pt x="0" y="95876"/>
                      <a:pt x="27663" y="123529"/>
                      <a:pt x="61786" y="123529"/>
                    </a:cubicBezTo>
                    <a:close/>
                  </a:path>
                </a:pathLst>
              </a:custGeom>
              <a:solidFill>
                <a:srgbClr val="0078D7"/>
              </a:solidFill>
              <a:ln w="24493"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65CDA9B2-76AC-43B8-B085-16498B53198B}"/>
                  </a:ext>
                </a:extLst>
              </p:cNvPr>
              <p:cNvSpPr/>
              <p:nvPr/>
            </p:nvSpPr>
            <p:spPr>
              <a:xfrm>
                <a:off x="7142341" y="5602333"/>
                <a:ext cx="123574" cy="123529"/>
              </a:xfrm>
              <a:custGeom>
                <a:avLst/>
                <a:gdLst>
                  <a:gd name="connsiteX0" fmla="*/ 61786 w 123574"/>
                  <a:gd name="connsiteY0" fmla="*/ 123530 h 123529"/>
                  <a:gd name="connsiteX1" fmla="*/ 123574 w 123574"/>
                  <a:gd name="connsiteY1" fmla="*/ 61764 h 123529"/>
                  <a:gd name="connsiteX2" fmla="*/ 61786 w 123574"/>
                  <a:gd name="connsiteY2" fmla="*/ 0 h 123529"/>
                  <a:gd name="connsiteX3" fmla="*/ 0 w 123574"/>
                  <a:gd name="connsiteY3" fmla="*/ 61764 h 123529"/>
                  <a:gd name="connsiteX4" fmla="*/ 61786 w 123574"/>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30"/>
                    </a:moveTo>
                    <a:cubicBezTo>
                      <a:pt x="95911" y="123530"/>
                      <a:pt x="123574" y="95876"/>
                      <a:pt x="123574" y="61764"/>
                    </a:cubicBezTo>
                    <a:cubicBezTo>
                      <a:pt x="123574" y="27653"/>
                      <a:pt x="95911" y="0"/>
                      <a:pt x="61786" y="0"/>
                    </a:cubicBezTo>
                    <a:cubicBezTo>
                      <a:pt x="27663" y="0"/>
                      <a:pt x="0" y="27653"/>
                      <a:pt x="0" y="61764"/>
                    </a:cubicBezTo>
                    <a:cubicBezTo>
                      <a:pt x="0" y="95876"/>
                      <a:pt x="27663" y="123530"/>
                      <a:pt x="61786" y="123530"/>
                    </a:cubicBezTo>
                    <a:close/>
                  </a:path>
                </a:pathLst>
              </a:custGeom>
              <a:solidFill>
                <a:srgbClr val="0078D7"/>
              </a:solidFill>
              <a:ln w="24493"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3F26A75-27AE-47EC-8302-3CF83A068F2A}"/>
                  </a:ext>
                </a:extLst>
              </p:cNvPr>
              <p:cNvSpPr/>
              <p:nvPr/>
            </p:nvSpPr>
            <p:spPr>
              <a:xfrm>
                <a:off x="6212854" y="5602333"/>
                <a:ext cx="123573" cy="123529"/>
              </a:xfrm>
              <a:custGeom>
                <a:avLst/>
                <a:gdLst>
                  <a:gd name="connsiteX0" fmla="*/ 61787 w 123573"/>
                  <a:gd name="connsiteY0" fmla="*/ 123530 h 123529"/>
                  <a:gd name="connsiteX1" fmla="*/ 123573 w 123573"/>
                  <a:gd name="connsiteY1" fmla="*/ 61764 h 123529"/>
                  <a:gd name="connsiteX2" fmla="*/ 61787 w 123573"/>
                  <a:gd name="connsiteY2" fmla="*/ 0 h 123529"/>
                  <a:gd name="connsiteX3" fmla="*/ 0 w 123573"/>
                  <a:gd name="connsiteY3" fmla="*/ 61764 h 123529"/>
                  <a:gd name="connsiteX4" fmla="*/ 61787 w 123573"/>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3" h="123529">
                    <a:moveTo>
                      <a:pt x="61787" y="123530"/>
                    </a:moveTo>
                    <a:cubicBezTo>
                      <a:pt x="95911" y="123530"/>
                      <a:pt x="123573" y="95876"/>
                      <a:pt x="123573" y="61764"/>
                    </a:cubicBezTo>
                    <a:cubicBezTo>
                      <a:pt x="123573" y="27653"/>
                      <a:pt x="95911" y="0"/>
                      <a:pt x="61787" y="0"/>
                    </a:cubicBezTo>
                    <a:cubicBezTo>
                      <a:pt x="27663" y="0"/>
                      <a:pt x="0" y="27653"/>
                      <a:pt x="0" y="61764"/>
                    </a:cubicBezTo>
                    <a:cubicBezTo>
                      <a:pt x="0" y="95876"/>
                      <a:pt x="27663" y="123530"/>
                      <a:pt x="61787" y="123530"/>
                    </a:cubicBezTo>
                    <a:close/>
                  </a:path>
                </a:pathLst>
              </a:custGeom>
              <a:solidFill>
                <a:srgbClr val="0078D7"/>
              </a:solidFill>
              <a:ln w="24493"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5161393-6BE8-4D5C-8118-0CB0EE6BC8C6}"/>
                  </a:ext>
                </a:extLst>
              </p:cNvPr>
              <p:cNvSpPr/>
              <p:nvPr/>
            </p:nvSpPr>
            <p:spPr>
              <a:xfrm>
                <a:off x="6212854" y="5168527"/>
                <a:ext cx="123573" cy="123529"/>
              </a:xfrm>
              <a:custGeom>
                <a:avLst/>
                <a:gdLst>
                  <a:gd name="connsiteX0" fmla="*/ 61787 w 123573"/>
                  <a:gd name="connsiteY0" fmla="*/ 123530 h 123529"/>
                  <a:gd name="connsiteX1" fmla="*/ 123573 w 123573"/>
                  <a:gd name="connsiteY1" fmla="*/ 61764 h 123529"/>
                  <a:gd name="connsiteX2" fmla="*/ 61787 w 123573"/>
                  <a:gd name="connsiteY2" fmla="*/ 0 h 123529"/>
                  <a:gd name="connsiteX3" fmla="*/ 0 w 123573"/>
                  <a:gd name="connsiteY3" fmla="*/ 61764 h 123529"/>
                  <a:gd name="connsiteX4" fmla="*/ 61787 w 123573"/>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3" h="123529">
                    <a:moveTo>
                      <a:pt x="61787" y="123530"/>
                    </a:moveTo>
                    <a:cubicBezTo>
                      <a:pt x="95911" y="123530"/>
                      <a:pt x="123573" y="95876"/>
                      <a:pt x="123573" y="61764"/>
                    </a:cubicBezTo>
                    <a:cubicBezTo>
                      <a:pt x="123573" y="27653"/>
                      <a:pt x="95911" y="0"/>
                      <a:pt x="61787" y="0"/>
                    </a:cubicBezTo>
                    <a:cubicBezTo>
                      <a:pt x="27663" y="0"/>
                      <a:pt x="0" y="27653"/>
                      <a:pt x="0" y="61764"/>
                    </a:cubicBezTo>
                    <a:cubicBezTo>
                      <a:pt x="0" y="95876"/>
                      <a:pt x="27663" y="123530"/>
                      <a:pt x="61787" y="123530"/>
                    </a:cubicBezTo>
                    <a:close/>
                  </a:path>
                </a:pathLst>
              </a:custGeom>
              <a:solidFill>
                <a:srgbClr val="0078D7"/>
              </a:solidFill>
              <a:ln w="24493"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81FDE31E-EAD4-462C-9BF2-F4709B404142}"/>
                  </a:ext>
                </a:extLst>
              </p:cNvPr>
              <p:cNvSpPr/>
              <p:nvPr/>
            </p:nvSpPr>
            <p:spPr>
              <a:xfrm>
                <a:off x="7164039" y="5019081"/>
                <a:ext cx="123574" cy="123529"/>
              </a:xfrm>
              <a:custGeom>
                <a:avLst/>
                <a:gdLst>
                  <a:gd name="connsiteX0" fmla="*/ 61786 w 123574"/>
                  <a:gd name="connsiteY0" fmla="*/ 123529 h 123529"/>
                  <a:gd name="connsiteX1" fmla="*/ 123574 w 123574"/>
                  <a:gd name="connsiteY1" fmla="*/ 61765 h 123529"/>
                  <a:gd name="connsiteX2" fmla="*/ 61786 w 123574"/>
                  <a:gd name="connsiteY2" fmla="*/ 0 h 123529"/>
                  <a:gd name="connsiteX3" fmla="*/ 0 w 123574"/>
                  <a:gd name="connsiteY3" fmla="*/ 61765 h 123529"/>
                  <a:gd name="connsiteX4" fmla="*/ 61786 w 123574"/>
                  <a:gd name="connsiteY4" fmla="*/ 123529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29"/>
                    </a:moveTo>
                    <a:cubicBezTo>
                      <a:pt x="95911" y="123529"/>
                      <a:pt x="123574" y="95876"/>
                      <a:pt x="123574" y="61765"/>
                    </a:cubicBezTo>
                    <a:cubicBezTo>
                      <a:pt x="123574" y="27653"/>
                      <a:pt x="95911" y="0"/>
                      <a:pt x="61786" y="0"/>
                    </a:cubicBezTo>
                    <a:cubicBezTo>
                      <a:pt x="27663" y="0"/>
                      <a:pt x="0" y="27653"/>
                      <a:pt x="0" y="61765"/>
                    </a:cubicBezTo>
                    <a:cubicBezTo>
                      <a:pt x="0" y="95876"/>
                      <a:pt x="27663" y="123529"/>
                      <a:pt x="61786" y="123529"/>
                    </a:cubicBezTo>
                    <a:close/>
                  </a:path>
                </a:pathLst>
              </a:custGeom>
              <a:solidFill>
                <a:srgbClr val="0078D7"/>
              </a:solidFill>
              <a:ln w="24493" cap="flat">
                <a:noFill/>
                <a:prstDash val="solid"/>
                <a:miter/>
              </a:ln>
            </p:spPr>
            <p:txBody>
              <a:bodyPr rtlCol="0" anchor="ctr"/>
              <a:lstStyle/>
              <a:p>
                <a:endParaRPr lang="en-US"/>
              </a:p>
            </p:txBody>
          </p:sp>
        </p:grpSp>
      </p:grpSp>
      <p:sp>
        <p:nvSpPr>
          <p:cNvPr id="117" name="Rectangle 116">
            <a:extLst>
              <a:ext uri="{FF2B5EF4-FFF2-40B4-BE49-F238E27FC236}">
                <a16:creationId xmlns:a16="http://schemas.microsoft.com/office/drawing/2014/main" id="{AEF3D258-8C4A-4483-98DE-FE75DA91A0A5}"/>
              </a:ext>
            </a:extLst>
          </p:cNvPr>
          <p:cNvSpPr/>
          <p:nvPr/>
        </p:nvSpPr>
        <p:spPr>
          <a:xfrm>
            <a:off x="194293" y="6228337"/>
            <a:ext cx="11803408" cy="331214"/>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uLnTx/>
                <a:uFillTx/>
                <a:latin typeface="Segoe UI Semibold"/>
                <a:ea typeface="+mn-ea"/>
                <a:cs typeface="+mn-cs"/>
              </a:rPr>
              <a:t>Microsoft Common Data Model for Healthcare</a:t>
            </a:r>
          </a:p>
        </p:txBody>
      </p:sp>
      <p:sp>
        <p:nvSpPr>
          <p:cNvPr id="125" name="Slide Number Placeholder 6">
            <a:extLst>
              <a:ext uri="{FF2B5EF4-FFF2-40B4-BE49-F238E27FC236}">
                <a16:creationId xmlns:a16="http://schemas.microsoft.com/office/drawing/2014/main" id="{D1FCEE0C-6B17-4888-ABB7-DE4BD8543079}"/>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127" name="Footer Placeholder 1">
            <a:extLst>
              <a:ext uri="{FF2B5EF4-FFF2-40B4-BE49-F238E27FC236}">
                <a16:creationId xmlns:a16="http://schemas.microsoft.com/office/drawing/2014/main" id="{296D4E0A-522C-4A6B-A1AA-F78D43012324}"/>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Tree>
    <p:extLst>
      <p:ext uri="{BB962C8B-B14F-4D97-AF65-F5344CB8AC3E}">
        <p14:creationId xmlns:p14="http://schemas.microsoft.com/office/powerpoint/2010/main" val="645973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08333E-7 -3.33333E-6 L -2.08333E-7 0.03542 " pathEditMode="relative" rAng="0" ptsTypes="AA">
                                      <p:cBhvr>
                                        <p:cTn id="9" dur="5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8535A0CB-686C-4F13-8F11-3732AF71B6E9}"/>
              </a:ext>
            </a:extLst>
          </p:cNvPr>
          <p:cNvGrpSpPr/>
          <p:nvPr/>
        </p:nvGrpSpPr>
        <p:grpSpPr>
          <a:xfrm>
            <a:off x="3206641" y="967343"/>
            <a:ext cx="6860723" cy="6860669"/>
            <a:chOff x="154596" y="2281412"/>
            <a:chExt cx="394433" cy="394430"/>
          </a:xfrm>
        </p:grpSpPr>
        <p:sp>
          <p:nvSpPr>
            <p:cNvPr id="59" name="Freeform 89">
              <a:extLst>
                <a:ext uri="{FF2B5EF4-FFF2-40B4-BE49-F238E27FC236}">
                  <a16:creationId xmlns:a16="http://schemas.microsoft.com/office/drawing/2014/main" id="{02C0BFDC-7545-4C62-A37A-31A5A36DBC18}"/>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0" name="Freeform 90">
              <a:extLst>
                <a:ext uri="{FF2B5EF4-FFF2-40B4-BE49-F238E27FC236}">
                  <a16:creationId xmlns:a16="http://schemas.microsoft.com/office/drawing/2014/main" id="{9BD50F84-A800-40F3-84FC-66AC649C4A57}"/>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1" name="Freeform 91">
              <a:extLst>
                <a:ext uri="{FF2B5EF4-FFF2-40B4-BE49-F238E27FC236}">
                  <a16:creationId xmlns:a16="http://schemas.microsoft.com/office/drawing/2014/main" id="{998F2ADF-B4A5-42B0-B8DA-6E5E16AB4AC6}"/>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2" name="Freeform 92">
              <a:extLst>
                <a:ext uri="{FF2B5EF4-FFF2-40B4-BE49-F238E27FC236}">
                  <a16:creationId xmlns:a16="http://schemas.microsoft.com/office/drawing/2014/main" id="{C8765AAF-CABB-426A-81FF-04757200C042}"/>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3" name="Freeform 93">
              <a:extLst>
                <a:ext uri="{FF2B5EF4-FFF2-40B4-BE49-F238E27FC236}">
                  <a16:creationId xmlns:a16="http://schemas.microsoft.com/office/drawing/2014/main" id="{D7296C5E-C43B-4AB2-9397-7D97C235FE53}"/>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4" name="Freeform 94">
              <a:extLst>
                <a:ext uri="{FF2B5EF4-FFF2-40B4-BE49-F238E27FC236}">
                  <a16:creationId xmlns:a16="http://schemas.microsoft.com/office/drawing/2014/main" id="{AB5F8727-0CF1-4FA5-9EFD-177184D9D95E}"/>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5" name="Freeform 95">
              <a:extLst>
                <a:ext uri="{FF2B5EF4-FFF2-40B4-BE49-F238E27FC236}">
                  <a16:creationId xmlns:a16="http://schemas.microsoft.com/office/drawing/2014/main" id="{83E55203-2755-470E-8A92-F8277627D7D3}"/>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6" name="Freeform 96">
              <a:extLst>
                <a:ext uri="{FF2B5EF4-FFF2-40B4-BE49-F238E27FC236}">
                  <a16:creationId xmlns:a16="http://schemas.microsoft.com/office/drawing/2014/main" id="{F61A6EA9-1EB2-412F-9D36-A4090B37AD23}"/>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7" name="Freeform 97">
              <a:extLst>
                <a:ext uri="{FF2B5EF4-FFF2-40B4-BE49-F238E27FC236}">
                  <a16:creationId xmlns:a16="http://schemas.microsoft.com/office/drawing/2014/main" id="{5BC4AA53-F28B-4362-AD9E-9FF68DFCE6F1}"/>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aphicFrame>
        <p:nvGraphicFramePr>
          <p:cNvPr id="5" name="Table 4">
            <a:extLst>
              <a:ext uri="{FF2B5EF4-FFF2-40B4-BE49-F238E27FC236}">
                <a16:creationId xmlns:a16="http://schemas.microsoft.com/office/drawing/2014/main" id="{784A8151-1B9B-4834-BAFE-6DA156522B95}"/>
              </a:ext>
            </a:extLst>
          </p:cNvPr>
          <p:cNvGraphicFramePr>
            <a:graphicFrameLocks noGrp="1"/>
          </p:cNvGraphicFramePr>
          <p:nvPr>
            <p:extLst>
              <p:ext uri="{D42A27DB-BD31-4B8C-83A1-F6EECF244321}">
                <p14:modId xmlns:p14="http://schemas.microsoft.com/office/powerpoint/2010/main" val="495328327"/>
              </p:ext>
            </p:extLst>
          </p:nvPr>
        </p:nvGraphicFramePr>
        <p:xfrm>
          <a:off x="587375" y="974230"/>
          <a:ext cx="11019930" cy="5599758"/>
        </p:xfrm>
        <a:graphic>
          <a:graphicData uri="http://schemas.openxmlformats.org/drawingml/2006/table">
            <a:tbl>
              <a:tblPr/>
              <a:tblGrid>
                <a:gridCol w="1253998">
                  <a:extLst>
                    <a:ext uri="{9D8B030D-6E8A-4147-A177-3AD203B41FA5}">
                      <a16:colId xmlns:a16="http://schemas.microsoft.com/office/drawing/2014/main" val="3739448418"/>
                    </a:ext>
                  </a:extLst>
                </a:gridCol>
                <a:gridCol w="5029200">
                  <a:extLst>
                    <a:ext uri="{9D8B030D-6E8A-4147-A177-3AD203B41FA5}">
                      <a16:colId xmlns:a16="http://schemas.microsoft.com/office/drawing/2014/main" val="1047727178"/>
                    </a:ext>
                  </a:extLst>
                </a:gridCol>
                <a:gridCol w="1184183">
                  <a:extLst>
                    <a:ext uri="{9D8B030D-6E8A-4147-A177-3AD203B41FA5}">
                      <a16:colId xmlns:a16="http://schemas.microsoft.com/office/drawing/2014/main" val="841203809"/>
                    </a:ext>
                  </a:extLst>
                </a:gridCol>
                <a:gridCol w="1184183">
                  <a:extLst>
                    <a:ext uri="{9D8B030D-6E8A-4147-A177-3AD203B41FA5}">
                      <a16:colId xmlns:a16="http://schemas.microsoft.com/office/drawing/2014/main" val="1980698587"/>
                    </a:ext>
                  </a:extLst>
                </a:gridCol>
                <a:gridCol w="1184183">
                  <a:extLst>
                    <a:ext uri="{9D8B030D-6E8A-4147-A177-3AD203B41FA5}">
                      <a16:colId xmlns:a16="http://schemas.microsoft.com/office/drawing/2014/main" val="4033594164"/>
                    </a:ext>
                  </a:extLst>
                </a:gridCol>
                <a:gridCol w="1184183">
                  <a:extLst>
                    <a:ext uri="{9D8B030D-6E8A-4147-A177-3AD203B41FA5}">
                      <a16:colId xmlns:a16="http://schemas.microsoft.com/office/drawing/2014/main" val="1434878424"/>
                    </a:ext>
                  </a:extLst>
                </a:gridCol>
              </a:tblGrid>
              <a:tr h="364900">
                <a:tc>
                  <a:txBody>
                    <a:bodyPr/>
                    <a:lstStyle/>
                    <a:p>
                      <a:pPr algn="ctr" fontAlgn="ctr"/>
                      <a:r>
                        <a:rPr lang="en-US" sz="1400" b="0" i="0" u="none" strike="noStrike">
                          <a:solidFill>
                            <a:schemeClr val="bg1"/>
                          </a:solidFill>
                          <a:effectLst/>
                          <a:latin typeface="+mj-lt"/>
                        </a:rPr>
                        <a:t>Scenario</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rgbClr val="50E6FF"/>
                      </a:solidFill>
                      <a:prstDash val="solid"/>
                      <a:round/>
                      <a:headEnd type="none" w="med" len="med"/>
                      <a:tailEnd type="none" w="med" len="med"/>
                    </a:lnB>
                    <a:noFill/>
                  </a:tcPr>
                </a:tc>
                <a:tc>
                  <a:txBody>
                    <a:bodyPr/>
                    <a:lstStyle/>
                    <a:p>
                      <a:pPr algn="ctr" fontAlgn="ctr"/>
                      <a:r>
                        <a:rPr lang="en-US" sz="1400" b="0" i="0" u="none" strike="noStrike">
                          <a:solidFill>
                            <a:schemeClr val="bg1"/>
                          </a:solidFill>
                          <a:effectLst/>
                          <a:latin typeface="+mj-lt"/>
                        </a:rPr>
                        <a:t>Capabilities</a:t>
                      </a:r>
                    </a:p>
                  </a:txBody>
                  <a:tcPr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rgbClr val="50E6FF"/>
                      </a:solidFill>
                      <a:prstDash val="solid"/>
                      <a:round/>
                      <a:headEnd type="none" w="med" len="med"/>
                      <a:tailEnd type="none" w="med" len="med"/>
                    </a:lnB>
                    <a:noFill/>
                  </a:tcPr>
                </a:tc>
                <a:tc>
                  <a:txBody>
                    <a:bodyPr/>
                    <a:lstStyle/>
                    <a:p>
                      <a:pPr algn="ctr" fontAlgn="ctr"/>
                      <a:endParaRPr lang="en-US" sz="1800" b="0" i="0" u="none" strike="noStrike">
                        <a:solidFill>
                          <a:schemeClr val="bg1"/>
                        </a:solidFill>
                        <a:effectLst/>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rgbClr val="50E6FF"/>
                      </a:solidFill>
                      <a:prstDash val="solid"/>
                      <a:round/>
                      <a:headEnd type="none" w="med" len="med"/>
                      <a:tailEnd type="none" w="med" len="med"/>
                    </a:lnB>
                    <a:noFill/>
                  </a:tcPr>
                </a:tc>
                <a:tc>
                  <a:txBody>
                    <a:bodyPr/>
                    <a:lstStyle/>
                    <a:p>
                      <a:pPr algn="ctr" fontAlgn="ctr"/>
                      <a:endParaRPr lang="en-US" sz="1800" b="0" i="0" u="none" strike="noStrike">
                        <a:solidFill>
                          <a:schemeClr val="bg1"/>
                        </a:solidFill>
                        <a:effectLst/>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rgbClr val="50E6FF"/>
                      </a:solidFill>
                      <a:prstDash val="solid"/>
                      <a:round/>
                      <a:headEnd type="none" w="med" len="med"/>
                      <a:tailEnd type="none" w="med" len="med"/>
                    </a:lnB>
                    <a:noFill/>
                  </a:tcPr>
                </a:tc>
                <a:tc>
                  <a:txBody>
                    <a:bodyPr/>
                    <a:lstStyle/>
                    <a:p>
                      <a:pPr algn="ctr" fontAlgn="ctr"/>
                      <a:endParaRPr lang="en-US" sz="1800" b="0" i="0" u="none" strike="noStrike">
                        <a:solidFill>
                          <a:schemeClr val="bg1"/>
                        </a:solidFill>
                        <a:effectLst/>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rgbClr val="50E6FF"/>
                      </a:solidFill>
                      <a:prstDash val="solid"/>
                      <a:round/>
                      <a:headEnd type="none" w="med" len="med"/>
                      <a:tailEnd type="none" w="med" len="med"/>
                    </a:lnB>
                    <a:noFill/>
                  </a:tcPr>
                </a:tc>
                <a:tc>
                  <a:txBody>
                    <a:bodyPr/>
                    <a:lstStyle/>
                    <a:p>
                      <a:pPr algn="ctr" fontAlgn="ctr"/>
                      <a:endParaRPr lang="en-US" sz="1800" b="0" i="0" u="none" strike="noStrike">
                        <a:solidFill>
                          <a:schemeClr val="bg1"/>
                        </a:solidFill>
                        <a:effectLst/>
                        <a:latin typeface="+mj-lt"/>
                      </a:endParaRPr>
                    </a:p>
                  </a:txBody>
                  <a:tcPr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rgbClr val="50E6FF"/>
                      </a:solidFill>
                      <a:prstDash val="solid"/>
                      <a:round/>
                      <a:headEnd type="none" w="med" len="med"/>
                      <a:tailEnd type="none" w="med" len="med"/>
                    </a:lnB>
                    <a:noFill/>
                  </a:tcPr>
                </a:tc>
                <a:extLst>
                  <a:ext uri="{0D108BD9-81ED-4DB2-BD59-A6C34878D82A}">
                    <a16:rowId xmlns:a16="http://schemas.microsoft.com/office/drawing/2014/main" val="1898340129"/>
                  </a:ext>
                </a:extLst>
              </a:tr>
              <a:tr h="425717">
                <a:tc rowSpan="4">
                  <a:txBody>
                    <a:bodyPr/>
                    <a:lstStyle/>
                    <a:p>
                      <a:pPr algn="l"/>
                      <a:r>
                        <a:rPr lang="en-US" sz="1200">
                          <a:solidFill>
                            <a:srgbClr val="50E6FF"/>
                          </a:solidFill>
                          <a:latin typeface="+mj-lt"/>
                        </a:rPr>
                        <a:t>Enhance patient</a:t>
                      </a:r>
                      <a:br>
                        <a:rPr lang="en-US" sz="1200">
                          <a:solidFill>
                            <a:srgbClr val="50E6FF"/>
                          </a:solidFill>
                          <a:latin typeface="+mj-lt"/>
                        </a:rPr>
                      </a:br>
                      <a:r>
                        <a:rPr lang="en-US" sz="1200">
                          <a:solidFill>
                            <a:srgbClr val="50E6FF"/>
                          </a:solidFill>
                          <a:latin typeface="+mj-lt"/>
                        </a:rPr>
                        <a:t>engagement</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rgbClr val="50E6FF"/>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100" b="0" i="0" u="none" strike="noStrike">
                          <a:solidFill>
                            <a:schemeClr val="bg1"/>
                          </a:solidFill>
                          <a:effectLst/>
                          <a:latin typeface="+mn-lt"/>
                        </a:rPr>
                        <a:t>Efficient new patient acquisition and creation of personalized consumer nurture journeys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rgbClr val="50E6FF"/>
                      </a:solidFill>
                      <a:prstDash val="solid"/>
                      <a:round/>
                      <a:headEnd type="none" w="med" len="med"/>
                      <a:tailEnd type="none" w="med" len="med"/>
                    </a:lnT>
                    <a:lnB w="6350" cap="flat" cmpd="sng" algn="ctr">
                      <a:solidFill>
                        <a:schemeClr val="bg1"/>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t" latinLnBrk="0" hangingPunct="1"/>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rgbClr val="50E6FF"/>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t" latinLnBrk="0" hangingPunct="1"/>
                      <a:r>
                        <a:rPr lang="en-US" sz="1800" b="0" i="0" u="none" strike="noStrike" kern="1200">
                          <a:solidFill>
                            <a:srgbClr val="50E6FF"/>
                          </a:solidFill>
                          <a:effectLst/>
                          <a:latin typeface="+mn-lt"/>
                          <a:ea typeface="+mn-ea"/>
                          <a:cs typeface="+mn-cs"/>
                          <a:sym typeface="Wingdings" panose="05000000000000000000" pitchFamily="2" charset="2"/>
                        </a:rPr>
                        <a:t></a:t>
                      </a: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rgbClr val="50E6FF"/>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t" latinLnBrk="0" hangingPunct="1"/>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rgbClr val="50E6FF"/>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rgbClr val="50E6FF"/>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1930688"/>
                  </a:ext>
                </a:extLst>
              </a:tr>
              <a:tr h="425717">
                <a:tc vMerge="1">
                  <a:txBody>
                    <a:bodyPr/>
                    <a:lstStyle/>
                    <a:p>
                      <a:endParaRPr lang="en-US"/>
                    </a:p>
                  </a:txBody>
                  <a:tcPr>
                    <a:lnT w="6350" cap="flat" cmpd="sng" algn="ctr">
                      <a:solidFill>
                        <a:schemeClr val="bg1"/>
                      </a:solidFill>
                      <a:prstDash val="solid"/>
                      <a:round/>
                      <a:headEnd type="none" w="med" len="med"/>
                      <a:tailEnd type="none" w="med" len="med"/>
                    </a:lnT>
                  </a:tcPr>
                </a:tc>
                <a:tc>
                  <a:txBody>
                    <a:bodyPr/>
                    <a:lstStyle/>
                    <a:p>
                      <a:pPr algn="l" fontAlgn="t"/>
                      <a:r>
                        <a:rPr lang="en-US" sz="1100" b="0" i="0" u="none" strike="noStrike">
                          <a:solidFill>
                            <a:schemeClr val="bg1"/>
                          </a:solidFill>
                          <a:effectLst/>
                          <a:latin typeface="+mn-lt"/>
                        </a:rPr>
                        <a:t>Digital patient engagement for scheduling, proactive wellness outreach; on-going virtual patient follow-up in surveys, assessments </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lgDash"/>
                      <a:round/>
                      <a:headEnd type="none" w="med" len="med"/>
                      <a:tailEnd type="none" w="med" len="med"/>
                    </a:lnT>
                    <a:lnB w="6350" cap="flat" cmpd="sng" algn="ctr">
                      <a:solidFill>
                        <a:schemeClr val="bg1"/>
                      </a:solidFill>
                      <a:prstDash val="lgDash"/>
                      <a:round/>
                      <a:headEnd type="none" w="med" len="med"/>
                      <a:tailEnd type="none" w="med" len="med"/>
                    </a:lnB>
                    <a:noFill/>
                  </a:tcPr>
                </a:tc>
                <a:tc>
                  <a:txBody>
                    <a:bodyPr/>
                    <a:lstStyle/>
                    <a:p>
                      <a:pPr marL="0" algn="ctr" defTabSz="932742" rtl="0" eaLnBrk="1" fontAlgn="t" latinLnBrk="0" hangingPunct="1"/>
                      <a:r>
                        <a:rPr lang="en-US" sz="1800" b="0" i="0" u="none" strike="noStrike" kern="1200">
                          <a:solidFill>
                            <a:srgbClr val="50E6FF"/>
                          </a:solidFill>
                          <a:effectLst/>
                          <a:latin typeface="+mn-lt"/>
                          <a:ea typeface="+mn-ea"/>
                          <a:cs typeface="+mn-cs"/>
                          <a:sym typeface="Wingdings" panose="05000000000000000000" pitchFamily="2" charset="2"/>
                        </a:rPr>
                        <a:t></a:t>
                      </a: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t" latinLnBrk="0" hangingPunct="1"/>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r>
                        <a:rPr lang="en-US" sz="1800" b="0" i="0" u="none" strike="noStrike" kern="1200">
                          <a:solidFill>
                            <a:srgbClr val="50E6FF"/>
                          </a:solidFill>
                          <a:effectLst/>
                          <a:latin typeface="+mn-lt"/>
                          <a:ea typeface="+mn-ea"/>
                          <a:cs typeface="+mn-cs"/>
                          <a:sym typeface="Wingdings" panose="05000000000000000000" pitchFamily="2" charset="2"/>
                        </a:rPr>
                        <a:t></a:t>
                      </a: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r>
                        <a:rPr lang="en-US" sz="1800" b="0" i="0" u="none" strike="noStrike" kern="1200">
                          <a:solidFill>
                            <a:srgbClr val="50E6FF"/>
                          </a:solidFill>
                          <a:effectLst/>
                          <a:latin typeface="+mn-lt"/>
                          <a:ea typeface="+mn-ea"/>
                          <a:cs typeface="+mn-cs"/>
                          <a:sym typeface="Wingdings" panose="05000000000000000000" pitchFamily="2" charset="2"/>
                        </a:rPr>
                        <a:t></a:t>
                      </a: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0321553"/>
                  </a:ext>
                </a:extLst>
              </a:tr>
              <a:tr h="425717">
                <a:tc vMerge="1">
                  <a:txBody>
                    <a:bodyPr/>
                    <a:lstStyle/>
                    <a:p>
                      <a:endParaRPr lang="en-US"/>
                    </a:p>
                  </a:txBody>
                  <a:tcPr>
                    <a:lnT w="6350" cap="flat" cmpd="sng" algn="ctr">
                      <a:solidFill>
                        <a:schemeClr val="bg1"/>
                      </a:solidFill>
                      <a:prstDash val="solid"/>
                      <a:round/>
                      <a:headEnd type="none" w="med" len="med"/>
                      <a:tailEnd type="none" w="med" len="med"/>
                    </a:lnT>
                  </a:tcPr>
                </a:tc>
                <a:tc>
                  <a:txBody>
                    <a:bodyPr/>
                    <a:lstStyle/>
                    <a:p>
                      <a:pPr algn="l" fontAlgn="t"/>
                      <a:r>
                        <a:rPr lang="en-US" sz="1100" b="0" i="0" u="none" strike="noStrike">
                          <a:solidFill>
                            <a:schemeClr val="bg1"/>
                          </a:solidFill>
                          <a:effectLst/>
                          <a:latin typeface="+mn-lt"/>
                        </a:rPr>
                        <a:t>360 view of patient engagement and activity across the care system (providers, payors)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lgDash"/>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ctr" defTabSz="932742" rtl="0" eaLnBrk="1" fontAlgn="t" latinLnBrk="0" hangingPunct="1"/>
                      <a:r>
                        <a:rPr lang="en-US" sz="1800" b="0" i="0" u="none" strike="noStrike" kern="1200">
                          <a:solidFill>
                            <a:srgbClr val="50E6FF"/>
                          </a:solidFill>
                          <a:effectLst/>
                          <a:latin typeface="+mn-lt"/>
                          <a:ea typeface="+mn-ea"/>
                          <a:cs typeface="+mn-cs"/>
                          <a:sym typeface="Wingdings" panose="05000000000000000000" pitchFamily="2" charset="2"/>
                        </a:rPr>
                        <a:t></a:t>
                      </a: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r>
                        <a:rPr lang="en-US" sz="1800" b="0" i="0" u="none" strike="noStrike" kern="1200">
                          <a:solidFill>
                            <a:srgbClr val="50E6FF"/>
                          </a:solidFill>
                          <a:effectLst/>
                          <a:latin typeface="+mn-lt"/>
                          <a:ea typeface="+mn-ea"/>
                          <a:cs typeface="+mn-cs"/>
                          <a:sym typeface="Wingdings" panose="05000000000000000000" pitchFamily="2" charset="2"/>
                        </a:rPr>
                        <a:t></a:t>
                      </a: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r>
                        <a:rPr lang="en-US" sz="1800" b="0" i="0" u="none" strike="noStrike" kern="1200">
                          <a:solidFill>
                            <a:srgbClr val="50E6FF"/>
                          </a:solidFill>
                          <a:effectLst/>
                          <a:latin typeface="+mn-lt"/>
                          <a:ea typeface="+mn-ea"/>
                          <a:cs typeface="+mn-cs"/>
                          <a:sym typeface="Wingdings" panose="05000000000000000000" pitchFamily="2" charset="2"/>
                        </a:rPr>
                        <a:t></a:t>
                      </a: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6397916"/>
                  </a:ext>
                </a:extLst>
              </a:tr>
              <a:tr h="425717">
                <a:tc vMerge="1">
                  <a:txBody>
                    <a:bodyPr/>
                    <a:lstStyle/>
                    <a:p>
                      <a:pPr algn="l"/>
                      <a:endParaRPr lang="en-US" sz="1400">
                        <a:solidFill>
                          <a:srgbClr val="50E6FF"/>
                        </a:solidFill>
                        <a:latin typeface="+mj-l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100" b="0" i="0" u="none" strike="noStrike">
                          <a:solidFill>
                            <a:schemeClr val="bg1"/>
                          </a:solidFill>
                          <a:effectLst/>
                          <a:latin typeface="+mn-lt"/>
                        </a:rPr>
                        <a:t>Enable organizations to automate response to inquiries, provide guidelines, answer questions, &amp; guide people to centers of care appropriately</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r>
                        <a:rPr lang="en-US" sz="1800" b="0" i="0" u="none" strike="noStrike" kern="1200">
                          <a:solidFill>
                            <a:srgbClr val="50E6FF"/>
                          </a:solidFill>
                          <a:effectLst/>
                          <a:latin typeface="+mn-lt"/>
                          <a:ea typeface="+mn-ea"/>
                          <a:cs typeface="+mn-cs"/>
                          <a:sym typeface="Wingdings" panose="05000000000000000000" pitchFamily="2" charset="2"/>
                        </a:rPr>
                        <a:t></a:t>
                      </a: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r>
                        <a:rPr lang="en-US" sz="1800" b="0" i="0" u="none" strike="noStrike" kern="1200">
                          <a:solidFill>
                            <a:srgbClr val="50E6FF"/>
                          </a:solidFill>
                          <a:effectLst/>
                          <a:latin typeface="+mn-lt"/>
                          <a:ea typeface="+mn-ea"/>
                          <a:cs typeface="+mn-cs"/>
                          <a:sym typeface="Wingdings" panose="05000000000000000000" pitchFamily="2" charset="2"/>
                        </a:rPr>
                        <a:t></a:t>
                      </a: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r>
                        <a:rPr lang="en-US" sz="1800" b="0" i="0" u="none" strike="noStrike" kern="1200">
                          <a:solidFill>
                            <a:srgbClr val="50E6FF"/>
                          </a:solidFill>
                          <a:effectLst/>
                          <a:latin typeface="+mn-lt"/>
                          <a:ea typeface="+mn-ea"/>
                          <a:cs typeface="+mn-cs"/>
                          <a:sym typeface="Wingdings" panose="05000000000000000000" pitchFamily="2" charset="2"/>
                        </a:rPr>
                        <a:t></a:t>
                      </a: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2393615"/>
                  </a:ext>
                </a:extLst>
              </a:tr>
              <a:tr h="425717">
                <a:tc rowSpan="4">
                  <a:txBody>
                    <a:bodyPr/>
                    <a:lstStyle/>
                    <a:p>
                      <a:pPr algn="l"/>
                      <a:r>
                        <a:rPr lang="en-US" sz="1200">
                          <a:solidFill>
                            <a:srgbClr val="50E6FF"/>
                          </a:solidFill>
                          <a:latin typeface="+mj-lt"/>
                        </a:rPr>
                        <a:t>Empower health team collaboration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a:r>
                        <a:rPr lang="en-US" sz="1100" b="0" i="0" u="none" strike="noStrike">
                          <a:solidFill>
                            <a:schemeClr val="bg1"/>
                          </a:solidFill>
                          <a:effectLst/>
                          <a:latin typeface="+mn-lt"/>
                        </a:rPr>
                        <a:t>Provider referral management for increased client retention and care satisfaction </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lgDash"/>
                      <a:round/>
                      <a:headEnd type="none" w="med" len="med"/>
                      <a:tailEnd type="none" w="med" len="med"/>
                    </a:lnB>
                    <a:noFill/>
                  </a:tcPr>
                </a:tc>
                <a:tc>
                  <a:txBody>
                    <a:bodyPr/>
                    <a:lstStyle/>
                    <a:p>
                      <a:pPr marL="0" algn="ctr" defTabSz="932742" rtl="0" eaLnBrk="1" fontAlgn="t" latinLnBrk="0" hangingPunct="1"/>
                      <a:r>
                        <a:rPr lang="en-US" sz="1800" b="0" i="0" u="none" strike="noStrike" kern="1200">
                          <a:solidFill>
                            <a:srgbClr val="50E6FF"/>
                          </a:solidFill>
                          <a:effectLst/>
                          <a:latin typeface="+mn-lt"/>
                          <a:ea typeface="+mn-ea"/>
                          <a:cs typeface="+mn-cs"/>
                          <a:sym typeface="Wingdings" panose="05000000000000000000" pitchFamily="2" charset="2"/>
                        </a:rPr>
                        <a:t></a:t>
                      </a: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ctr" defTabSz="932742" rtl="0" eaLnBrk="1" fontAlgn="t" latinLnBrk="0" hangingPunct="1"/>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ctr" defTabSz="932742" rtl="0" eaLnBrk="1" fontAlgn="t" latinLnBrk="0" hangingPunct="1"/>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02275879"/>
                  </a:ext>
                </a:extLst>
              </a:tr>
              <a:tr h="592963">
                <a:tc vMerge="1">
                  <a:txBody>
                    <a:bodyPr/>
                    <a:lstStyle/>
                    <a:p>
                      <a:endParaRPr lang="en-US"/>
                    </a:p>
                  </a:txBody>
                  <a:tcP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l" fontAlgn="t"/>
                      <a:r>
                        <a:rPr lang="en-US" sz="1100" b="0" i="0" u="none" strike="noStrike">
                          <a:solidFill>
                            <a:schemeClr val="bg1"/>
                          </a:solidFill>
                          <a:effectLst/>
                          <a:latin typeface="+mn-lt"/>
                        </a:rPr>
                        <a:t>Enhanced care team communication to enable  more efficient workflow management (i.e. bed, equipment, discharge, staffing) and provide visualization for meaningful care insights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lgDash"/>
                      <a:round/>
                      <a:headEnd type="none" w="med" len="med"/>
                      <a:tailEnd type="none" w="med" len="med"/>
                    </a:lnT>
                    <a:lnB w="6350" cap="flat" cmpd="sng" algn="ctr">
                      <a:solidFill>
                        <a:schemeClr val="bg1"/>
                      </a:solidFill>
                      <a:prstDash val="lgDash"/>
                      <a:round/>
                      <a:headEnd type="none" w="med" len="med"/>
                      <a:tailEnd type="none" w="med" len="med"/>
                    </a:lnB>
                    <a:noFill/>
                  </a:tcPr>
                </a:tc>
                <a:tc>
                  <a:txBody>
                    <a:bodyPr/>
                    <a:lstStyle/>
                    <a:p>
                      <a:pPr marL="0" algn="ctr" defTabSz="932742" rtl="0" eaLnBrk="1" fontAlgn="t" latinLnBrk="0" hangingPunct="1"/>
                      <a:r>
                        <a:rPr lang="en-US" sz="1800" b="0" i="0" u="none" strike="noStrike" kern="1200">
                          <a:solidFill>
                            <a:srgbClr val="50E6FF"/>
                          </a:solidFill>
                          <a:effectLst/>
                          <a:latin typeface="+mn-lt"/>
                          <a:ea typeface="+mn-ea"/>
                          <a:cs typeface="+mn-cs"/>
                          <a:sym typeface="Wingdings" panose="05000000000000000000" pitchFamily="2" charset="2"/>
                        </a:rPr>
                        <a:t></a:t>
                      </a: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ctr" defTabSz="932742" rtl="0" eaLnBrk="1" fontAlgn="t" latinLnBrk="0" hangingPunct="1"/>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r>
                        <a:rPr lang="en-US" sz="1800" b="0" i="0" u="none" strike="noStrike" kern="1200">
                          <a:solidFill>
                            <a:srgbClr val="50E6FF"/>
                          </a:solidFill>
                          <a:effectLst/>
                          <a:latin typeface="+mn-lt"/>
                          <a:ea typeface="+mn-ea"/>
                          <a:cs typeface="+mn-cs"/>
                          <a:sym typeface="Wingdings" panose="05000000000000000000" pitchFamily="2" charset="2"/>
                        </a:rPr>
                        <a:t></a:t>
                      </a: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ctr" defTabSz="932742" rtl="0" eaLnBrk="1" fontAlgn="t" latinLnBrk="0" hangingPunct="1"/>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61913790"/>
                  </a:ext>
                </a:extLst>
              </a:tr>
              <a:tr h="425717">
                <a:tc vMerge="1">
                  <a:txBody>
                    <a:bodyPr/>
                    <a:lstStyle/>
                    <a:p>
                      <a:endParaRPr lang="en-US"/>
                    </a:p>
                  </a:txBody>
                  <a:tcP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t"/>
                      <a:r>
                        <a:rPr lang="en-US" sz="1100" b="0" i="0" u="none" strike="noStrike">
                          <a:solidFill>
                            <a:schemeClr val="bg1"/>
                          </a:solidFill>
                          <a:effectLst/>
                          <a:latin typeface="+mn-lt"/>
                        </a:rPr>
                        <a:t>Enable at home skilled medical care as an affordable alternative to facility or hospital care</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lgDash"/>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ctr" defTabSz="932742" rtl="0" eaLnBrk="1" fontAlgn="t" latinLnBrk="0" hangingPunct="1"/>
                      <a:r>
                        <a:rPr lang="en-US" sz="1800" b="0" i="0" u="none" strike="noStrike" kern="1200">
                          <a:solidFill>
                            <a:srgbClr val="50E6FF"/>
                          </a:solidFill>
                          <a:effectLst/>
                          <a:latin typeface="+mn-lt"/>
                          <a:ea typeface="+mn-ea"/>
                          <a:cs typeface="+mn-cs"/>
                          <a:sym typeface="Wingdings" panose="05000000000000000000" pitchFamily="2" charset="2"/>
                        </a:rPr>
                        <a:t></a:t>
                      </a: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r>
                        <a:rPr lang="en-US" sz="1800" b="0" i="0" u="none" strike="noStrike" kern="1200">
                          <a:solidFill>
                            <a:srgbClr val="50E6FF"/>
                          </a:solidFill>
                          <a:effectLst/>
                          <a:latin typeface="+mn-lt"/>
                          <a:ea typeface="+mn-ea"/>
                          <a:cs typeface="+mn-cs"/>
                          <a:sym typeface="Wingdings" panose="05000000000000000000" pitchFamily="2" charset="2"/>
                        </a:rPr>
                        <a:t></a:t>
                      </a: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r>
                        <a:rPr lang="en-US" sz="1800" b="0" i="0" u="none" strike="noStrike" kern="1200">
                          <a:solidFill>
                            <a:srgbClr val="50E6FF"/>
                          </a:solidFill>
                          <a:effectLst/>
                          <a:latin typeface="+mn-lt"/>
                          <a:ea typeface="+mn-ea"/>
                          <a:cs typeface="+mn-cs"/>
                          <a:sym typeface="Wingdings" panose="05000000000000000000" pitchFamily="2" charset="2"/>
                        </a:rPr>
                        <a:t></a:t>
                      </a: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r>
                        <a:rPr lang="en-US" sz="1800" b="0" i="0" u="none" strike="noStrike" kern="1200">
                          <a:solidFill>
                            <a:srgbClr val="50E6FF"/>
                          </a:solidFill>
                          <a:effectLst/>
                          <a:latin typeface="+mn-lt"/>
                          <a:ea typeface="+mn-ea"/>
                          <a:cs typeface="+mn-cs"/>
                          <a:sym typeface="Wingdings" panose="05000000000000000000" pitchFamily="2" charset="2"/>
                        </a:rPr>
                        <a:t></a:t>
                      </a: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52006673"/>
                  </a:ext>
                </a:extLst>
              </a:tr>
              <a:tr h="592963">
                <a:tc vMerge="1">
                  <a:txBody>
                    <a:bodyPr/>
                    <a:lstStyle/>
                    <a:p>
                      <a:pPr algn="l"/>
                      <a:endParaRPr lang="en-US" sz="1400">
                        <a:solidFill>
                          <a:srgbClr val="50E6FF"/>
                        </a:solidFill>
                        <a:latin typeface="+mj-l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fontAlgn="t"/>
                      <a:r>
                        <a:rPr lang="en-US" sz="1100" b="0" i="0" u="none" strike="noStrike">
                          <a:solidFill>
                            <a:schemeClr val="bg1"/>
                          </a:solidFill>
                          <a:effectLst/>
                          <a:latin typeface="+mn-lt"/>
                        </a:rPr>
                        <a:t>Instantly report on available beds, equipment in use, COVID-19 related patients, and more. Know what's needed and what's available—everywhere in the facility</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r>
                        <a:rPr lang="en-US" sz="1800" b="0" i="0" u="none" strike="noStrike" kern="1200">
                          <a:solidFill>
                            <a:srgbClr val="50E6FF"/>
                          </a:solidFill>
                          <a:effectLst/>
                          <a:latin typeface="+mn-lt"/>
                          <a:ea typeface="+mn-ea"/>
                          <a:cs typeface="+mn-cs"/>
                          <a:sym typeface="Wingdings" panose="05000000000000000000" pitchFamily="2" charset="2"/>
                        </a:rPr>
                        <a:t></a:t>
                      </a: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ctr" defTabSz="932742" rtl="0" eaLnBrk="1" fontAlgn="t" latinLnBrk="0" hangingPunct="1"/>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65704339"/>
                  </a:ext>
                </a:extLst>
              </a:tr>
              <a:tr h="494986">
                <a:tc rowSpan="3">
                  <a:txBody>
                    <a:bodyPr/>
                    <a:lstStyle/>
                    <a:p>
                      <a:pPr algn="l"/>
                      <a:r>
                        <a:rPr lang="en-US" sz="1200">
                          <a:solidFill>
                            <a:srgbClr val="50E6FF"/>
                          </a:solidFill>
                          <a:latin typeface="+mj-lt"/>
                        </a:rPr>
                        <a:t>Improve clinical and operational data insights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100" b="0" i="0" u="none" strike="noStrike">
                          <a:solidFill>
                            <a:schemeClr val="bg1"/>
                          </a:solidFill>
                          <a:effectLst/>
                          <a:latin typeface="+mn-lt"/>
                        </a:rPr>
                        <a:t>360 view of member, deliver insights and better match patients with providers based on eligibility and benefits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lgDash"/>
                      <a:round/>
                      <a:headEnd type="none" w="med" len="med"/>
                      <a:tailEnd type="none" w="med" len="med"/>
                    </a:lnB>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r>
                        <a:rPr lang="en-US" sz="1800" b="0" i="0" u="none" strike="noStrike" kern="1200">
                          <a:solidFill>
                            <a:srgbClr val="50E6FF"/>
                          </a:solidFill>
                          <a:effectLst/>
                          <a:latin typeface="+mn-lt"/>
                          <a:ea typeface="+mn-ea"/>
                          <a:cs typeface="+mn-cs"/>
                          <a:sym typeface="Wingdings" panose="05000000000000000000" pitchFamily="2" charset="2"/>
                        </a:rPr>
                        <a:t></a:t>
                      </a: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ctr" defTabSz="932742" rtl="0" eaLnBrk="1" fontAlgn="t" latinLnBrk="0" hangingPunct="1"/>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ctr" defTabSz="932742" rtl="0" eaLnBrk="1" fontAlgn="t" latinLnBrk="0" hangingPunct="1"/>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83891402"/>
                  </a:ext>
                </a:extLst>
              </a:tr>
              <a:tr h="494986">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100" b="0" i="0" u="none" strike="noStrike">
                          <a:solidFill>
                            <a:schemeClr val="bg1"/>
                          </a:solidFill>
                          <a:effectLst/>
                          <a:latin typeface="+mn-lt"/>
                        </a:rPr>
                        <a:t>Enable continuous monitoring of patients and equipment to correlate multiple biometrics. Manage inventory levels to optimize costs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lgDash"/>
                      <a:round/>
                      <a:headEnd type="none" w="med" len="med"/>
                      <a:tailEnd type="none" w="med" len="med"/>
                    </a:lnT>
                    <a:lnB w="6350" cap="flat" cmpd="sng" algn="ctr">
                      <a:solidFill>
                        <a:schemeClr val="bg1"/>
                      </a:solidFill>
                      <a:prstDash val="lgDash"/>
                      <a:round/>
                      <a:headEnd type="none" w="med" len="med"/>
                      <a:tailEnd type="none" w="med" len="med"/>
                    </a:lnB>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ctr" defTabSz="932742" rtl="0" eaLnBrk="1" fontAlgn="t" latinLnBrk="0" hangingPunct="1"/>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ctr" defTabSz="932742" rtl="0" eaLnBrk="1" fontAlgn="t" latinLnBrk="0" hangingPunct="1"/>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r>
                        <a:rPr lang="en-US" sz="1800" b="0" i="0" u="none" strike="noStrike" kern="1200">
                          <a:solidFill>
                            <a:srgbClr val="50E6FF"/>
                          </a:solidFill>
                          <a:effectLst/>
                          <a:latin typeface="+mn-lt"/>
                          <a:ea typeface="+mn-ea"/>
                          <a:cs typeface="+mn-cs"/>
                          <a:sym typeface="Wingdings" panose="05000000000000000000" pitchFamily="2" charset="2"/>
                        </a:rPr>
                        <a:t></a:t>
                      </a: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0035372"/>
                  </a:ext>
                </a:extLst>
              </a:tr>
              <a:tr h="494986">
                <a:tc vMerge="1">
                  <a:txBody>
                    <a:bodyPr/>
                    <a:lstStyle/>
                    <a:p>
                      <a:endParaRPr lang="en-US" sz="1600">
                        <a:solidFill>
                          <a:schemeClr val="accent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l" fontAlgn="t"/>
                      <a:r>
                        <a:rPr lang="en-US" sz="1100" b="0" i="0" u="none" strike="noStrike">
                          <a:solidFill>
                            <a:schemeClr val="bg1"/>
                          </a:solidFill>
                          <a:effectLst/>
                          <a:latin typeface="+mn-lt"/>
                        </a:rPr>
                        <a:t>Provider focused B2B &amp; B2C Industry Data models that map to HL7 FHIR resources</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lgDash"/>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r>
                        <a:rPr lang="en-US" sz="1800" b="0" i="0" u="none" strike="noStrike" kern="1200">
                          <a:solidFill>
                            <a:srgbClr val="50E6FF"/>
                          </a:solidFill>
                          <a:effectLst/>
                          <a:latin typeface="+mn-lt"/>
                          <a:ea typeface="+mn-ea"/>
                          <a:cs typeface="+mn-cs"/>
                          <a:sym typeface="Wingdings" panose="05000000000000000000" pitchFamily="2" charset="2"/>
                        </a:rPr>
                        <a:t></a:t>
                      </a: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ctr" defTabSz="932742" rtl="0" eaLnBrk="1" fontAlgn="t" latinLnBrk="0" hangingPunct="1"/>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algn="ctr" defTabSz="932742" rtl="0" eaLnBrk="1" fontAlgn="t" latinLnBrk="0" hangingPunct="1"/>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ctr" defTabSz="932742" rtl="0" eaLnBrk="1" fontAlgn="t" latinLnBrk="0" hangingPunct="1">
                        <a:lnSpc>
                          <a:spcPct val="100000"/>
                        </a:lnSpc>
                        <a:spcBef>
                          <a:spcPts val="0"/>
                        </a:spcBef>
                        <a:spcAft>
                          <a:spcPts val="0"/>
                        </a:spcAft>
                        <a:buClrTx/>
                        <a:buSzTx/>
                        <a:buFontTx/>
                        <a:buNone/>
                        <a:tabLst/>
                        <a:defRPr/>
                      </a:pPr>
                      <a:endParaRPr lang="en-US" sz="1800" b="0" i="0" u="none" strike="noStrike" kern="1200">
                        <a:solidFill>
                          <a:srgbClr val="50E6FF"/>
                        </a:solidFill>
                        <a:effectLst/>
                        <a:latin typeface="+mn-lt"/>
                        <a:ea typeface="+mn-ea"/>
                        <a:cs typeface="+mn-cs"/>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37783315"/>
                  </a:ext>
                </a:extLst>
              </a:tr>
            </a:tbl>
          </a:graphicData>
        </a:graphic>
      </p:graphicFrame>
      <p:sp>
        <p:nvSpPr>
          <p:cNvPr id="6" name="Title 5">
            <a:extLst>
              <a:ext uri="{FF2B5EF4-FFF2-40B4-BE49-F238E27FC236}">
                <a16:creationId xmlns:a16="http://schemas.microsoft.com/office/drawing/2014/main" id="{82CC4417-6D5B-4915-BB0F-33FCA273A1D2}"/>
              </a:ext>
            </a:extLst>
          </p:cNvPr>
          <p:cNvSpPr>
            <a:spLocks noGrp="1"/>
          </p:cNvSpPr>
          <p:nvPr>
            <p:ph type="title"/>
          </p:nvPr>
        </p:nvSpPr>
        <p:spPr>
          <a:xfrm>
            <a:off x="588263" y="277865"/>
            <a:ext cx="11018520" cy="492443"/>
          </a:xfrm>
        </p:spPr>
        <p:txBody>
          <a:bodyPr/>
          <a:lstStyle/>
          <a:p>
            <a:pPr lvl="0" algn="ctr"/>
            <a:r>
              <a:rPr lang="en-US" sz="3200" noProof="0">
                <a:solidFill>
                  <a:schemeClr val="bg1"/>
                </a:solidFill>
              </a:rPr>
              <a:t>Capabilities and dependencies overview</a:t>
            </a:r>
          </a:p>
        </p:txBody>
      </p:sp>
      <p:grpSp>
        <p:nvGrpSpPr>
          <p:cNvPr id="3" name="Group 2">
            <a:extLst>
              <a:ext uri="{FF2B5EF4-FFF2-40B4-BE49-F238E27FC236}">
                <a16:creationId xmlns:a16="http://schemas.microsoft.com/office/drawing/2014/main" id="{C64DEBE1-8BB3-4E2E-9CC7-CD35BD07AD11}"/>
              </a:ext>
            </a:extLst>
          </p:cNvPr>
          <p:cNvGrpSpPr/>
          <p:nvPr/>
        </p:nvGrpSpPr>
        <p:grpSpPr>
          <a:xfrm>
            <a:off x="691509" y="5930862"/>
            <a:ext cx="457724" cy="457724"/>
            <a:chOff x="9505296" y="7288832"/>
            <a:chExt cx="831086" cy="831086"/>
          </a:xfrm>
        </p:grpSpPr>
        <p:sp>
          <p:nvSpPr>
            <p:cNvPr id="11" name="Oval 10">
              <a:extLst>
                <a:ext uri="{FF2B5EF4-FFF2-40B4-BE49-F238E27FC236}">
                  <a16:creationId xmlns:a16="http://schemas.microsoft.com/office/drawing/2014/main" id="{40A068E5-8F57-48F5-8AC3-ADC246AE2572}"/>
                </a:ext>
              </a:extLst>
            </p:cNvPr>
            <p:cNvSpPr/>
            <p:nvPr/>
          </p:nvSpPr>
          <p:spPr bwMode="auto">
            <a:xfrm>
              <a:off x="9505296" y="7288832"/>
              <a:ext cx="831086" cy="831086"/>
            </a:xfrm>
            <a:prstGeom prst="ellipse">
              <a:avLst/>
            </a:prstGeom>
            <a:solidFill>
              <a:schemeClr val="tx1">
                <a:alpha val="15000"/>
              </a:schemeClr>
            </a:solidFill>
            <a:ln w="9525"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5" name="Graphic 247" descr="engineer, assistance">
              <a:extLst>
                <a:ext uri="{FF2B5EF4-FFF2-40B4-BE49-F238E27FC236}">
                  <a16:creationId xmlns:a16="http://schemas.microsoft.com/office/drawing/2014/main" id="{2B7E4573-532F-424D-B76A-39BED474839D}"/>
                </a:ext>
              </a:extLst>
            </p:cNvPr>
            <p:cNvGrpSpPr/>
            <p:nvPr/>
          </p:nvGrpSpPr>
          <p:grpSpPr>
            <a:xfrm>
              <a:off x="9703326" y="7486863"/>
              <a:ext cx="435026" cy="435024"/>
              <a:chOff x="6337562" y="5744951"/>
              <a:chExt cx="435026" cy="435024"/>
            </a:xfrm>
          </p:grpSpPr>
          <p:sp>
            <p:nvSpPr>
              <p:cNvPr id="16" name="Freeform: Shape 15">
                <a:extLst>
                  <a:ext uri="{FF2B5EF4-FFF2-40B4-BE49-F238E27FC236}">
                    <a16:creationId xmlns:a16="http://schemas.microsoft.com/office/drawing/2014/main" id="{C15607D9-E236-4CF4-9A6A-331517E36514}"/>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865CEDCE-F221-481A-A509-E32D2253D88C}"/>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0DD52C4C-BCA4-493B-B093-99E8129125D9}"/>
              </a:ext>
            </a:extLst>
          </p:cNvPr>
          <p:cNvGrpSpPr/>
          <p:nvPr/>
        </p:nvGrpSpPr>
        <p:grpSpPr>
          <a:xfrm>
            <a:off x="691509" y="2024493"/>
            <a:ext cx="457724" cy="457724"/>
            <a:chOff x="1855619" y="7288832"/>
            <a:chExt cx="831086" cy="831086"/>
          </a:xfrm>
        </p:grpSpPr>
        <p:sp>
          <p:nvSpPr>
            <p:cNvPr id="10" name="Oval 9">
              <a:extLst>
                <a:ext uri="{FF2B5EF4-FFF2-40B4-BE49-F238E27FC236}">
                  <a16:creationId xmlns:a16="http://schemas.microsoft.com/office/drawing/2014/main" id="{1735BF12-E042-4347-9FAA-E9F5EB1AAE95}"/>
                </a:ext>
              </a:extLst>
            </p:cNvPr>
            <p:cNvSpPr/>
            <p:nvPr/>
          </p:nvSpPr>
          <p:spPr bwMode="auto">
            <a:xfrm>
              <a:off x="1855619" y="7288832"/>
              <a:ext cx="831086" cy="831086"/>
            </a:xfrm>
            <a:prstGeom prst="ellipse">
              <a:avLst/>
            </a:prstGeom>
            <a:solidFill>
              <a:schemeClr val="tx1">
                <a:alpha val="15000"/>
              </a:schemeClr>
            </a:solidFill>
            <a:ln w="9525"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AF140E74-AFAF-4357-976C-67AF8E1C763F}"/>
                </a:ext>
              </a:extLst>
            </p:cNvPr>
            <p:cNvGrpSpPr/>
            <p:nvPr/>
          </p:nvGrpSpPr>
          <p:grpSpPr>
            <a:xfrm>
              <a:off x="2037925" y="7469446"/>
              <a:ext cx="466457" cy="483292"/>
              <a:chOff x="3450881" y="3252047"/>
              <a:chExt cx="414625" cy="429584"/>
            </a:xfrm>
          </p:grpSpPr>
          <p:grpSp>
            <p:nvGrpSpPr>
              <p:cNvPr id="19" name="Graphic 63" descr="people">
                <a:extLst>
                  <a:ext uri="{FF2B5EF4-FFF2-40B4-BE49-F238E27FC236}">
                    <a16:creationId xmlns:a16="http://schemas.microsoft.com/office/drawing/2014/main" id="{18D7FA8E-9C6D-4DA4-A072-DF80F4B3382D}"/>
                  </a:ext>
                </a:extLst>
              </p:cNvPr>
              <p:cNvGrpSpPr/>
              <p:nvPr/>
            </p:nvGrpSpPr>
            <p:grpSpPr>
              <a:xfrm>
                <a:off x="3450881" y="3267096"/>
                <a:ext cx="414625" cy="414535"/>
                <a:chOff x="5365475" y="3010750"/>
                <a:chExt cx="488296" cy="488192"/>
              </a:xfrm>
            </p:grpSpPr>
            <p:sp>
              <p:nvSpPr>
                <p:cNvPr id="23" name="Freeform: Shape 22">
                  <a:extLst>
                    <a:ext uri="{FF2B5EF4-FFF2-40B4-BE49-F238E27FC236}">
                      <a16:creationId xmlns:a16="http://schemas.microsoft.com/office/drawing/2014/main" id="{C2E70654-1442-4D2E-B123-6980A77E37A0}"/>
                    </a:ext>
                  </a:extLst>
                </p:cNvPr>
                <p:cNvSpPr/>
                <p:nvPr/>
              </p:nvSpPr>
              <p:spPr>
                <a:xfrm>
                  <a:off x="5673612" y="3010750"/>
                  <a:ext cx="126834" cy="126834"/>
                </a:xfrm>
                <a:custGeom>
                  <a:avLst/>
                  <a:gdLst>
                    <a:gd name="connsiteX0" fmla="*/ 128703 w 126834"/>
                    <a:gd name="connsiteY0" fmla="*/ 65352 h 126834"/>
                    <a:gd name="connsiteX1" fmla="*/ 65352 w 126834"/>
                    <a:gd name="connsiteY1" fmla="*/ 128703 h 126834"/>
                    <a:gd name="connsiteX2" fmla="*/ 2001 w 126834"/>
                    <a:gd name="connsiteY2" fmla="*/ 65352 h 126834"/>
                    <a:gd name="connsiteX3" fmla="*/ 65352 w 126834"/>
                    <a:gd name="connsiteY3" fmla="*/ 2001 h 126834"/>
                    <a:gd name="connsiteX4" fmla="*/ 128703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8703" y="65352"/>
                      </a:moveTo>
                      <a:cubicBezTo>
                        <a:pt x="128703" y="100321"/>
                        <a:pt x="100321" y="128703"/>
                        <a:pt x="65352" y="128703"/>
                      </a:cubicBezTo>
                      <a:cubicBezTo>
                        <a:pt x="30382" y="128703"/>
                        <a:pt x="2001" y="100321"/>
                        <a:pt x="2001" y="65352"/>
                      </a:cubicBezTo>
                      <a:cubicBezTo>
                        <a:pt x="2001" y="30382"/>
                        <a:pt x="30382" y="2001"/>
                        <a:pt x="65352" y="2001"/>
                      </a:cubicBezTo>
                      <a:cubicBezTo>
                        <a:pt x="100321" y="2001"/>
                        <a:pt x="128703" y="30382"/>
                        <a:pt x="128703" y="65352"/>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088EEA2F-2393-4A72-A010-8CE0E33DC6D8}"/>
                    </a:ext>
                  </a:extLst>
                </p:cNvPr>
                <p:cNvSpPr/>
                <p:nvPr/>
              </p:nvSpPr>
              <p:spPr>
                <a:xfrm>
                  <a:off x="5620396" y="3161267"/>
                  <a:ext cx="233375" cy="131907"/>
                </a:xfrm>
                <a:custGeom>
                  <a:avLst/>
                  <a:gdLst>
                    <a:gd name="connsiteX0" fmla="*/ 118060 w 233374"/>
                    <a:gd name="connsiteY0" fmla="*/ 2001 h 131907"/>
                    <a:gd name="connsiteX1" fmla="*/ 234119 w 233374"/>
                    <a:gd name="connsiteY1" fmla="*/ 118059 h 131907"/>
                    <a:gd name="connsiteX2" fmla="*/ 234119 w 233374"/>
                    <a:gd name="connsiteY2" fmla="*/ 132757 h 131907"/>
                    <a:gd name="connsiteX3" fmla="*/ 2001 w 233374"/>
                    <a:gd name="connsiteY3" fmla="*/ 132757 h 131907"/>
                    <a:gd name="connsiteX4" fmla="*/ 2001 w 233374"/>
                    <a:gd name="connsiteY4" fmla="*/ 118059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8" y="2001"/>
                        <a:pt x="234119" y="53695"/>
                        <a:pt x="234119" y="118059"/>
                      </a:cubicBezTo>
                      <a:lnTo>
                        <a:pt x="234119" y="132757"/>
                      </a:lnTo>
                      <a:lnTo>
                        <a:pt x="2001" y="132757"/>
                      </a:lnTo>
                      <a:lnTo>
                        <a:pt x="2001" y="118059"/>
                      </a:lnTo>
                      <a:cubicBezTo>
                        <a:pt x="2001" y="53695"/>
                        <a:pt x="54202" y="2001"/>
                        <a:pt x="118060" y="2001"/>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19105E21-F6EA-4AC8-87F4-9FB7BB5F9E1E}"/>
                    </a:ext>
                  </a:extLst>
                </p:cNvPr>
                <p:cNvSpPr/>
                <p:nvPr/>
              </p:nvSpPr>
              <p:spPr>
                <a:xfrm>
                  <a:off x="5418180" y="32165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C0FEE15-4EF3-476F-9775-07EC4B63C110}"/>
                    </a:ext>
                  </a:extLst>
                </p:cNvPr>
                <p:cNvSpPr/>
                <p:nvPr/>
              </p:nvSpPr>
              <p:spPr>
                <a:xfrm>
                  <a:off x="5365475" y="33670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 name="Graphic 45" descr="heart, Azure service help">
                <a:extLst>
                  <a:ext uri="{FF2B5EF4-FFF2-40B4-BE49-F238E27FC236}">
                    <a16:creationId xmlns:a16="http://schemas.microsoft.com/office/drawing/2014/main" id="{32769797-4645-4703-B4D8-19BA91458EA6}"/>
                  </a:ext>
                </a:extLst>
              </p:cNvPr>
              <p:cNvGrpSpPr/>
              <p:nvPr/>
            </p:nvGrpSpPr>
            <p:grpSpPr>
              <a:xfrm>
                <a:off x="3489892" y="3252047"/>
                <a:ext cx="175847" cy="159627"/>
                <a:chOff x="11100558" y="3084776"/>
                <a:chExt cx="356655" cy="323758"/>
              </a:xfrm>
            </p:grpSpPr>
            <p:sp>
              <p:nvSpPr>
                <p:cNvPr id="21" name="Freeform: Shape 20">
                  <a:extLst>
                    <a:ext uri="{FF2B5EF4-FFF2-40B4-BE49-F238E27FC236}">
                      <a16:creationId xmlns:a16="http://schemas.microsoft.com/office/drawing/2014/main" id="{1E952E5E-EDE4-4B99-804D-2AADA8F712AB}"/>
                    </a:ext>
                  </a:extLst>
                </p:cNvPr>
                <p:cNvSpPr/>
                <p:nvPr/>
              </p:nvSpPr>
              <p:spPr>
                <a:xfrm>
                  <a:off x="11100558" y="3084776"/>
                  <a:ext cx="323486" cy="323482"/>
                </a:xfrm>
                <a:custGeom>
                  <a:avLst/>
                  <a:gdLst>
                    <a:gd name="connsiteX0" fmla="*/ 324819 w 323485"/>
                    <a:gd name="connsiteY0" fmla="*/ 179468 h 323482"/>
                    <a:gd name="connsiteX1" fmla="*/ 179468 w 323485"/>
                    <a:gd name="connsiteY1" fmla="*/ 324818 h 323482"/>
                    <a:gd name="connsiteX2" fmla="*/ 30466 w 323485"/>
                    <a:gd name="connsiteY2" fmla="*/ 175815 h 323482"/>
                    <a:gd name="connsiteX3" fmla="*/ 30466 w 323485"/>
                    <a:gd name="connsiteY3" fmla="*/ 33843 h 323482"/>
                    <a:gd name="connsiteX4" fmla="*/ 33840 w 323485"/>
                    <a:gd name="connsiteY4" fmla="*/ 30466 h 323482"/>
                    <a:gd name="connsiteX5" fmla="*/ 175817 w 323485"/>
                    <a:gd name="connsiteY5" fmla="*/ 30466 h 323482"/>
                    <a:gd name="connsiteX6" fmla="*/ 324819 w 323485"/>
                    <a:gd name="connsiteY6" fmla="*/ 179468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324819" y="179468"/>
                      </a:moveTo>
                      <a:lnTo>
                        <a:pt x="179468" y="324818"/>
                      </a:lnTo>
                      <a:lnTo>
                        <a:pt x="30466" y="175815"/>
                      </a:lnTo>
                      <a:cubicBezTo>
                        <a:pt x="-8737" y="136610"/>
                        <a:pt x="-8737" y="73045"/>
                        <a:pt x="30466" y="33843"/>
                      </a:cubicBezTo>
                      <a:lnTo>
                        <a:pt x="33840" y="30466"/>
                      </a:lnTo>
                      <a:cubicBezTo>
                        <a:pt x="73046" y="-8737"/>
                        <a:pt x="136611" y="-8737"/>
                        <a:pt x="175817" y="30466"/>
                      </a:cubicBezTo>
                      <a:lnTo>
                        <a:pt x="324819" y="179468"/>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E9A634E2-2D32-4565-A84C-CAB0291FB995}"/>
                    </a:ext>
                  </a:extLst>
                </p:cNvPr>
                <p:cNvSpPr/>
                <p:nvPr/>
              </p:nvSpPr>
              <p:spPr>
                <a:xfrm>
                  <a:off x="11133727" y="3085052"/>
                  <a:ext cx="323486" cy="323482"/>
                </a:xfrm>
                <a:custGeom>
                  <a:avLst/>
                  <a:gdLst>
                    <a:gd name="connsiteX0" fmla="*/ 146415 w 323485"/>
                    <a:gd name="connsiteY0" fmla="*/ 324817 h 323482"/>
                    <a:gd name="connsiteX1" fmla="*/ 1064 w 323485"/>
                    <a:gd name="connsiteY1" fmla="*/ 179468 h 323482"/>
                    <a:gd name="connsiteX2" fmla="*/ 150068 w 323485"/>
                    <a:gd name="connsiteY2" fmla="*/ 30468 h 323482"/>
                    <a:gd name="connsiteX3" fmla="*/ 292042 w 323485"/>
                    <a:gd name="connsiteY3" fmla="*/ 30468 h 323482"/>
                    <a:gd name="connsiteX4" fmla="*/ 295416 w 323485"/>
                    <a:gd name="connsiteY4" fmla="*/ 33842 h 323482"/>
                    <a:gd name="connsiteX5" fmla="*/ 295416 w 323485"/>
                    <a:gd name="connsiteY5" fmla="*/ 175815 h 323482"/>
                    <a:gd name="connsiteX6" fmla="*/ 146415 w 323485"/>
                    <a:gd name="connsiteY6" fmla="*/ 324817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146415" y="324817"/>
                      </a:moveTo>
                      <a:lnTo>
                        <a:pt x="1064" y="179468"/>
                      </a:lnTo>
                      <a:lnTo>
                        <a:pt x="150068" y="30468"/>
                      </a:lnTo>
                      <a:cubicBezTo>
                        <a:pt x="189271" y="-8738"/>
                        <a:pt x="252836" y="-8738"/>
                        <a:pt x="292042" y="30468"/>
                      </a:cubicBezTo>
                      <a:lnTo>
                        <a:pt x="295416" y="33842"/>
                      </a:lnTo>
                      <a:cubicBezTo>
                        <a:pt x="334622" y="73048"/>
                        <a:pt x="334622" y="136612"/>
                        <a:pt x="295416" y="175815"/>
                      </a:cubicBezTo>
                      <a:lnTo>
                        <a:pt x="146415" y="324817"/>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4" name="Group 3">
            <a:extLst>
              <a:ext uri="{FF2B5EF4-FFF2-40B4-BE49-F238E27FC236}">
                <a16:creationId xmlns:a16="http://schemas.microsoft.com/office/drawing/2014/main" id="{8EBA9EE8-A908-4CBA-AA2A-2C7002CC0AF7}"/>
              </a:ext>
            </a:extLst>
          </p:cNvPr>
          <p:cNvGrpSpPr/>
          <p:nvPr/>
        </p:nvGrpSpPr>
        <p:grpSpPr>
          <a:xfrm>
            <a:off x="691509" y="3732506"/>
            <a:ext cx="457724" cy="457724"/>
            <a:chOff x="5680457" y="7288832"/>
            <a:chExt cx="831086" cy="831086"/>
          </a:xfrm>
        </p:grpSpPr>
        <p:sp>
          <p:nvSpPr>
            <p:cNvPr id="27" name="Oval 26">
              <a:extLst>
                <a:ext uri="{FF2B5EF4-FFF2-40B4-BE49-F238E27FC236}">
                  <a16:creationId xmlns:a16="http://schemas.microsoft.com/office/drawing/2014/main" id="{B79F70D1-B2E9-494C-819B-7993A1AF111B}"/>
                </a:ext>
              </a:extLst>
            </p:cNvPr>
            <p:cNvSpPr/>
            <p:nvPr/>
          </p:nvSpPr>
          <p:spPr bwMode="auto">
            <a:xfrm>
              <a:off x="5680457" y="7288832"/>
              <a:ext cx="831086" cy="831086"/>
            </a:xfrm>
            <a:prstGeom prst="ellipse">
              <a:avLst/>
            </a:prstGeom>
            <a:solidFill>
              <a:schemeClr val="tx1">
                <a:alpha val="15000"/>
              </a:schemeClr>
            </a:solidFill>
            <a:ln w="9525"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28" name="Group 27">
              <a:extLst>
                <a:ext uri="{FF2B5EF4-FFF2-40B4-BE49-F238E27FC236}">
                  <a16:creationId xmlns:a16="http://schemas.microsoft.com/office/drawing/2014/main" id="{BFFE6615-E619-4499-A9F1-42646B6BAB33}"/>
                </a:ext>
              </a:extLst>
            </p:cNvPr>
            <p:cNvGrpSpPr/>
            <p:nvPr/>
          </p:nvGrpSpPr>
          <p:grpSpPr>
            <a:xfrm>
              <a:off x="5802491" y="7405124"/>
              <a:ext cx="548304" cy="559028"/>
              <a:chOff x="5783444" y="1968595"/>
              <a:chExt cx="587021" cy="598502"/>
            </a:xfrm>
          </p:grpSpPr>
          <p:grpSp>
            <p:nvGrpSpPr>
              <p:cNvPr id="29" name="Group 28">
                <a:extLst>
                  <a:ext uri="{FF2B5EF4-FFF2-40B4-BE49-F238E27FC236}">
                    <a16:creationId xmlns:a16="http://schemas.microsoft.com/office/drawing/2014/main" id="{267F1DED-6BD9-4B8F-9413-B12D36588B41}"/>
                  </a:ext>
                </a:extLst>
              </p:cNvPr>
              <p:cNvGrpSpPr/>
              <p:nvPr/>
            </p:nvGrpSpPr>
            <p:grpSpPr>
              <a:xfrm>
                <a:off x="6090248" y="1986513"/>
                <a:ext cx="151887" cy="229177"/>
                <a:chOff x="5946306" y="2679392"/>
                <a:chExt cx="299388" cy="451736"/>
              </a:xfrm>
            </p:grpSpPr>
            <p:sp>
              <p:nvSpPr>
                <p:cNvPr id="50" name="Freeform: Shape 49">
                  <a:extLst>
                    <a:ext uri="{FF2B5EF4-FFF2-40B4-BE49-F238E27FC236}">
                      <a16:creationId xmlns:a16="http://schemas.microsoft.com/office/drawing/2014/main" id="{D301BC8F-B484-4ED4-9725-42E01306A5BC}"/>
                    </a:ext>
                  </a:extLst>
                </p:cNvPr>
                <p:cNvSpPr/>
                <p:nvPr/>
              </p:nvSpPr>
              <p:spPr>
                <a:xfrm>
                  <a:off x="6021800" y="3017208"/>
                  <a:ext cx="148265" cy="29789"/>
                </a:xfrm>
                <a:custGeom>
                  <a:avLst/>
                  <a:gdLst>
                    <a:gd name="connsiteX0" fmla="*/ 186785 w 207644"/>
                    <a:gd name="connsiteY0" fmla="*/ 0 h 41719"/>
                    <a:gd name="connsiteX1" fmla="*/ 20860 w 207644"/>
                    <a:gd name="connsiteY1" fmla="*/ 0 h 41719"/>
                    <a:gd name="connsiteX2" fmla="*/ 0 w 207644"/>
                    <a:gd name="connsiteY2" fmla="*/ 20860 h 41719"/>
                    <a:gd name="connsiteX3" fmla="*/ 20860 w 207644"/>
                    <a:gd name="connsiteY3" fmla="*/ 41719 h 41719"/>
                    <a:gd name="connsiteX4" fmla="*/ 186785 w 207644"/>
                    <a:gd name="connsiteY4" fmla="*/ 41719 h 41719"/>
                    <a:gd name="connsiteX5" fmla="*/ 207645 w 207644"/>
                    <a:gd name="connsiteY5" fmla="*/ 20860 h 41719"/>
                    <a:gd name="connsiteX6" fmla="*/ 186785 w 207644"/>
                    <a:gd name="connsiteY6" fmla="*/ 0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4" h="41719">
                      <a:moveTo>
                        <a:pt x="186785" y="0"/>
                      </a:moveTo>
                      <a:lnTo>
                        <a:pt x="20860" y="0"/>
                      </a:lnTo>
                      <a:cubicBezTo>
                        <a:pt x="9339" y="0"/>
                        <a:pt x="0" y="9339"/>
                        <a:pt x="0" y="20860"/>
                      </a:cubicBezTo>
                      <a:cubicBezTo>
                        <a:pt x="0" y="32380"/>
                        <a:pt x="9339" y="41719"/>
                        <a:pt x="20860" y="41719"/>
                      </a:cubicBezTo>
                      <a:lnTo>
                        <a:pt x="186785" y="41719"/>
                      </a:lnTo>
                      <a:cubicBezTo>
                        <a:pt x="198306" y="41719"/>
                        <a:pt x="207645" y="32380"/>
                        <a:pt x="207645" y="20860"/>
                      </a:cubicBezTo>
                      <a:cubicBezTo>
                        <a:pt x="207645" y="9339"/>
                        <a:pt x="198306" y="0"/>
                        <a:pt x="186785"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4CA0CDE1-4508-46D7-B562-0DCE96800DAF}"/>
                    </a:ext>
                  </a:extLst>
                </p:cNvPr>
                <p:cNvSpPr/>
                <p:nvPr/>
              </p:nvSpPr>
              <p:spPr>
                <a:xfrm>
                  <a:off x="6033838" y="3069918"/>
                  <a:ext cx="123849" cy="61210"/>
                </a:xfrm>
                <a:custGeom>
                  <a:avLst/>
                  <a:gdLst>
                    <a:gd name="connsiteX0" fmla="*/ 43910 w 173450"/>
                    <a:gd name="connsiteY0" fmla="*/ 50578 h 85725"/>
                    <a:gd name="connsiteX1" fmla="*/ 43910 w 173450"/>
                    <a:gd name="connsiteY1" fmla="*/ 62008 h 85725"/>
                    <a:gd name="connsiteX2" fmla="*/ 67532 w 173450"/>
                    <a:gd name="connsiteY2" fmla="*/ 85725 h 85725"/>
                    <a:gd name="connsiteX3" fmla="*/ 101251 w 173450"/>
                    <a:gd name="connsiteY3" fmla="*/ 85725 h 85725"/>
                    <a:gd name="connsiteX4" fmla="*/ 124873 w 173450"/>
                    <a:gd name="connsiteY4" fmla="*/ 62103 h 85725"/>
                    <a:gd name="connsiteX5" fmla="*/ 124873 w 173450"/>
                    <a:gd name="connsiteY5" fmla="*/ 51054 h 85725"/>
                    <a:gd name="connsiteX6" fmla="*/ 173450 w 173450"/>
                    <a:gd name="connsiteY6" fmla="*/ 0 h 85725"/>
                    <a:gd name="connsiteX7" fmla="*/ 0 w 173450"/>
                    <a:gd name="connsiteY7" fmla="*/ 0 h 85725"/>
                    <a:gd name="connsiteX8" fmla="*/ 43910 w 173450"/>
                    <a:gd name="connsiteY8" fmla="*/ 5057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450" h="85725">
                      <a:moveTo>
                        <a:pt x="43910" y="50578"/>
                      </a:moveTo>
                      <a:lnTo>
                        <a:pt x="43910" y="62008"/>
                      </a:lnTo>
                      <a:cubicBezTo>
                        <a:pt x="43910" y="75069"/>
                        <a:pt x="54471" y="85673"/>
                        <a:pt x="67532" y="85725"/>
                      </a:cubicBezTo>
                      <a:lnTo>
                        <a:pt x="101251" y="85725"/>
                      </a:lnTo>
                      <a:cubicBezTo>
                        <a:pt x="114275" y="85673"/>
                        <a:pt x="124820" y="75127"/>
                        <a:pt x="124873" y="62103"/>
                      </a:cubicBezTo>
                      <a:lnTo>
                        <a:pt x="124873" y="51054"/>
                      </a:lnTo>
                      <a:cubicBezTo>
                        <a:pt x="152011" y="49544"/>
                        <a:pt x="173291" y="27181"/>
                        <a:pt x="173450" y="0"/>
                      </a:cubicBezTo>
                      <a:lnTo>
                        <a:pt x="0" y="0"/>
                      </a:lnTo>
                      <a:cubicBezTo>
                        <a:pt x="150" y="25385"/>
                        <a:pt x="18798" y="46864"/>
                        <a:pt x="43910" y="50578"/>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EFB11A71-1D54-4CFB-A617-1B697D92E328}"/>
                    </a:ext>
                  </a:extLst>
                </p:cNvPr>
                <p:cNvSpPr/>
                <p:nvPr/>
              </p:nvSpPr>
              <p:spPr>
                <a:xfrm>
                  <a:off x="5946306" y="2679392"/>
                  <a:ext cx="299388" cy="316118"/>
                </a:xfrm>
                <a:custGeom>
                  <a:avLst/>
                  <a:gdLst>
                    <a:gd name="connsiteX0" fmla="*/ 209550 w 419290"/>
                    <a:gd name="connsiteY0" fmla="*/ 0 h 442721"/>
                    <a:gd name="connsiteX1" fmla="*/ 0 w 419290"/>
                    <a:gd name="connsiteY1" fmla="*/ 215170 h 442721"/>
                    <a:gd name="connsiteX2" fmla="*/ 15335 w 419290"/>
                    <a:gd name="connsiteY2" fmla="*/ 295942 h 442721"/>
                    <a:gd name="connsiteX3" fmla="*/ 19336 w 419290"/>
                    <a:gd name="connsiteY3" fmla="*/ 305467 h 442721"/>
                    <a:gd name="connsiteX4" fmla="*/ 55340 w 419290"/>
                    <a:gd name="connsiteY4" fmla="*/ 360902 h 442721"/>
                    <a:gd name="connsiteX5" fmla="*/ 108585 w 419290"/>
                    <a:gd name="connsiteY5" fmla="*/ 442722 h 442721"/>
                    <a:gd name="connsiteX6" fmla="*/ 310706 w 419290"/>
                    <a:gd name="connsiteY6" fmla="*/ 442722 h 442721"/>
                    <a:gd name="connsiteX7" fmla="*/ 363950 w 419290"/>
                    <a:gd name="connsiteY7" fmla="*/ 360902 h 442721"/>
                    <a:gd name="connsiteX8" fmla="*/ 399955 w 419290"/>
                    <a:gd name="connsiteY8" fmla="*/ 305467 h 442721"/>
                    <a:gd name="connsiteX9" fmla="*/ 403955 w 419290"/>
                    <a:gd name="connsiteY9" fmla="*/ 295942 h 442721"/>
                    <a:gd name="connsiteX10" fmla="*/ 419291 w 419290"/>
                    <a:gd name="connsiteY10" fmla="*/ 215170 h 442721"/>
                    <a:gd name="connsiteX11" fmla="*/ 209550 w 419290"/>
                    <a:gd name="connsiteY11" fmla="*/ 0 h 442721"/>
                    <a:gd name="connsiteX12" fmla="*/ 200025 w 419290"/>
                    <a:gd name="connsiteY12" fmla="*/ 79248 h 442721"/>
                    <a:gd name="connsiteX13" fmla="*/ 137541 w 419290"/>
                    <a:gd name="connsiteY13" fmla="*/ 98298 h 442721"/>
                    <a:gd name="connsiteX14" fmla="*/ 75819 w 419290"/>
                    <a:gd name="connsiteY14" fmla="*/ 224695 h 442721"/>
                    <a:gd name="connsiteX15" fmla="*/ 54959 w 419290"/>
                    <a:gd name="connsiteY15" fmla="*/ 245174 h 442721"/>
                    <a:gd name="connsiteX16" fmla="*/ 54959 w 419290"/>
                    <a:gd name="connsiteY16" fmla="*/ 245174 h 442721"/>
                    <a:gd name="connsiteX17" fmla="*/ 34481 w 419290"/>
                    <a:gd name="connsiteY17" fmla="*/ 223939 h 442721"/>
                    <a:gd name="connsiteX18" fmla="*/ 34481 w 419290"/>
                    <a:gd name="connsiteY18" fmla="*/ 223933 h 442721"/>
                    <a:gd name="connsiteX19" fmla="*/ 118491 w 419290"/>
                    <a:gd name="connsiteY19" fmla="*/ 61341 h 442721"/>
                    <a:gd name="connsiteX20" fmla="*/ 200406 w 419290"/>
                    <a:gd name="connsiteY20" fmla="*/ 37814 h 442721"/>
                    <a:gd name="connsiteX21" fmla="*/ 221266 w 419290"/>
                    <a:gd name="connsiteY21" fmla="*/ 58674 h 442721"/>
                    <a:gd name="connsiteX22" fmla="*/ 200406 w 419290"/>
                    <a:gd name="connsiteY22" fmla="*/ 79534 h 44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9290" h="442721">
                      <a:moveTo>
                        <a:pt x="209550" y="0"/>
                      </a:moveTo>
                      <a:cubicBezTo>
                        <a:pt x="93726" y="0"/>
                        <a:pt x="0" y="96393"/>
                        <a:pt x="0" y="215170"/>
                      </a:cubicBezTo>
                      <a:cubicBezTo>
                        <a:pt x="-31" y="242820"/>
                        <a:pt x="5172" y="270227"/>
                        <a:pt x="15335" y="295942"/>
                      </a:cubicBezTo>
                      <a:cubicBezTo>
                        <a:pt x="16605" y="299116"/>
                        <a:pt x="17939" y="302292"/>
                        <a:pt x="19336" y="305467"/>
                      </a:cubicBezTo>
                      <a:cubicBezTo>
                        <a:pt x="28421" y="325684"/>
                        <a:pt x="40565" y="344381"/>
                        <a:pt x="55340" y="360902"/>
                      </a:cubicBezTo>
                      <a:lnTo>
                        <a:pt x="108585" y="442722"/>
                      </a:lnTo>
                      <a:lnTo>
                        <a:pt x="310706" y="442722"/>
                      </a:lnTo>
                      <a:lnTo>
                        <a:pt x="363950" y="360902"/>
                      </a:lnTo>
                      <a:cubicBezTo>
                        <a:pt x="378726" y="344381"/>
                        <a:pt x="390870" y="325684"/>
                        <a:pt x="399955" y="305467"/>
                      </a:cubicBezTo>
                      <a:cubicBezTo>
                        <a:pt x="401352" y="302355"/>
                        <a:pt x="402686" y="299180"/>
                        <a:pt x="403955" y="295942"/>
                      </a:cubicBezTo>
                      <a:cubicBezTo>
                        <a:pt x="414119" y="270227"/>
                        <a:pt x="419322" y="242820"/>
                        <a:pt x="419291" y="215170"/>
                      </a:cubicBezTo>
                      <a:cubicBezTo>
                        <a:pt x="419291" y="96298"/>
                        <a:pt x="325374" y="0"/>
                        <a:pt x="209550" y="0"/>
                      </a:cubicBezTo>
                      <a:close/>
                      <a:moveTo>
                        <a:pt x="200025" y="79248"/>
                      </a:moveTo>
                      <a:cubicBezTo>
                        <a:pt x="177981" y="80554"/>
                        <a:pt x="156564" y="87083"/>
                        <a:pt x="137541" y="98298"/>
                      </a:cubicBezTo>
                      <a:cubicBezTo>
                        <a:pt x="97631" y="122015"/>
                        <a:pt x="76867" y="164973"/>
                        <a:pt x="75819" y="224695"/>
                      </a:cubicBezTo>
                      <a:cubicBezTo>
                        <a:pt x="75612" y="236067"/>
                        <a:pt x="66333" y="245175"/>
                        <a:pt x="54959" y="245174"/>
                      </a:cubicBezTo>
                      <a:lnTo>
                        <a:pt x="54959" y="245174"/>
                      </a:lnTo>
                      <a:cubicBezTo>
                        <a:pt x="43441" y="244965"/>
                        <a:pt x="34272" y="235458"/>
                        <a:pt x="34481" y="223939"/>
                      </a:cubicBezTo>
                      <a:cubicBezTo>
                        <a:pt x="34481" y="223938"/>
                        <a:pt x="34481" y="223935"/>
                        <a:pt x="34481" y="223933"/>
                      </a:cubicBezTo>
                      <a:cubicBezTo>
                        <a:pt x="36100" y="128683"/>
                        <a:pt x="81058" y="82867"/>
                        <a:pt x="118491" y="61341"/>
                      </a:cubicBezTo>
                      <a:cubicBezTo>
                        <a:pt x="143513" y="47041"/>
                        <a:pt x="171609" y="38972"/>
                        <a:pt x="200406" y="37814"/>
                      </a:cubicBezTo>
                      <a:cubicBezTo>
                        <a:pt x="211927" y="37814"/>
                        <a:pt x="221266" y="47154"/>
                        <a:pt x="221266" y="58674"/>
                      </a:cubicBezTo>
                      <a:cubicBezTo>
                        <a:pt x="221266" y="70195"/>
                        <a:pt x="211927" y="79534"/>
                        <a:pt x="200406" y="79534"/>
                      </a:cubicBezTo>
                      <a:close/>
                    </a:path>
                  </a:pathLst>
                </a:custGeom>
                <a:solidFill>
                  <a:srgbClr val="4FE4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0" name="Graphic 89">
                <a:extLst>
                  <a:ext uri="{FF2B5EF4-FFF2-40B4-BE49-F238E27FC236}">
                    <a16:creationId xmlns:a16="http://schemas.microsoft.com/office/drawing/2014/main" id="{C2C2B3F3-19B6-4DA9-B609-7657739F84AC}"/>
                  </a:ext>
                </a:extLst>
              </p:cNvPr>
              <p:cNvGrpSpPr/>
              <p:nvPr/>
            </p:nvGrpSpPr>
            <p:grpSpPr>
              <a:xfrm>
                <a:off x="6142963" y="2251984"/>
                <a:ext cx="227502" cy="315113"/>
                <a:chOff x="4186213" y="2461810"/>
                <a:chExt cx="466725" cy="646461"/>
              </a:xfrm>
            </p:grpSpPr>
            <p:sp>
              <p:nvSpPr>
                <p:cNvPr id="41" name="Freeform: Shape 40">
                  <a:extLst>
                    <a:ext uri="{FF2B5EF4-FFF2-40B4-BE49-F238E27FC236}">
                      <a16:creationId xmlns:a16="http://schemas.microsoft.com/office/drawing/2014/main" id="{90FABD7C-26A1-4FDC-BA5B-7CFFAD6499F7}"/>
                    </a:ext>
                  </a:extLst>
                </p:cNvPr>
                <p:cNvSpPr/>
                <p:nvPr/>
              </p:nvSpPr>
              <p:spPr>
                <a:xfrm>
                  <a:off x="4255745" y="2557726"/>
                  <a:ext cx="329184" cy="330327"/>
                </a:xfrm>
                <a:custGeom>
                  <a:avLst/>
                  <a:gdLst>
                    <a:gd name="connsiteX0" fmla="*/ 329184 w 329184"/>
                    <a:gd name="connsiteY0" fmla="*/ 165164 h 330327"/>
                    <a:gd name="connsiteX1" fmla="*/ 327660 w 329184"/>
                    <a:gd name="connsiteY1" fmla="*/ 187166 h 330327"/>
                    <a:gd name="connsiteX2" fmla="*/ 164592 w 329184"/>
                    <a:gd name="connsiteY2" fmla="*/ 330327 h 330327"/>
                    <a:gd name="connsiteX3" fmla="*/ 1524 w 329184"/>
                    <a:gd name="connsiteY3" fmla="*/ 187357 h 330327"/>
                    <a:gd name="connsiteX4" fmla="*/ 0 w 329184"/>
                    <a:gd name="connsiteY4" fmla="*/ 165164 h 330327"/>
                    <a:gd name="connsiteX5" fmla="*/ 149352 w 329184"/>
                    <a:gd name="connsiteY5" fmla="*/ 762 h 330327"/>
                    <a:gd name="connsiteX6" fmla="*/ 156115 w 329184"/>
                    <a:gd name="connsiteY6" fmla="*/ 191 h 330327"/>
                    <a:gd name="connsiteX7" fmla="*/ 164592 w 329184"/>
                    <a:gd name="connsiteY7" fmla="*/ 0 h 330327"/>
                    <a:gd name="connsiteX8" fmla="*/ 329184 w 329184"/>
                    <a:gd name="connsiteY8" fmla="*/ 165164 h 33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84" h="330327">
                      <a:moveTo>
                        <a:pt x="329184" y="165164"/>
                      </a:moveTo>
                      <a:cubicBezTo>
                        <a:pt x="329184" y="172688"/>
                        <a:pt x="328708" y="180023"/>
                        <a:pt x="327660" y="187166"/>
                      </a:cubicBezTo>
                      <a:cubicBezTo>
                        <a:pt x="316992" y="268605"/>
                        <a:pt x="247459" y="330327"/>
                        <a:pt x="164592" y="330327"/>
                      </a:cubicBezTo>
                      <a:cubicBezTo>
                        <a:pt x="80296" y="330327"/>
                        <a:pt x="12002" y="268700"/>
                        <a:pt x="1524" y="187357"/>
                      </a:cubicBezTo>
                      <a:cubicBezTo>
                        <a:pt x="476" y="180118"/>
                        <a:pt x="0" y="172688"/>
                        <a:pt x="0" y="165164"/>
                      </a:cubicBezTo>
                      <a:cubicBezTo>
                        <a:pt x="0" y="79629"/>
                        <a:pt x="64865" y="8382"/>
                        <a:pt x="149352" y="762"/>
                      </a:cubicBezTo>
                      <a:cubicBezTo>
                        <a:pt x="151543" y="476"/>
                        <a:pt x="153829" y="286"/>
                        <a:pt x="156115" y="191"/>
                      </a:cubicBezTo>
                      <a:cubicBezTo>
                        <a:pt x="158972" y="95"/>
                        <a:pt x="161735" y="0"/>
                        <a:pt x="164592" y="0"/>
                      </a:cubicBezTo>
                      <a:cubicBezTo>
                        <a:pt x="254794" y="0"/>
                        <a:pt x="329184" y="74581"/>
                        <a:pt x="329184" y="165164"/>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30734C99-A089-4CBE-BEA4-A2ECAE7A982D}"/>
                    </a:ext>
                  </a:extLst>
                </p:cNvPr>
                <p:cNvSpPr/>
                <p:nvPr/>
              </p:nvSpPr>
              <p:spPr>
                <a:xfrm>
                  <a:off x="4186213" y="2896340"/>
                  <a:ext cx="466725" cy="211931"/>
                </a:xfrm>
                <a:custGeom>
                  <a:avLst/>
                  <a:gdLst>
                    <a:gd name="connsiteX0" fmla="*/ 466725 w 466725"/>
                    <a:gd name="connsiteY0" fmla="*/ 211931 h 211931"/>
                    <a:gd name="connsiteX1" fmla="*/ 0 w 466725"/>
                    <a:gd name="connsiteY1" fmla="*/ 211931 h 211931"/>
                    <a:gd name="connsiteX2" fmla="*/ 132874 w 466725"/>
                    <a:gd name="connsiteY2" fmla="*/ 95 h 211931"/>
                    <a:gd name="connsiteX3" fmla="*/ 132969 w 466725"/>
                    <a:gd name="connsiteY3" fmla="*/ 95 h 211931"/>
                    <a:gd name="connsiteX4" fmla="*/ 234791 w 466725"/>
                    <a:gd name="connsiteY4" fmla="*/ 95250 h 211931"/>
                    <a:gd name="connsiteX5" fmla="*/ 335090 w 466725"/>
                    <a:gd name="connsiteY5" fmla="*/ 0 h 211931"/>
                    <a:gd name="connsiteX6" fmla="*/ 466725 w 466725"/>
                    <a:gd name="connsiteY6" fmla="*/ 211931 h 2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211931">
                      <a:moveTo>
                        <a:pt x="466725" y="211931"/>
                      </a:moveTo>
                      <a:lnTo>
                        <a:pt x="0" y="211931"/>
                      </a:lnTo>
                      <a:cubicBezTo>
                        <a:pt x="0" y="119063"/>
                        <a:pt x="54483" y="38291"/>
                        <a:pt x="132874" y="95"/>
                      </a:cubicBezTo>
                      <a:cubicBezTo>
                        <a:pt x="132874" y="191"/>
                        <a:pt x="132874" y="191"/>
                        <a:pt x="132969" y="95"/>
                      </a:cubicBezTo>
                      <a:cubicBezTo>
                        <a:pt x="234791" y="95250"/>
                        <a:pt x="234791" y="95250"/>
                        <a:pt x="234791" y="95250"/>
                      </a:cubicBezTo>
                      <a:cubicBezTo>
                        <a:pt x="280607" y="51626"/>
                        <a:pt x="312706" y="21336"/>
                        <a:pt x="335090" y="0"/>
                      </a:cubicBezTo>
                      <a:cubicBezTo>
                        <a:pt x="413195" y="38100"/>
                        <a:pt x="466725" y="118872"/>
                        <a:pt x="466725" y="211931"/>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DFFC0B58-C177-4F9F-9010-AB14A120F0F1}"/>
                    </a:ext>
                  </a:extLst>
                </p:cNvPr>
                <p:cNvSpPr/>
                <p:nvPr/>
              </p:nvSpPr>
              <p:spPr>
                <a:xfrm>
                  <a:off x="4255745" y="2539533"/>
                  <a:ext cx="157543" cy="205549"/>
                </a:xfrm>
                <a:custGeom>
                  <a:avLst/>
                  <a:gdLst>
                    <a:gd name="connsiteX0" fmla="*/ 157544 w 157543"/>
                    <a:gd name="connsiteY0" fmla="*/ 39529 h 205549"/>
                    <a:gd name="connsiteX1" fmla="*/ 152781 w 157543"/>
                    <a:gd name="connsiteY1" fmla="*/ 79057 h 205549"/>
                    <a:gd name="connsiteX2" fmla="*/ 1524 w 157543"/>
                    <a:gd name="connsiteY2" fmla="*/ 205550 h 205549"/>
                    <a:gd name="connsiteX3" fmla="*/ 0 w 157543"/>
                    <a:gd name="connsiteY3" fmla="*/ 183356 h 205549"/>
                    <a:gd name="connsiteX4" fmla="*/ 149352 w 157543"/>
                    <a:gd name="connsiteY4" fmla="*/ 18955 h 205549"/>
                    <a:gd name="connsiteX5" fmla="*/ 152781 w 157543"/>
                    <a:gd name="connsiteY5" fmla="*/ 0 h 205549"/>
                    <a:gd name="connsiteX6" fmla="*/ 156115 w 157543"/>
                    <a:gd name="connsiteY6" fmla="*/ 18383 h 205549"/>
                    <a:gd name="connsiteX7" fmla="*/ 157544 w 157543"/>
                    <a:gd name="connsiteY7" fmla="*/ 39529 h 20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543" h="205549">
                      <a:moveTo>
                        <a:pt x="157544" y="39529"/>
                      </a:moveTo>
                      <a:cubicBezTo>
                        <a:pt x="157544" y="53150"/>
                        <a:pt x="155924" y="66389"/>
                        <a:pt x="152781" y="79057"/>
                      </a:cubicBezTo>
                      <a:cubicBezTo>
                        <a:pt x="135827" y="148685"/>
                        <a:pt x="75152" y="201073"/>
                        <a:pt x="1524" y="205550"/>
                      </a:cubicBezTo>
                      <a:cubicBezTo>
                        <a:pt x="476" y="198311"/>
                        <a:pt x="0" y="190881"/>
                        <a:pt x="0" y="183356"/>
                      </a:cubicBezTo>
                      <a:cubicBezTo>
                        <a:pt x="0" y="97822"/>
                        <a:pt x="64865" y="26575"/>
                        <a:pt x="149352" y="18955"/>
                      </a:cubicBezTo>
                      <a:cubicBezTo>
                        <a:pt x="150114" y="12478"/>
                        <a:pt x="151257" y="6191"/>
                        <a:pt x="152781" y="0"/>
                      </a:cubicBezTo>
                      <a:cubicBezTo>
                        <a:pt x="154305" y="6001"/>
                        <a:pt x="155448" y="12097"/>
                        <a:pt x="156115" y="18383"/>
                      </a:cubicBezTo>
                      <a:cubicBezTo>
                        <a:pt x="157067" y="25241"/>
                        <a:pt x="157544" y="32385"/>
                        <a:pt x="157544" y="39529"/>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DAF446C-F7F8-45A6-8B95-FB5BF86389C2}"/>
                    </a:ext>
                  </a:extLst>
                </p:cNvPr>
                <p:cNvSpPr/>
                <p:nvPr/>
              </p:nvSpPr>
              <p:spPr>
                <a:xfrm>
                  <a:off x="4403764" y="2539533"/>
                  <a:ext cx="181165" cy="205930"/>
                </a:xfrm>
                <a:custGeom>
                  <a:avLst/>
                  <a:gdLst>
                    <a:gd name="connsiteX0" fmla="*/ 181166 w 181165"/>
                    <a:gd name="connsiteY0" fmla="*/ 183356 h 205930"/>
                    <a:gd name="connsiteX1" fmla="*/ 179642 w 181165"/>
                    <a:gd name="connsiteY1" fmla="*/ 205359 h 205930"/>
                    <a:gd name="connsiteX2" fmla="*/ 166402 w 181165"/>
                    <a:gd name="connsiteY2" fmla="*/ 205931 h 205930"/>
                    <a:gd name="connsiteX3" fmla="*/ 4763 w 181165"/>
                    <a:gd name="connsiteY3" fmla="*/ 79057 h 205930"/>
                    <a:gd name="connsiteX4" fmla="*/ 0 w 181165"/>
                    <a:gd name="connsiteY4" fmla="*/ 39529 h 205930"/>
                    <a:gd name="connsiteX5" fmla="*/ 1333 w 181165"/>
                    <a:gd name="connsiteY5" fmla="*/ 18955 h 205930"/>
                    <a:gd name="connsiteX6" fmla="*/ 4763 w 181165"/>
                    <a:gd name="connsiteY6" fmla="*/ 0 h 205930"/>
                    <a:gd name="connsiteX7" fmla="*/ 8096 w 181165"/>
                    <a:gd name="connsiteY7" fmla="*/ 18383 h 205930"/>
                    <a:gd name="connsiteX8" fmla="*/ 16573 w 181165"/>
                    <a:gd name="connsiteY8" fmla="*/ 18193 h 205930"/>
                    <a:gd name="connsiteX9" fmla="*/ 181166 w 181165"/>
                    <a:gd name="connsiteY9" fmla="*/ 183356 h 20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165" h="205930">
                      <a:moveTo>
                        <a:pt x="181166" y="183356"/>
                      </a:moveTo>
                      <a:cubicBezTo>
                        <a:pt x="181166" y="190881"/>
                        <a:pt x="180689" y="198215"/>
                        <a:pt x="179642" y="205359"/>
                      </a:cubicBezTo>
                      <a:cubicBezTo>
                        <a:pt x="175260" y="205740"/>
                        <a:pt x="170878" y="205931"/>
                        <a:pt x="166402" y="205931"/>
                      </a:cubicBezTo>
                      <a:cubicBezTo>
                        <a:pt x="88106" y="205931"/>
                        <a:pt x="22479" y="151924"/>
                        <a:pt x="4763" y="79057"/>
                      </a:cubicBezTo>
                      <a:cubicBezTo>
                        <a:pt x="1619" y="66389"/>
                        <a:pt x="0" y="53150"/>
                        <a:pt x="0" y="39529"/>
                      </a:cubicBezTo>
                      <a:cubicBezTo>
                        <a:pt x="0" y="32576"/>
                        <a:pt x="476" y="25717"/>
                        <a:pt x="1333" y="18955"/>
                      </a:cubicBezTo>
                      <a:cubicBezTo>
                        <a:pt x="2095" y="12478"/>
                        <a:pt x="3239" y="6191"/>
                        <a:pt x="4763" y="0"/>
                      </a:cubicBezTo>
                      <a:cubicBezTo>
                        <a:pt x="6286" y="6001"/>
                        <a:pt x="7430" y="12097"/>
                        <a:pt x="8096" y="18383"/>
                      </a:cubicBezTo>
                      <a:cubicBezTo>
                        <a:pt x="10954" y="18288"/>
                        <a:pt x="13716" y="18193"/>
                        <a:pt x="16573" y="18193"/>
                      </a:cubicBezTo>
                      <a:cubicBezTo>
                        <a:pt x="106775" y="18193"/>
                        <a:pt x="181166" y="92774"/>
                        <a:pt x="181166" y="183356"/>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45" name="Graphic 89">
                  <a:extLst>
                    <a:ext uri="{FF2B5EF4-FFF2-40B4-BE49-F238E27FC236}">
                      <a16:creationId xmlns:a16="http://schemas.microsoft.com/office/drawing/2014/main" id="{C7200148-ABFF-42CF-B323-EF94B5E17553}"/>
                    </a:ext>
                  </a:extLst>
                </p:cNvPr>
                <p:cNvGrpSpPr/>
                <p:nvPr/>
              </p:nvGrpSpPr>
              <p:grpSpPr>
                <a:xfrm>
                  <a:off x="4276795" y="2461810"/>
                  <a:ext cx="273081" cy="162972"/>
                  <a:chOff x="4276795" y="2461810"/>
                  <a:chExt cx="273081" cy="162972"/>
                </a:xfrm>
              </p:grpSpPr>
              <p:sp>
                <p:nvSpPr>
                  <p:cNvPr id="46" name="Freeform: Shape 45">
                    <a:extLst>
                      <a:ext uri="{FF2B5EF4-FFF2-40B4-BE49-F238E27FC236}">
                        <a16:creationId xmlns:a16="http://schemas.microsoft.com/office/drawing/2014/main" id="{5E49C9D7-856E-4338-95B7-B3AE37071A41}"/>
                      </a:ext>
                    </a:extLst>
                  </p:cNvPr>
                  <p:cNvSpPr/>
                  <p:nvPr/>
                </p:nvSpPr>
                <p:spPr>
                  <a:xfrm>
                    <a:off x="4276795" y="2461810"/>
                    <a:ext cx="273081" cy="162972"/>
                  </a:xfrm>
                  <a:custGeom>
                    <a:avLst/>
                    <a:gdLst>
                      <a:gd name="connsiteX0" fmla="*/ 237077 w 273081"/>
                      <a:gd name="connsiteY0" fmla="*/ 162973 h 162972"/>
                      <a:gd name="connsiteX1" fmla="*/ 36004 w 273081"/>
                      <a:gd name="connsiteY1" fmla="*/ 162973 h 162972"/>
                      <a:gd name="connsiteX2" fmla="*/ 0 w 273081"/>
                      <a:gd name="connsiteY2" fmla="*/ 72009 h 162972"/>
                      <a:gd name="connsiteX3" fmla="*/ 136493 w 273081"/>
                      <a:gd name="connsiteY3" fmla="*/ 0 h 162972"/>
                      <a:gd name="connsiteX4" fmla="*/ 273082 w 273081"/>
                      <a:gd name="connsiteY4" fmla="*/ 72009 h 162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81" h="162972">
                        <a:moveTo>
                          <a:pt x="237077" y="162973"/>
                        </a:moveTo>
                        <a:lnTo>
                          <a:pt x="36004" y="162973"/>
                        </a:lnTo>
                        <a:lnTo>
                          <a:pt x="0" y="72009"/>
                        </a:lnTo>
                        <a:lnTo>
                          <a:pt x="136493" y="0"/>
                        </a:lnTo>
                        <a:lnTo>
                          <a:pt x="273082" y="72009"/>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47" name="Graphic 89">
                    <a:extLst>
                      <a:ext uri="{FF2B5EF4-FFF2-40B4-BE49-F238E27FC236}">
                        <a16:creationId xmlns:a16="http://schemas.microsoft.com/office/drawing/2014/main" id="{F18FDDA2-ABB4-46AF-BDF6-6F7EEBC00AC4}"/>
                      </a:ext>
                    </a:extLst>
                  </p:cNvPr>
                  <p:cNvGrpSpPr/>
                  <p:nvPr/>
                </p:nvGrpSpPr>
                <p:grpSpPr>
                  <a:xfrm>
                    <a:off x="4379951" y="2517721"/>
                    <a:ext cx="66675" cy="66675"/>
                    <a:chOff x="4379951" y="2517721"/>
                    <a:chExt cx="66675" cy="66675"/>
                  </a:xfrm>
                  <a:solidFill>
                    <a:srgbClr val="FFFFFF"/>
                  </a:solidFill>
                </p:grpSpPr>
                <p:sp>
                  <p:nvSpPr>
                    <p:cNvPr id="48" name="Freeform: Shape 47">
                      <a:extLst>
                        <a:ext uri="{FF2B5EF4-FFF2-40B4-BE49-F238E27FC236}">
                          <a16:creationId xmlns:a16="http://schemas.microsoft.com/office/drawing/2014/main" id="{D2D99B75-CA40-450B-91FA-626775603602}"/>
                        </a:ext>
                      </a:extLst>
                    </p:cNvPr>
                    <p:cNvSpPr/>
                    <p:nvPr/>
                  </p:nvSpPr>
                  <p:spPr>
                    <a:xfrm>
                      <a:off x="4403764" y="2517721"/>
                      <a:ext cx="19050" cy="66675"/>
                    </a:xfrm>
                    <a:custGeom>
                      <a:avLst/>
                      <a:gdLst>
                        <a:gd name="connsiteX0" fmla="*/ 0 w 19050"/>
                        <a:gd name="connsiteY0" fmla="*/ 0 h 66675"/>
                        <a:gd name="connsiteX1" fmla="*/ 19050 w 19050"/>
                        <a:gd name="connsiteY1" fmla="*/ 0 h 66675"/>
                        <a:gd name="connsiteX2" fmla="*/ 19050 w 19050"/>
                        <a:gd name="connsiteY2" fmla="*/ 66675 h 66675"/>
                        <a:gd name="connsiteX3" fmla="*/ 0 w 1905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9050" h="66675">
                          <a:moveTo>
                            <a:pt x="0" y="0"/>
                          </a:moveTo>
                          <a:lnTo>
                            <a:pt x="19050" y="0"/>
                          </a:lnTo>
                          <a:lnTo>
                            <a:pt x="19050" y="66675"/>
                          </a:lnTo>
                          <a:lnTo>
                            <a:pt x="0" y="66675"/>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B8BC9303-0FF7-4439-A9F3-E1A3038A2E9D}"/>
                        </a:ext>
                      </a:extLst>
                    </p:cNvPr>
                    <p:cNvSpPr/>
                    <p:nvPr/>
                  </p:nvSpPr>
                  <p:spPr>
                    <a:xfrm>
                      <a:off x="4379951" y="2541534"/>
                      <a:ext cx="66675" cy="19050"/>
                    </a:xfrm>
                    <a:custGeom>
                      <a:avLst/>
                      <a:gdLst>
                        <a:gd name="connsiteX0" fmla="*/ 0 w 66675"/>
                        <a:gd name="connsiteY0" fmla="*/ 0 h 19050"/>
                        <a:gd name="connsiteX1" fmla="*/ 66675 w 66675"/>
                        <a:gd name="connsiteY1" fmla="*/ 0 h 19050"/>
                        <a:gd name="connsiteX2" fmla="*/ 66675 w 66675"/>
                        <a:gd name="connsiteY2" fmla="*/ 19050 h 19050"/>
                        <a:gd name="connsiteX3" fmla="*/ 0 w 666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66675" h="19050">
                          <a:moveTo>
                            <a:pt x="0" y="0"/>
                          </a:moveTo>
                          <a:lnTo>
                            <a:pt x="66675" y="0"/>
                          </a:lnTo>
                          <a:lnTo>
                            <a:pt x="66675" y="19050"/>
                          </a:lnTo>
                          <a:lnTo>
                            <a:pt x="0" y="19050"/>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1" name="Graphic 88">
                <a:extLst>
                  <a:ext uri="{FF2B5EF4-FFF2-40B4-BE49-F238E27FC236}">
                    <a16:creationId xmlns:a16="http://schemas.microsoft.com/office/drawing/2014/main" id="{76F68C67-E0F3-4305-A910-394998BF3B93}"/>
                  </a:ext>
                </a:extLst>
              </p:cNvPr>
              <p:cNvGrpSpPr/>
              <p:nvPr/>
            </p:nvGrpSpPr>
            <p:grpSpPr>
              <a:xfrm>
                <a:off x="5783444" y="1968595"/>
                <a:ext cx="279091" cy="323508"/>
                <a:chOff x="4612047" y="1918885"/>
                <a:chExt cx="464438" cy="538353"/>
              </a:xfrm>
            </p:grpSpPr>
            <p:sp>
              <p:nvSpPr>
                <p:cNvPr id="32" name="Freeform: Shape 31">
                  <a:extLst>
                    <a:ext uri="{FF2B5EF4-FFF2-40B4-BE49-F238E27FC236}">
                      <a16:creationId xmlns:a16="http://schemas.microsoft.com/office/drawing/2014/main" id="{C07BE27E-31DD-4B98-B8FF-7F94CB2D5E8B}"/>
                    </a:ext>
                  </a:extLst>
                </p:cNvPr>
                <p:cNvSpPr/>
                <p:nvPr/>
              </p:nvSpPr>
              <p:spPr>
                <a:xfrm>
                  <a:off x="4612047" y="2232733"/>
                  <a:ext cx="464438" cy="224504"/>
                </a:xfrm>
                <a:custGeom>
                  <a:avLst/>
                  <a:gdLst>
                    <a:gd name="connsiteX0" fmla="*/ 464439 w 464438"/>
                    <a:gd name="connsiteY0" fmla="*/ 224504 h 224504"/>
                    <a:gd name="connsiteX1" fmla="*/ 0 w 464438"/>
                    <a:gd name="connsiteY1" fmla="*/ 224504 h 224504"/>
                    <a:gd name="connsiteX2" fmla="*/ 91440 w 464438"/>
                    <a:gd name="connsiteY2" fmla="*/ 36671 h 224504"/>
                    <a:gd name="connsiteX3" fmla="*/ 115253 w 464438"/>
                    <a:gd name="connsiteY3" fmla="*/ 20383 h 224504"/>
                    <a:gd name="connsiteX4" fmla="*/ 147828 w 464438"/>
                    <a:gd name="connsiteY4" fmla="*/ 4191 h 224504"/>
                    <a:gd name="connsiteX5" fmla="*/ 236506 w 464438"/>
                    <a:gd name="connsiteY5" fmla="*/ 101632 h 224504"/>
                    <a:gd name="connsiteX6" fmla="*/ 316706 w 464438"/>
                    <a:gd name="connsiteY6" fmla="*/ 0 h 224504"/>
                    <a:gd name="connsiteX7" fmla="*/ 346424 w 464438"/>
                    <a:gd name="connsiteY7" fmla="*/ 14002 h 224504"/>
                    <a:gd name="connsiteX8" fmla="*/ 382048 w 464438"/>
                    <a:gd name="connsiteY8" fmla="*/ 39148 h 224504"/>
                    <a:gd name="connsiteX9" fmla="*/ 464439 w 464438"/>
                    <a:gd name="connsiteY9" fmla="*/ 224504 h 22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438" h="224504">
                      <a:moveTo>
                        <a:pt x="464439" y="224504"/>
                      </a:moveTo>
                      <a:lnTo>
                        <a:pt x="0" y="224504"/>
                      </a:lnTo>
                      <a:cubicBezTo>
                        <a:pt x="0" y="147161"/>
                        <a:pt x="36671" y="79629"/>
                        <a:pt x="91440" y="36671"/>
                      </a:cubicBezTo>
                      <a:cubicBezTo>
                        <a:pt x="99060" y="30766"/>
                        <a:pt x="106966" y="25336"/>
                        <a:pt x="115253" y="20383"/>
                      </a:cubicBezTo>
                      <a:cubicBezTo>
                        <a:pt x="125635" y="14097"/>
                        <a:pt x="136589" y="8668"/>
                        <a:pt x="147828" y="4191"/>
                      </a:cubicBezTo>
                      <a:cubicBezTo>
                        <a:pt x="147828" y="4191"/>
                        <a:pt x="147828" y="4191"/>
                        <a:pt x="236506" y="101632"/>
                      </a:cubicBezTo>
                      <a:cubicBezTo>
                        <a:pt x="236506" y="101632"/>
                        <a:pt x="236506" y="101632"/>
                        <a:pt x="316706" y="0"/>
                      </a:cubicBezTo>
                      <a:cubicBezTo>
                        <a:pt x="326993" y="3905"/>
                        <a:pt x="336995" y="8572"/>
                        <a:pt x="346424" y="14002"/>
                      </a:cubicBezTo>
                      <a:cubicBezTo>
                        <a:pt x="359093" y="21145"/>
                        <a:pt x="371094" y="29623"/>
                        <a:pt x="382048" y="39148"/>
                      </a:cubicBezTo>
                      <a:cubicBezTo>
                        <a:pt x="433197" y="83344"/>
                        <a:pt x="464439" y="150590"/>
                        <a:pt x="464439" y="224504"/>
                      </a:cubicBez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436178D9-C6CE-4FE3-A367-959002A92F57}"/>
                    </a:ext>
                  </a:extLst>
                </p:cNvPr>
                <p:cNvSpPr/>
                <p:nvPr/>
              </p:nvSpPr>
              <p:spPr>
                <a:xfrm>
                  <a:off x="4703963" y="1918885"/>
                  <a:ext cx="285750" cy="298513"/>
                </a:xfrm>
                <a:custGeom>
                  <a:avLst/>
                  <a:gdLst>
                    <a:gd name="connsiteX0" fmla="*/ 0 w 285750"/>
                    <a:gd name="connsiteY0" fmla="*/ 149257 h 298513"/>
                    <a:gd name="connsiteX1" fmla="*/ 142875 w 285750"/>
                    <a:gd name="connsiteY1" fmla="*/ 0 h 298513"/>
                    <a:gd name="connsiteX2" fmla="*/ 285750 w 285750"/>
                    <a:gd name="connsiteY2" fmla="*/ 149257 h 298513"/>
                    <a:gd name="connsiteX3" fmla="*/ 142875 w 285750"/>
                    <a:gd name="connsiteY3" fmla="*/ 298514 h 298513"/>
                    <a:gd name="connsiteX4" fmla="*/ 0 w 285750"/>
                    <a:gd name="connsiteY4" fmla="*/ 149257 h 298513"/>
                    <a:gd name="connsiteX5" fmla="*/ 0 w 285750"/>
                    <a:gd name="connsiteY5" fmla="*/ 149257 h 29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298513">
                      <a:moveTo>
                        <a:pt x="0" y="149257"/>
                      </a:moveTo>
                      <a:cubicBezTo>
                        <a:pt x="0" y="66866"/>
                        <a:pt x="64008" y="0"/>
                        <a:pt x="142875" y="0"/>
                      </a:cubicBezTo>
                      <a:cubicBezTo>
                        <a:pt x="221742" y="0"/>
                        <a:pt x="285750" y="66866"/>
                        <a:pt x="285750" y="149257"/>
                      </a:cubicBezTo>
                      <a:cubicBezTo>
                        <a:pt x="285750" y="231743"/>
                        <a:pt x="221742" y="298514"/>
                        <a:pt x="142875" y="298514"/>
                      </a:cubicBezTo>
                      <a:cubicBezTo>
                        <a:pt x="64008" y="298514"/>
                        <a:pt x="0" y="231743"/>
                        <a:pt x="0" y="149257"/>
                      </a:cubicBezTo>
                      <a:lnTo>
                        <a:pt x="0" y="149257"/>
                      </a:ln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aphic 88">
                  <a:extLst>
                    <a:ext uri="{FF2B5EF4-FFF2-40B4-BE49-F238E27FC236}">
                      <a16:creationId xmlns:a16="http://schemas.microsoft.com/office/drawing/2014/main" id="{B204D778-FCB1-4551-9FFC-EBE2C5E8EF19}"/>
                    </a:ext>
                  </a:extLst>
                </p:cNvPr>
                <p:cNvGrpSpPr/>
                <p:nvPr/>
              </p:nvGrpSpPr>
              <p:grpSpPr>
                <a:xfrm>
                  <a:off x="4653957" y="2246735"/>
                  <a:ext cx="363759" cy="187833"/>
                  <a:chOff x="4653957" y="2246735"/>
                  <a:chExt cx="363759" cy="187833"/>
                </a:xfrm>
                <a:solidFill>
                  <a:srgbClr val="44E9FE"/>
                </a:solidFill>
              </p:grpSpPr>
              <p:sp>
                <p:nvSpPr>
                  <p:cNvPr id="35" name="Freeform: Shape 34">
                    <a:extLst>
                      <a:ext uri="{FF2B5EF4-FFF2-40B4-BE49-F238E27FC236}">
                        <a16:creationId xmlns:a16="http://schemas.microsoft.com/office/drawing/2014/main" id="{CDA12451-9C00-4FEA-8158-3377ECB34DEB}"/>
                      </a:ext>
                    </a:extLst>
                  </p:cNvPr>
                  <p:cNvSpPr/>
                  <p:nvPr/>
                </p:nvSpPr>
                <p:spPr>
                  <a:xfrm>
                    <a:off x="4669863" y="2314167"/>
                    <a:ext cx="104489" cy="86682"/>
                  </a:xfrm>
                  <a:custGeom>
                    <a:avLst/>
                    <a:gdLst>
                      <a:gd name="connsiteX0" fmla="*/ 19050 w 104489"/>
                      <a:gd name="connsiteY0" fmla="*/ 86682 h 86682"/>
                      <a:gd name="connsiteX1" fmla="*/ 0 w 104489"/>
                      <a:gd name="connsiteY1" fmla="*/ 86682 h 86682"/>
                      <a:gd name="connsiteX2" fmla="*/ 0 w 104489"/>
                      <a:gd name="connsiteY2" fmla="*/ 77157 h 86682"/>
                      <a:gd name="connsiteX3" fmla="*/ 47435 w 104489"/>
                      <a:gd name="connsiteY3" fmla="*/ 386 h 86682"/>
                      <a:gd name="connsiteX4" fmla="*/ 102013 w 104489"/>
                      <a:gd name="connsiteY4" fmla="*/ 62775 h 86682"/>
                      <a:gd name="connsiteX5" fmla="*/ 103156 w 104489"/>
                      <a:gd name="connsiteY5" fmla="*/ 71633 h 86682"/>
                      <a:gd name="connsiteX6" fmla="*/ 104489 w 104489"/>
                      <a:gd name="connsiteY6" fmla="*/ 80967 h 86682"/>
                      <a:gd name="connsiteX7" fmla="*/ 85630 w 104489"/>
                      <a:gd name="connsiteY7" fmla="*/ 83634 h 86682"/>
                      <a:gd name="connsiteX8" fmla="*/ 84296 w 104489"/>
                      <a:gd name="connsiteY8" fmla="*/ 74205 h 86682"/>
                      <a:gd name="connsiteX9" fmla="*/ 83058 w 104489"/>
                      <a:gd name="connsiteY9" fmla="*/ 65061 h 86682"/>
                      <a:gd name="connsiteX10" fmla="*/ 48292 w 104489"/>
                      <a:gd name="connsiteY10" fmla="*/ 19341 h 86682"/>
                      <a:gd name="connsiteX11" fmla="*/ 18955 w 104489"/>
                      <a:gd name="connsiteY11" fmla="*/ 77062 h 86682"/>
                      <a:gd name="connsiteX12" fmla="*/ 18955 w 104489"/>
                      <a:gd name="connsiteY12" fmla="*/ 86682 h 8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489" h="86682">
                        <a:moveTo>
                          <a:pt x="19050" y="86682"/>
                        </a:moveTo>
                        <a:lnTo>
                          <a:pt x="0" y="86682"/>
                        </a:lnTo>
                        <a:lnTo>
                          <a:pt x="0" y="77157"/>
                        </a:lnTo>
                        <a:cubicBezTo>
                          <a:pt x="0" y="48487"/>
                          <a:pt x="0" y="386"/>
                          <a:pt x="47435" y="386"/>
                        </a:cubicBezTo>
                        <a:cubicBezTo>
                          <a:pt x="93631" y="-4377"/>
                          <a:pt x="98679" y="36009"/>
                          <a:pt x="102013" y="62775"/>
                        </a:cubicBezTo>
                        <a:cubicBezTo>
                          <a:pt x="102394" y="65823"/>
                          <a:pt x="102775" y="68775"/>
                          <a:pt x="103156" y="71633"/>
                        </a:cubicBezTo>
                        <a:lnTo>
                          <a:pt x="104489" y="80967"/>
                        </a:lnTo>
                        <a:lnTo>
                          <a:pt x="85630" y="83634"/>
                        </a:lnTo>
                        <a:lnTo>
                          <a:pt x="84296" y="74205"/>
                        </a:lnTo>
                        <a:cubicBezTo>
                          <a:pt x="83915" y="71252"/>
                          <a:pt x="83439" y="68109"/>
                          <a:pt x="83058" y="65061"/>
                        </a:cubicBezTo>
                        <a:cubicBezTo>
                          <a:pt x="78867" y="31247"/>
                          <a:pt x="74390" y="16769"/>
                          <a:pt x="48292" y="19341"/>
                        </a:cubicBezTo>
                        <a:cubicBezTo>
                          <a:pt x="23050" y="19341"/>
                          <a:pt x="18955" y="37152"/>
                          <a:pt x="18955" y="77062"/>
                        </a:cubicBezTo>
                        <a:lnTo>
                          <a:pt x="18955" y="86682"/>
                        </a:ln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793DDAA4-F1A8-46EF-8B81-70D80D2C391F}"/>
                      </a:ext>
                    </a:extLst>
                  </p:cNvPr>
                  <p:cNvSpPr/>
                  <p:nvPr/>
                </p:nvSpPr>
                <p:spPr>
                  <a:xfrm>
                    <a:off x="4958471" y="2246735"/>
                    <a:ext cx="44937" cy="122682"/>
                  </a:xfrm>
                  <a:custGeom>
                    <a:avLst/>
                    <a:gdLst>
                      <a:gd name="connsiteX0" fmla="*/ 43910 w 44937"/>
                      <a:gd name="connsiteY0" fmla="*/ 113252 h 122682"/>
                      <a:gd name="connsiteX1" fmla="*/ 43339 w 44937"/>
                      <a:gd name="connsiteY1" fmla="*/ 119920 h 122682"/>
                      <a:gd name="connsiteX2" fmla="*/ 43148 w 44937"/>
                      <a:gd name="connsiteY2" fmla="*/ 122682 h 122682"/>
                      <a:gd name="connsiteX3" fmla="*/ 24194 w 44937"/>
                      <a:gd name="connsiteY3" fmla="*/ 121063 h 122682"/>
                      <a:gd name="connsiteX4" fmla="*/ 24289 w 44937"/>
                      <a:gd name="connsiteY4" fmla="*/ 119825 h 122682"/>
                      <a:gd name="connsiteX5" fmla="*/ 24956 w 44937"/>
                      <a:gd name="connsiteY5" fmla="*/ 111633 h 122682"/>
                      <a:gd name="connsiteX6" fmla="*/ 0 w 44937"/>
                      <a:gd name="connsiteY6" fmla="*/ 0 h 122682"/>
                      <a:gd name="connsiteX7" fmla="*/ 35624 w 44937"/>
                      <a:gd name="connsiteY7" fmla="*/ 25146 h 122682"/>
                      <a:gd name="connsiteX8" fmla="*/ 43910 w 44937"/>
                      <a:gd name="connsiteY8" fmla="*/ 113252 h 12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37" h="122682">
                        <a:moveTo>
                          <a:pt x="43910" y="113252"/>
                        </a:moveTo>
                        <a:lnTo>
                          <a:pt x="43339" y="119920"/>
                        </a:lnTo>
                        <a:lnTo>
                          <a:pt x="43148" y="122682"/>
                        </a:lnTo>
                        <a:lnTo>
                          <a:pt x="24194" y="121063"/>
                        </a:lnTo>
                        <a:lnTo>
                          <a:pt x="24289" y="119825"/>
                        </a:lnTo>
                        <a:lnTo>
                          <a:pt x="24956" y="111633"/>
                        </a:lnTo>
                        <a:cubicBezTo>
                          <a:pt x="27146" y="86201"/>
                          <a:pt x="28099" y="30671"/>
                          <a:pt x="0" y="0"/>
                        </a:cubicBezTo>
                        <a:cubicBezTo>
                          <a:pt x="12668" y="7144"/>
                          <a:pt x="24670" y="15621"/>
                          <a:pt x="35624" y="25146"/>
                        </a:cubicBezTo>
                        <a:cubicBezTo>
                          <a:pt x="46482" y="57436"/>
                          <a:pt x="45625" y="93440"/>
                          <a:pt x="43910" y="11325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AA6EB889-621A-4414-A308-90CFD708662E}"/>
                      </a:ext>
                    </a:extLst>
                  </p:cNvPr>
                  <p:cNvSpPr/>
                  <p:nvPr/>
                </p:nvSpPr>
                <p:spPr>
                  <a:xfrm>
                    <a:off x="4701254" y="2253117"/>
                    <a:ext cx="26044" cy="76961"/>
                  </a:xfrm>
                  <a:custGeom>
                    <a:avLst/>
                    <a:gdLst>
                      <a:gd name="connsiteX0" fmla="*/ 19949 w 26044"/>
                      <a:gd name="connsiteY0" fmla="*/ 65818 h 76961"/>
                      <a:gd name="connsiteX1" fmla="*/ 20806 w 26044"/>
                      <a:gd name="connsiteY1" fmla="*/ 75343 h 76961"/>
                      <a:gd name="connsiteX2" fmla="*/ 1851 w 26044"/>
                      <a:gd name="connsiteY2" fmla="*/ 76962 h 76961"/>
                      <a:gd name="connsiteX3" fmla="*/ 994 w 26044"/>
                      <a:gd name="connsiteY3" fmla="*/ 67532 h 76961"/>
                      <a:gd name="connsiteX4" fmla="*/ 708 w 26044"/>
                      <a:gd name="connsiteY4" fmla="*/ 63341 h 76961"/>
                      <a:gd name="connsiteX5" fmla="*/ 2232 w 26044"/>
                      <a:gd name="connsiteY5" fmla="*/ 16288 h 76961"/>
                      <a:gd name="connsiteX6" fmla="*/ 26045 w 26044"/>
                      <a:gd name="connsiteY6" fmla="*/ 0 h 76961"/>
                      <a:gd name="connsiteX7" fmla="*/ 19568 w 26044"/>
                      <a:gd name="connsiteY7" fmla="*/ 61055 h 76961"/>
                      <a:gd name="connsiteX8" fmla="*/ 19949 w 26044"/>
                      <a:gd name="connsiteY8" fmla="*/ 65818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4" h="76961">
                        <a:moveTo>
                          <a:pt x="19949" y="65818"/>
                        </a:moveTo>
                        <a:lnTo>
                          <a:pt x="20806" y="75343"/>
                        </a:lnTo>
                        <a:lnTo>
                          <a:pt x="1851" y="76962"/>
                        </a:lnTo>
                        <a:lnTo>
                          <a:pt x="994" y="67532"/>
                        </a:lnTo>
                        <a:cubicBezTo>
                          <a:pt x="899" y="66103"/>
                          <a:pt x="708" y="64675"/>
                          <a:pt x="708" y="63341"/>
                        </a:cubicBezTo>
                        <a:cubicBezTo>
                          <a:pt x="-625" y="45910"/>
                          <a:pt x="-54" y="30194"/>
                          <a:pt x="2232" y="16288"/>
                        </a:cubicBezTo>
                        <a:cubicBezTo>
                          <a:pt x="9852" y="10382"/>
                          <a:pt x="17758" y="4953"/>
                          <a:pt x="26045" y="0"/>
                        </a:cubicBezTo>
                        <a:cubicBezTo>
                          <a:pt x="19949" y="15907"/>
                          <a:pt x="17758" y="36290"/>
                          <a:pt x="19568" y="61055"/>
                        </a:cubicBezTo>
                        <a:cubicBezTo>
                          <a:pt x="19663" y="62579"/>
                          <a:pt x="19758" y="64199"/>
                          <a:pt x="19949" y="65818"/>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E4AAD467-2274-4932-B7DB-317FAE04BE5D}"/>
                      </a:ext>
                    </a:extLst>
                  </p:cNvPr>
                  <p:cNvSpPr/>
                  <p:nvPr/>
                </p:nvSpPr>
                <p:spPr>
                  <a:xfrm>
                    <a:off x="4653957" y="2383705"/>
                    <a:ext cx="50863" cy="50863"/>
                  </a:xfrm>
                  <a:custGeom>
                    <a:avLst/>
                    <a:gdLst>
                      <a:gd name="connsiteX0" fmla="*/ 50863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3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3" y="25432"/>
                        </a:moveTo>
                        <a:cubicBezTo>
                          <a:pt x="50863" y="39477"/>
                          <a:pt x="39477" y="50863"/>
                          <a:pt x="25432" y="50863"/>
                        </a:cubicBezTo>
                        <a:cubicBezTo>
                          <a:pt x="11386" y="50863"/>
                          <a:pt x="0" y="39477"/>
                          <a:pt x="0" y="25432"/>
                        </a:cubicBezTo>
                        <a:cubicBezTo>
                          <a:pt x="0" y="11386"/>
                          <a:pt x="11386" y="0"/>
                          <a:pt x="25432" y="0"/>
                        </a:cubicBezTo>
                        <a:cubicBezTo>
                          <a:pt x="39477" y="0"/>
                          <a:pt x="50863" y="11386"/>
                          <a:pt x="50863"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FC28EAAF-541A-4F96-8BC4-707AEBF1F3D4}"/>
                      </a:ext>
                    </a:extLst>
                  </p:cNvPr>
                  <p:cNvSpPr/>
                  <p:nvPr/>
                </p:nvSpPr>
                <p:spPr>
                  <a:xfrm>
                    <a:off x="4738158" y="2383705"/>
                    <a:ext cx="50863" cy="50863"/>
                  </a:xfrm>
                  <a:custGeom>
                    <a:avLst/>
                    <a:gdLst>
                      <a:gd name="connsiteX0" fmla="*/ 50864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3"/>
                          <a:pt x="25432" y="50863"/>
                        </a:cubicBezTo>
                        <a:cubicBezTo>
                          <a:pt x="11386" y="50863"/>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65CCD784-59D4-43A7-B0BB-49111074C015}"/>
                      </a:ext>
                    </a:extLst>
                  </p:cNvPr>
                  <p:cNvSpPr/>
                  <p:nvPr/>
                </p:nvSpPr>
                <p:spPr>
                  <a:xfrm>
                    <a:off x="4966853" y="2364845"/>
                    <a:ext cx="50863" cy="50863"/>
                  </a:xfrm>
                  <a:custGeom>
                    <a:avLst/>
                    <a:gdLst>
                      <a:gd name="connsiteX0" fmla="*/ 50864 w 50863"/>
                      <a:gd name="connsiteY0" fmla="*/ 25432 h 50863"/>
                      <a:gd name="connsiteX1" fmla="*/ 25432 w 50863"/>
                      <a:gd name="connsiteY1" fmla="*/ 50864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4"/>
                          <a:pt x="25432" y="50864"/>
                        </a:cubicBezTo>
                        <a:cubicBezTo>
                          <a:pt x="11386" y="50864"/>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pic>
        <p:nvPicPr>
          <p:cNvPr id="54" name="Picture 53" descr="A picture containing drawing&#10;&#10;Description automatically generated">
            <a:extLst>
              <a:ext uri="{FF2B5EF4-FFF2-40B4-BE49-F238E27FC236}">
                <a16:creationId xmlns:a16="http://schemas.microsoft.com/office/drawing/2014/main" id="{32A2150D-1F05-4F90-AD1E-2F306707CD9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3350" t="27470" r="13350" b="27470"/>
          <a:stretch/>
        </p:blipFill>
        <p:spPr>
          <a:xfrm>
            <a:off x="8222148" y="1023062"/>
            <a:ext cx="916822" cy="247890"/>
          </a:xfrm>
          <a:prstGeom prst="rect">
            <a:avLst/>
          </a:prstGeom>
        </p:spPr>
      </p:pic>
      <p:pic>
        <p:nvPicPr>
          <p:cNvPr id="55" name="Picture 54" descr="A picture containing drawing&#10;&#10;Description automatically generated">
            <a:extLst>
              <a:ext uri="{FF2B5EF4-FFF2-40B4-BE49-F238E27FC236}">
                <a16:creationId xmlns:a16="http://schemas.microsoft.com/office/drawing/2014/main" id="{17B2A14F-4324-45AB-AA66-68F547D107A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5370" t="27313" r="15370" b="27313"/>
          <a:stretch/>
        </p:blipFill>
        <p:spPr>
          <a:xfrm>
            <a:off x="10657840" y="1019319"/>
            <a:ext cx="721360" cy="249614"/>
          </a:xfrm>
          <a:prstGeom prst="rect">
            <a:avLst/>
          </a:prstGeom>
        </p:spPr>
      </p:pic>
      <p:pic>
        <p:nvPicPr>
          <p:cNvPr id="56" name="Picture 55" descr="A picture containing drawing&#10;&#10;Description automatically generated">
            <a:extLst>
              <a:ext uri="{FF2B5EF4-FFF2-40B4-BE49-F238E27FC236}">
                <a16:creationId xmlns:a16="http://schemas.microsoft.com/office/drawing/2014/main" id="{5FF6F7E3-77D5-4B84-AE3B-B4D9B6E8DBB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0680" t="28755" r="10680" b="28755"/>
          <a:stretch/>
        </p:blipFill>
        <p:spPr>
          <a:xfrm>
            <a:off x="9305624" y="1040524"/>
            <a:ext cx="1072430" cy="212966"/>
          </a:xfrm>
          <a:prstGeom prst="rect">
            <a:avLst/>
          </a:prstGeom>
        </p:spPr>
      </p:pic>
      <p:pic>
        <p:nvPicPr>
          <p:cNvPr id="57" name="Picture 56" descr="A picture containing drawing&#10;&#10;Description automatically generated">
            <a:extLst>
              <a:ext uri="{FF2B5EF4-FFF2-40B4-BE49-F238E27FC236}">
                <a16:creationId xmlns:a16="http://schemas.microsoft.com/office/drawing/2014/main" id="{C9F73843-E11D-4560-ABB3-BA9D78A50837}"/>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l="12511" t="29352" r="12511" b="29352"/>
          <a:stretch/>
        </p:blipFill>
        <p:spPr>
          <a:xfrm>
            <a:off x="6992528" y="1033670"/>
            <a:ext cx="991042" cy="226674"/>
          </a:xfrm>
          <a:prstGeom prst="rect">
            <a:avLst/>
          </a:prstGeom>
        </p:spPr>
      </p:pic>
      <p:sp>
        <p:nvSpPr>
          <p:cNvPr id="7" name="Slide Number Placeholder 6">
            <a:extLst>
              <a:ext uri="{FF2B5EF4-FFF2-40B4-BE49-F238E27FC236}">
                <a16:creationId xmlns:a16="http://schemas.microsoft.com/office/drawing/2014/main" id="{47415695-75FE-42AE-89E3-65D5844EF843}"/>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9" name="Footer Placeholder 1">
            <a:extLst>
              <a:ext uri="{FF2B5EF4-FFF2-40B4-BE49-F238E27FC236}">
                <a16:creationId xmlns:a16="http://schemas.microsoft.com/office/drawing/2014/main" id="{B17C263E-C892-4085-9F89-FE88AB8AE11C}"/>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Tree>
    <p:extLst>
      <p:ext uri="{BB962C8B-B14F-4D97-AF65-F5344CB8AC3E}">
        <p14:creationId xmlns:p14="http://schemas.microsoft.com/office/powerpoint/2010/main" val="43133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7 1.11111E-6 L -2.08333E-7 0.03542 " pathEditMode="relative" rAng="0" ptsTypes="AA">
                                      <p:cBhvr>
                                        <p:cTn id="9" dur="5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1CACF74-16D7-4EC7-9919-78B4FAC1D720}"/>
              </a:ext>
            </a:extLst>
          </p:cNvPr>
          <p:cNvGrpSpPr/>
          <p:nvPr/>
        </p:nvGrpSpPr>
        <p:grpSpPr>
          <a:xfrm>
            <a:off x="3206641" y="967343"/>
            <a:ext cx="6860723" cy="6860669"/>
            <a:chOff x="154596" y="2281412"/>
            <a:chExt cx="394433" cy="394430"/>
          </a:xfrm>
        </p:grpSpPr>
        <p:sp>
          <p:nvSpPr>
            <p:cNvPr id="26" name="Freeform 89">
              <a:extLst>
                <a:ext uri="{FF2B5EF4-FFF2-40B4-BE49-F238E27FC236}">
                  <a16:creationId xmlns:a16="http://schemas.microsoft.com/office/drawing/2014/main" id="{ACB3C430-3FA3-49C8-A7B1-DEF4157A88E3}"/>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7" name="Freeform 90">
              <a:extLst>
                <a:ext uri="{FF2B5EF4-FFF2-40B4-BE49-F238E27FC236}">
                  <a16:creationId xmlns:a16="http://schemas.microsoft.com/office/drawing/2014/main" id="{AAFF6C39-7346-49B0-82ED-905FDE2DCDDD}"/>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8" name="Freeform 91">
              <a:extLst>
                <a:ext uri="{FF2B5EF4-FFF2-40B4-BE49-F238E27FC236}">
                  <a16:creationId xmlns:a16="http://schemas.microsoft.com/office/drawing/2014/main" id="{23CD2304-0230-41DF-BD86-1ED74E70F7AC}"/>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9" name="Freeform 92">
              <a:extLst>
                <a:ext uri="{FF2B5EF4-FFF2-40B4-BE49-F238E27FC236}">
                  <a16:creationId xmlns:a16="http://schemas.microsoft.com/office/drawing/2014/main" id="{AE869FEE-424D-4585-9F60-E66459B8DB46}"/>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30" name="Freeform 93">
              <a:extLst>
                <a:ext uri="{FF2B5EF4-FFF2-40B4-BE49-F238E27FC236}">
                  <a16:creationId xmlns:a16="http://schemas.microsoft.com/office/drawing/2014/main" id="{79DD25B3-1AEC-4A76-82FC-9A47616A8BCA}"/>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31" name="Freeform 94">
              <a:extLst>
                <a:ext uri="{FF2B5EF4-FFF2-40B4-BE49-F238E27FC236}">
                  <a16:creationId xmlns:a16="http://schemas.microsoft.com/office/drawing/2014/main" id="{7E661098-04EA-4BF7-8317-082371CEB4DA}"/>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32" name="Freeform 95">
              <a:extLst>
                <a:ext uri="{FF2B5EF4-FFF2-40B4-BE49-F238E27FC236}">
                  <a16:creationId xmlns:a16="http://schemas.microsoft.com/office/drawing/2014/main" id="{C3AF1F00-88F5-4F79-867A-AEC3F6FBD78A}"/>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34" name="Freeform 96">
              <a:extLst>
                <a:ext uri="{FF2B5EF4-FFF2-40B4-BE49-F238E27FC236}">
                  <a16:creationId xmlns:a16="http://schemas.microsoft.com/office/drawing/2014/main" id="{44BBBD02-4F78-48C3-9E7F-44A9D3B112C4}"/>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36" name="Freeform 97">
              <a:extLst>
                <a:ext uri="{FF2B5EF4-FFF2-40B4-BE49-F238E27FC236}">
                  <a16:creationId xmlns:a16="http://schemas.microsoft.com/office/drawing/2014/main" id="{0E0E8789-D9FC-4A4B-B798-F6F89F315301}"/>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aphicFrame>
        <p:nvGraphicFramePr>
          <p:cNvPr id="4" name="Table 3">
            <a:extLst>
              <a:ext uri="{FF2B5EF4-FFF2-40B4-BE49-F238E27FC236}">
                <a16:creationId xmlns:a16="http://schemas.microsoft.com/office/drawing/2014/main" id="{F4C51B3C-164E-4435-9425-FC6B2F3453B8}"/>
              </a:ext>
            </a:extLst>
          </p:cNvPr>
          <p:cNvGraphicFramePr>
            <a:graphicFrameLocks noGrp="1"/>
          </p:cNvGraphicFramePr>
          <p:nvPr>
            <p:extLst>
              <p:ext uri="{D42A27DB-BD31-4B8C-83A1-F6EECF244321}">
                <p14:modId xmlns:p14="http://schemas.microsoft.com/office/powerpoint/2010/main" val="3109322013"/>
              </p:ext>
            </p:extLst>
          </p:nvPr>
        </p:nvGraphicFramePr>
        <p:xfrm>
          <a:off x="293688" y="966895"/>
          <a:ext cx="11606168" cy="5621236"/>
        </p:xfrm>
        <a:graphic>
          <a:graphicData uri="http://schemas.openxmlformats.org/drawingml/2006/table">
            <a:tbl>
              <a:tblPr/>
              <a:tblGrid>
                <a:gridCol w="1371600">
                  <a:extLst>
                    <a:ext uri="{9D8B030D-6E8A-4147-A177-3AD203B41FA5}">
                      <a16:colId xmlns:a16="http://schemas.microsoft.com/office/drawing/2014/main" val="1047727178"/>
                    </a:ext>
                  </a:extLst>
                </a:gridCol>
                <a:gridCol w="2558642">
                  <a:extLst>
                    <a:ext uri="{9D8B030D-6E8A-4147-A177-3AD203B41FA5}">
                      <a16:colId xmlns:a16="http://schemas.microsoft.com/office/drawing/2014/main" val="1213558746"/>
                    </a:ext>
                  </a:extLst>
                </a:gridCol>
                <a:gridCol w="2558642">
                  <a:extLst>
                    <a:ext uri="{9D8B030D-6E8A-4147-A177-3AD203B41FA5}">
                      <a16:colId xmlns:a16="http://schemas.microsoft.com/office/drawing/2014/main" val="1348219909"/>
                    </a:ext>
                  </a:extLst>
                </a:gridCol>
                <a:gridCol w="2558642">
                  <a:extLst>
                    <a:ext uri="{9D8B030D-6E8A-4147-A177-3AD203B41FA5}">
                      <a16:colId xmlns:a16="http://schemas.microsoft.com/office/drawing/2014/main" val="821416391"/>
                    </a:ext>
                  </a:extLst>
                </a:gridCol>
                <a:gridCol w="2558642">
                  <a:extLst>
                    <a:ext uri="{9D8B030D-6E8A-4147-A177-3AD203B41FA5}">
                      <a16:colId xmlns:a16="http://schemas.microsoft.com/office/drawing/2014/main" val="2322802025"/>
                    </a:ext>
                  </a:extLst>
                </a:gridCol>
              </a:tblGrid>
              <a:tr h="1140094">
                <a:tc>
                  <a:txBody>
                    <a:bodyPr/>
                    <a:lstStyle/>
                    <a:p>
                      <a:pPr algn="r" fontAlgn="ctr">
                        <a:lnSpc>
                          <a:spcPct val="100000"/>
                        </a:lnSpc>
                        <a:spcAft>
                          <a:spcPts val="0"/>
                        </a:spcAft>
                      </a:pPr>
                      <a:r>
                        <a:rPr lang="en-IN" sz="1400" b="0" i="0" u="none" strike="noStrike">
                          <a:solidFill>
                            <a:schemeClr val="bg1"/>
                          </a:solidFill>
                          <a:effectLst/>
                          <a:latin typeface="+mj-lt"/>
                        </a:rPr>
                        <a:t>Capability</a:t>
                      </a:r>
                      <a:endParaRPr lang="en-US" sz="1400" b="0" i="0" u="none" strike="noStrike">
                        <a:solidFill>
                          <a:schemeClr val="bg1"/>
                        </a:solidFill>
                        <a:effectLst/>
                        <a:latin typeface="+mj-lt"/>
                      </a:endParaRPr>
                    </a:p>
                  </a:txBody>
                  <a:tcPr marL="0" anchor="ctr">
                    <a:lnL w="6350" cap="flat" cmpd="sng" algn="ctr">
                      <a:noFill/>
                      <a:prstDash val="solid"/>
                      <a:round/>
                      <a:headEnd type="none" w="med" len="med"/>
                      <a:tailEnd type="none" w="med" len="med"/>
                    </a:lnL>
                    <a:lnR w="12700" cap="flat" cmpd="sng" algn="ctr">
                      <a:solidFill>
                        <a:srgbClr val="50E6FF"/>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lnSpc>
                          <a:spcPct val="100000"/>
                        </a:lnSpc>
                        <a:spcAft>
                          <a:spcPts val="0"/>
                        </a:spcAft>
                      </a:pPr>
                      <a:r>
                        <a:rPr lang="en-US" sz="1200" b="0" i="0" u="none" strike="noStrike">
                          <a:solidFill>
                            <a:srgbClr val="50E6FF"/>
                          </a:solidFill>
                          <a:effectLst/>
                          <a:latin typeface="+mj-lt"/>
                        </a:rPr>
                        <a:t>Intelligent patient outreach: </a:t>
                      </a:r>
                      <a:r>
                        <a:rPr lang="en-US" sz="1200" b="0" i="0" u="none" strike="noStrike">
                          <a:solidFill>
                            <a:srgbClr val="50E6FF"/>
                          </a:solidFill>
                          <a:effectLst/>
                          <a:latin typeface="+mn-lt"/>
                        </a:rPr>
                        <a:t>Efficient new patient acquisition and creation of personalized consumer nurture journeys</a:t>
                      </a:r>
                    </a:p>
                  </a:txBody>
                  <a:tcPr>
                    <a:lnL w="12700" cap="flat" cmpd="sng" algn="ctr">
                      <a:solidFill>
                        <a:srgbClr val="50E6FF"/>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lnSpc>
                          <a:spcPct val="100000"/>
                        </a:lnSpc>
                        <a:spcAft>
                          <a:spcPts val="0"/>
                        </a:spcAft>
                      </a:pPr>
                      <a:r>
                        <a:rPr lang="en-US" sz="1200" b="0" i="0" u="none" strike="noStrike" kern="1200">
                          <a:solidFill>
                            <a:srgbClr val="50E6FF"/>
                          </a:solidFill>
                          <a:effectLst/>
                          <a:latin typeface="+mj-lt"/>
                          <a:ea typeface="+mn-ea"/>
                          <a:cs typeface="+mn-cs"/>
                        </a:rPr>
                        <a:t>Patient access: </a:t>
                      </a:r>
                      <a:r>
                        <a:rPr lang="en-US" sz="1200" b="0" i="0" u="none" strike="noStrike" kern="1200">
                          <a:solidFill>
                            <a:srgbClr val="50E6FF"/>
                          </a:solidFill>
                          <a:effectLst/>
                          <a:latin typeface="+mn-lt"/>
                          <a:ea typeface="+mn-ea"/>
                          <a:cs typeface="+mn-cs"/>
                        </a:rPr>
                        <a:t>Digital patient engagement for scheduling, proactive wellness outreach; on-going virtual patient follow-up in surveys, assessments </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lnSpc>
                          <a:spcPct val="100000"/>
                        </a:lnSpc>
                        <a:spcAft>
                          <a:spcPts val="0"/>
                        </a:spcAft>
                      </a:pPr>
                      <a:r>
                        <a:rPr lang="en-US" sz="1200" b="0" i="0" u="none" strike="noStrike" kern="1200">
                          <a:solidFill>
                            <a:srgbClr val="50E6FF"/>
                          </a:solidFill>
                          <a:effectLst/>
                          <a:latin typeface="+mj-lt"/>
                          <a:ea typeface="+mn-ea"/>
                          <a:cs typeface="+mn-cs"/>
                        </a:rPr>
                        <a:t>Patient contact center: </a:t>
                      </a:r>
                      <a:r>
                        <a:rPr lang="en-US" sz="1200" b="0" i="0" u="none" strike="noStrike" kern="1200">
                          <a:solidFill>
                            <a:srgbClr val="50E6FF"/>
                          </a:solidFill>
                          <a:effectLst/>
                          <a:latin typeface="+mn-lt"/>
                          <a:ea typeface="+mn-ea"/>
                          <a:cs typeface="+mn-cs"/>
                        </a:rPr>
                        <a:t>360 view of patient engagement and activity across the care system (providers, payors)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lnSpc>
                          <a:spcPct val="100000"/>
                        </a:lnSpc>
                        <a:spcAft>
                          <a:spcPts val="0"/>
                        </a:spcAft>
                      </a:pPr>
                      <a:r>
                        <a:rPr lang="en-US" sz="1200" b="0" i="0" u="none" strike="noStrike" kern="1200">
                          <a:solidFill>
                            <a:srgbClr val="50E6FF"/>
                          </a:solidFill>
                          <a:effectLst/>
                          <a:latin typeface="+mj-lt"/>
                          <a:ea typeface="+mn-ea"/>
                          <a:cs typeface="+mn-cs"/>
                        </a:rPr>
                        <a:t>Member contact center: </a:t>
                      </a:r>
                      <a:r>
                        <a:rPr lang="en-US" sz="1200" b="0" i="0" u="none" strike="noStrike" kern="1200">
                          <a:solidFill>
                            <a:srgbClr val="50E6FF"/>
                          </a:solidFill>
                          <a:effectLst/>
                          <a:latin typeface="+mn-lt"/>
                          <a:ea typeface="+mn-ea"/>
                          <a:cs typeface="+mn-cs"/>
                        </a:rPr>
                        <a:t>Enable organizations to automate response to inquiries, provide guidelines, answer questions, &amp; guide people to centers of care appropriately</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8340129"/>
                  </a:ext>
                </a:extLst>
              </a:tr>
              <a:tr h="3008581">
                <a:tc>
                  <a:txBody>
                    <a:bodyPr/>
                    <a:lstStyle/>
                    <a:p>
                      <a:pPr marL="107153" marR="0" lvl="1" indent="0" algn="r" defTabSz="914367"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a:ln>
                            <a:noFill/>
                          </a:ln>
                          <a:solidFill>
                            <a:srgbClr val="FFFFFF"/>
                          </a:solidFill>
                          <a:effectLst/>
                          <a:uLnTx/>
                          <a:uFillTx/>
                          <a:latin typeface="Segoe UI Semibold" panose="020B0702040204020203" pitchFamily="34" charset="0"/>
                          <a:ea typeface="+mn-ea"/>
                          <a:cs typeface="Segoe UI Semibold" panose="020B0702040204020203" pitchFamily="34" charset="0"/>
                        </a:rPr>
                        <a:t>Features</a:t>
                      </a:r>
                      <a:endParaRPr kumimoji="0" lang="en-US" sz="1400" b="0" i="0" u="none" strike="noStrike" kern="1200" cap="none" spc="0" normalizeH="0" baseline="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txBody>
                  <a:tcPr marL="0" anchor="ctr">
                    <a:lnL w="6350" cap="flat" cmpd="sng" algn="ctr">
                      <a:noFill/>
                      <a:prstDash val="solid"/>
                      <a:round/>
                      <a:headEnd type="none" w="med" len="med"/>
                      <a:tailEnd type="none" w="med" len="med"/>
                    </a:lnL>
                    <a:lnR w="12700" cap="flat" cmpd="sng" algn="ctr">
                      <a:solidFill>
                        <a:srgbClr val="50E6FF"/>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Patient Segmentation​</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Patient Journey Automation​</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Patient Personalized Engagement​</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New Patient Outreach </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Lead Scoring​</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New Patient Enrollment​</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Event Management​</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Patient Outreach Templates</a:t>
                      </a:r>
                      <a:br>
                        <a:rPr lang="en-US" sz="1050" b="0" i="0" u="none" strike="noStrike">
                          <a:solidFill>
                            <a:srgbClr val="305496"/>
                          </a:solidFill>
                          <a:effectLst/>
                          <a:latin typeface="Calibri" panose="020F0502020204030204" pitchFamily="34" charset="0"/>
                        </a:rPr>
                      </a:br>
                      <a:br>
                        <a:rPr lang="en-US" sz="1050" b="0" i="0" u="none" strike="noStrike">
                          <a:solidFill>
                            <a:srgbClr val="305496"/>
                          </a:solidFill>
                          <a:effectLst/>
                          <a:latin typeface="Calibri" panose="020F0502020204030204" pitchFamily="34" charset="0"/>
                        </a:rPr>
                      </a:br>
                      <a:endParaRPr kumimoji="0" lang="en-US" sz="1050" b="0" i="0" u="none" strike="noStrike" kern="1200" cap="none" spc="0" normalizeH="0" baseline="0" noProof="0">
                        <a:ln>
                          <a:noFill/>
                        </a:ln>
                        <a:solidFill>
                          <a:srgbClr val="FFFFFF"/>
                        </a:solidFill>
                        <a:effectLst/>
                        <a:uLnTx/>
                        <a:uFillTx/>
                        <a:latin typeface="+mn-lt"/>
                        <a:ea typeface="+mn-ea"/>
                        <a:cs typeface="+mn-cs"/>
                      </a:endParaRPr>
                    </a:p>
                  </a:txBody>
                  <a:tcPr>
                    <a:lnL w="12700" cap="flat" cmpd="sng" algn="ctr">
                      <a:solidFill>
                        <a:srgbClr val="50E6FF"/>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Patient Engagement Portal (Power Apps)</a:t>
                      </a:r>
                    </a:p>
                    <a:p>
                      <a:pPr marL="347472" marR="0" lvl="0" indent="-171450" algn="l" defTabSz="932742" rtl="0" eaLnBrk="1" fontAlgn="t" latinLnBrk="0" hangingPunct="1">
                        <a:lnSpc>
                          <a:spcPct val="100000"/>
                        </a:lnSpc>
                        <a:spcBef>
                          <a:spcPts val="0"/>
                        </a:spcBef>
                        <a:spcAft>
                          <a:spcPts val="100"/>
                        </a:spcAft>
                        <a:buClrTx/>
                        <a:buSzTx/>
                        <a:buFont typeface="Segoe UI" panose="020B0502040204020203"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Scheduling (</a:t>
                      </a:r>
                      <a:r>
                        <a:rPr kumimoji="0" lang="en-US" sz="1050" b="0" i="0" u="none" strike="noStrike" kern="1200" cap="none" spc="0" normalizeH="0" baseline="0" noProof="0" err="1">
                          <a:ln>
                            <a:noFill/>
                          </a:ln>
                          <a:solidFill>
                            <a:srgbClr val="FFFFFF"/>
                          </a:solidFill>
                          <a:effectLst/>
                          <a:uLnTx/>
                          <a:uFillTx/>
                          <a:latin typeface="+mn-lt"/>
                          <a:ea typeface="+mn-ea"/>
                          <a:cs typeface="+mn-cs"/>
                        </a:rPr>
                        <a:t>Kyruus</a:t>
                      </a:r>
                      <a:r>
                        <a:rPr kumimoji="0" lang="en-US" sz="1050" b="0" i="0" u="none" strike="noStrike" kern="1200" cap="none" spc="0" normalizeH="0" baseline="0" noProof="0">
                          <a:ln>
                            <a:noFill/>
                          </a:ln>
                          <a:solidFill>
                            <a:srgbClr val="FFFFFF"/>
                          </a:solidFill>
                          <a:effectLst/>
                          <a:uLnTx/>
                          <a:uFillTx/>
                          <a:latin typeface="+mn-lt"/>
                          <a:ea typeface="+mn-ea"/>
                          <a:cs typeface="+mn-cs"/>
                        </a:rPr>
                        <a:t>/Universal Resource Scheduling)</a:t>
                      </a:r>
                    </a:p>
                    <a:p>
                      <a:pPr marL="347472" marR="0" lvl="0" indent="-171450" algn="l" defTabSz="932742" rtl="0" eaLnBrk="1" fontAlgn="t" latinLnBrk="0" hangingPunct="1">
                        <a:lnSpc>
                          <a:spcPct val="100000"/>
                        </a:lnSpc>
                        <a:spcBef>
                          <a:spcPts val="0"/>
                        </a:spcBef>
                        <a:spcAft>
                          <a:spcPts val="100"/>
                        </a:spcAft>
                        <a:buClrTx/>
                        <a:buSzTx/>
                        <a:buFont typeface="Segoe UI" panose="020B0502040204020203"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Upcoming Activities</a:t>
                      </a:r>
                    </a:p>
                    <a:p>
                      <a:pPr marL="347472" marR="0" lvl="0" indent="-171450" algn="l" defTabSz="932742" rtl="0" eaLnBrk="1" fontAlgn="t" latinLnBrk="0" hangingPunct="1">
                        <a:lnSpc>
                          <a:spcPct val="100000"/>
                        </a:lnSpc>
                        <a:spcBef>
                          <a:spcPts val="0"/>
                        </a:spcBef>
                        <a:spcAft>
                          <a:spcPts val="100"/>
                        </a:spcAft>
                        <a:buClrTx/>
                        <a:buSzTx/>
                        <a:buFont typeface="Segoe UI" panose="020B0502040204020203"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Care Reminders</a:t>
                      </a:r>
                    </a:p>
                    <a:p>
                      <a:pPr marL="347472" marR="0" lvl="0" indent="-171450" algn="l" defTabSz="932742" rtl="0" eaLnBrk="1" fontAlgn="t" latinLnBrk="0" hangingPunct="1">
                        <a:lnSpc>
                          <a:spcPct val="100000"/>
                        </a:lnSpc>
                        <a:spcBef>
                          <a:spcPts val="0"/>
                        </a:spcBef>
                        <a:spcAft>
                          <a:spcPts val="100"/>
                        </a:spcAft>
                        <a:buClrTx/>
                        <a:buSzTx/>
                        <a:buFont typeface="Segoe UI" panose="020B0502040204020203"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Prescription Reminder</a:t>
                      </a:r>
                    </a:p>
                    <a:p>
                      <a:pPr marL="347472" marR="0" lvl="0" indent="-171450" algn="l" defTabSz="932742" rtl="0" eaLnBrk="1" fontAlgn="t" latinLnBrk="0" hangingPunct="1">
                        <a:lnSpc>
                          <a:spcPct val="100000"/>
                        </a:lnSpc>
                        <a:spcBef>
                          <a:spcPts val="0"/>
                        </a:spcBef>
                        <a:spcAft>
                          <a:spcPts val="100"/>
                        </a:spcAft>
                        <a:buClrTx/>
                        <a:buSzTx/>
                        <a:buFont typeface="Segoe UI" panose="020B0502040204020203"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Wellness Coaching</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Patient Follow-Up</a:t>
                      </a:r>
                    </a:p>
                    <a:p>
                      <a:pPr marL="347472" marR="0" lvl="0" indent="-171450" algn="l" defTabSz="932742" rtl="0" eaLnBrk="1" fontAlgn="t" latinLnBrk="0" hangingPunct="1">
                        <a:lnSpc>
                          <a:spcPct val="100000"/>
                        </a:lnSpc>
                        <a:spcBef>
                          <a:spcPts val="0"/>
                        </a:spcBef>
                        <a:spcAft>
                          <a:spcPts val="100"/>
                        </a:spcAft>
                        <a:buClrTx/>
                        <a:buSzTx/>
                        <a:buFont typeface="Segoe UI" panose="020B0502040204020203"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Patient Virtual Follow-Up</a:t>
                      </a:r>
                    </a:p>
                    <a:p>
                      <a:pPr marL="347472" marR="0" lvl="0" indent="-171450" algn="l" defTabSz="932742" rtl="0" eaLnBrk="1" fontAlgn="t" latinLnBrk="0" hangingPunct="1">
                        <a:lnSpc>
                          <a:spcPct val="100000"/>
                        </a:lnSpc>
                        <a:spcBef>
                          <a:spcPts val="0"/>
                        </a:spcBef>
                        <a:spcAft>
                          <a:spcPts val="100"/>
                        </a:spcAft>
                        <a:buClrTx/>
                        <a:buSzTx/>
                        <a:buFont typeface="Segoe UI" panose="020B0502040204020203"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Provider Outreach</a:t>
                      </a:r>
                    </a:p>
                    <a:p>
                      <a:pPr marL="347472" marR="0" lvl="0" indent="-171450" algn="l" defTabSz="932742" rtl="0" eaLnBrk="1" fontAlgn="t" latinLnBrk="0" hangingPunct="1">
                        <a:lnSpc>
                          <a:spcPct val="100000"/>
                        </a:lnSpc>
                        <a:spcBef>
                          <a:spcPts val="0"/>
                        </a:spcBef>
                        <a:spcAft>
                          <a:spcPts val="100"/>
                        </a:spcAft>
                        <a:buClrTx/>
                        <a:buSzTx/>
                        <a:buFont typeface="Segoe UI" panose="020B0502040204020203"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Patient Surveys</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Patient Education</a:t>
                      </a:r>
                    </a:p>
                    <a:p>
                      <a:pPr marL="347472" marR="0" lvl="0" indent="-171450" algn="l" defTabSz="932742" rtl="0" eaLnBrk="1" fontAlgn="t" latinLnBrk="0" hangingPunct="1">
                        <a:lnSpc>
                          <a:spcPct val="100000"/>
                        </a:lnSpc>
                        <a:spcBef>
                          <a:spcPts val="0"/>
                        </a:spcBef>
                        <a:spcAft>
                          <a:spcPts val="100"/>
                        </a:spcAft>
                        <a:buClrTx/>
                        <a:buSzTx/>
                        <a:buFont typeface="Segoe UI" panose="020B0502040204020203"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Physician Directory</a:t>
                      </a:r>
                    </a:p>
                    <a:p>
                      <a:pPr marL="347472" marR="0" lvl="0" indent="-171450" algn="l" defTabSz="932742" rtl="0" eaLnBrk="1" fontAlgn="t" latinLnBrk="0" hangingPunct="1">
                        <a:lnSpc>
                          <a:spcPct val="100000"/>
                        </a:lnSpc>
                        <a:spcBef>
                          <a:spcPts val="0"/>
                        </a:spcBef>
                        <a:spcAft>
                          <a:spcPts val="100"/>
                        </a:spcAft>
                        <a:buClrTx/>
                        <a:buSzTx/>
                        <a:buFont typeface="Segoe UI" panose="020B0502040204020203"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Patient Assessments</a:t>
                      </a:r>
                    </a:p>
                    <a:p>
                      <a:pPr marL="347472" marR="0" lvl="0" indent="-171450" algn="l" defTabSz="932742" rtl="0" eaLnBrk="1" fontAlgn="t" latinLnBrk="0" hangingPunct="1">
                        <a:lnSpc>
                          <a:spcPct val="100000"/>
                        </a:lnSpc>
                        <a:spcBef>
                          <a:spcPts val="0"/>
                        </a:spcBef>
                        <a:spcAft>
                          <a:spcPts val="100"/>
                        </a:spcAft>
                        <a:buClrTx/>
                        <a:buSzTx/>
                        <a:buFont typeface="Segoe UI" panose="020B0502040204020203"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Crisis response Power App with </a:t>
                      </a:r>
                      <a:r>
                        <a:rPr kumimoji="0" lang="en-US" sz="1050" b="0" i="0" u="none" strike="noStrike" kern="1200" cap="none" spc="0" normalizeH="0" baseline="0" noProof="0" err="1">
                          <a:ln>
                            <a:noFill/>
                          </a:ln>
                          <a:solidFill>
                            <a:srgbClr val="FFFFFF"/>
                          </a:solidFill>
                          <a:effectLst/>
                          <a:uLnTx/>
                          <a:uFillTx/>
                          <a:latin typeface="+mn-lt"/>
                          <a:ea typeface="+mn-ea"/>
                          <a:cs typeface="+mn-cs"/>
                        </a:rPr>
                        <a:t>HealthBot</a:t>
                      </a:r>
                      <a:r>
                        <a:rPr kumimoji="0" lang="en-US" sz="1050" b="0" i="0" u="none" strike="noStrike" kern="1200" cap="none" spc="0" normalizeH="0" baseline="0" noProof="0">
                          <a:ln>
                            <a:noFill/>
                          </a:ln>
                          <a:solidFill>
                            <a:srgbClr val="FFFFFF"/>
                          </a:solidFill>
                          <a:effectLst/>
                          <a:uLnTx/>
                          <a:uFillTx/>
                          <a:latin typeface="+mn-lt"/>
                          <a:ea typeface="+mn-ea"/>
                          <a:cs typeface="+mn-cs"/>
                        </a:rPr>
                        <a:t> Self-Assessment Integration</a:t>
                      </a:r>
                      <a:endParaRPr lang="en-US" sz="1050" b="0" i="0" u="none" strike="noStrike">
                        <a:solidFill>
                          <a:schemeClr val="bg1"/>
                        </a:solidFill>
                        <a:effectLst/>
                        <a:latin typeface="+mn-l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Patient Management </a:t>
                      </a:r>
                      <a:br>
                        <a:rPr kumimoji="0" lang="en-US" sz="1050" b="0" i="0" u="none" strike="noStrike" kern="1200" cap="none" spc="0" normalizeH="0" baseline="0" noProof="0">
                          <a:ln>
                            <a:noFill/>
                          </a:ln>
                          <a:solidFill>
                            <a:srgbClr val="FFFFFF"/>
                          </a:solidFill>
                          <a:effectLst/>
                          <a:uLnTx/>
                          <a:uFillTx/>
                          <a:latin typeface="+mn-lt"/>
                          <a:ea typeface="+mn-ea"/>
                          <a:cs typeface="+mn-cs"/>
                        </a:rPr>
                      </a:br>
                      <a:r>
                        <a:rPr kumimoji="0" lang="en-US" sz="1050" b="0" i="0" u="none" strike="noStrike" kern="1200" cap="none" spc="0" normalizeH="0" baseline="0" noProof="0">
                          <a:ln>
                            <a:noFill/>
                          </a:ln>
                          <a:solidFill>
                            <a:srgbClr val="FFFFFF"/>
                          </a:solidFill>
                          <a:effectLst/>
                          <a:uLnTx/>
                          <a:uFillTx/>
                          <a:latin typeface="+mn-lt"/>
                          <a:ea typeface="+mn-ea"/>
                          <a:cs typeface="+mn-cs"/>
                        </a:rPr>
                        <a:t>(Model Drive App)</a:t>
                      </a:r>
                    </a:p>
                    <a:p>
                      <a:pPr marL="347472" marR="0" lvl="0" indent="-171450" algn="l" defTabSz="932742" rtl="0" eaLnBrk="1" fontAlgn="t" latinLnBrk="0" hangingPunct="1">
                        <a:lnSpc>
                          <a:spcPct val="100000"/>
                        </a:lnSpc>
                        <a:spcBef>
                          <a:spcPts val="0"/>
                        </a:spcBef>
                        <a:spcAft>
                          <a:spcPts val="100"/>
                        </a:spcAft>
                        <a:buClrTx/>
                        <a:buSzTx/>
                        <a:buFont typeface="Segoe UI" panose="020B0502040204020203"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Patient 360</a:t>
                      </a:r>
                    </a:p>
                    <a:p>
                      <a:pPr marL="347472" marR="0" lvl="0" indent="-171450" algn="l" defTabSz="932742" rtl="0" eaLnBrk="1" fontAlgn="t" latinLnBrk="0" hangingPunct="1">
                        <a:lnSpc>
                          <a:spcPct val="100000"/>
                        </a:lnSpc>
                        <a:spcBef>
                          <a:spcPts val="0"/>
                        </a:spcBef>
                        <a:spcAft>
                          <a:spcPts val="100"/>
                        </a:spcAft>
                        <a:buClrTx/>
                        <a:buSzTx/>
                        <a:buFont typeface="Segoe UI" panose="020B0502040204020203"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Health Timeline</a:t>
                      </a:r>
                    </a:p>
                    <a:p>
                      <a:pPr marL="347472" marR="0" lvl="0" indent="-171450" algn="l" defTabSz="932742" rtl="0" eaLnBrk="1" fontAlgn="t" latinLnBrk="0" hangingPunct="1">
                        <a:lnSpc>
                          <a:spcPct val="100000"/>
                        </a:lnSpc>
                        <a:spcBef>
                          <a:spcPts val="0"/>
                        </a:spcBef>
                        <a:spcAft>
                          <a:spcPts val="100"/>
                        </a:spcAft>
                        <a:buClrTx/>
                        <a:buSzTx/>
                        <a:buFont typeface="Segoe UI" panose="020B0502040204020203"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Care Team Map</a:t>
                      </a:r>
                    </a:p>
                    <a:p>
                      <a:pPr marL="347472" marR="0" lvl="0" indent="-171450" algn="l" defTabSz="932742" rtl="0" eaLnBrk="1" fontAlgn="t" latinLnBrk="0" hangingPunct="1">
                        <a:lnSpc>
                          <a:spcPct val="100000"/>
                        </a:lnSpc>
                        <a:spcBef>
                          <a:spcPts val="0"/>
                        </a:spcBef>
                        <a:spcAft>
                          <a:spcPts val="100"/>
                        </a:spcAft>
                        <a:buClrTx/>
                        <a:buSzTx/>
                        <a:buFont typeface="Segoe UI" panose="020B0502040204020203"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Care Plan Monitoring</a:t>
                      </a:r>
                    </a:p>
                    <a:p>
                      <a:pPr marL="347472" marR="0" lvl="0" indent="-171450" algn="l" defTabSz="932742" rtl="0" eaLnBrk="1" fontAlgn="t" latinLnBrk="0" hangingPunct="1">
                        <a:lnSpc>
                          <a:spcPct val="100000"/>
                        </a:lnSpc>
                        <a:spcBef>
                          <a:spcPts val="0"/>
                        </a:spcBef>
                        <a:spcAft>
                          <a:spcPts val="100"/>
                        </a:spcAft>
                        <a:buClrTx/>
                        <a:buSzTx/>
                        <a:buFont typeface="Segoe UI" panose="020B0502040204020203"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Knowledge Management</a:t>
                      </a:r>
                    </a:p>
                    <a:p>
                      <a:pPr marL="347472" marR="0" lvl="0" indent="-171450" algn="l" defTabSz="932742" rtl="0" eaLnBrk="1" fontAlgn="t" latinLnBrk="0" hangingPunct="1">
                        <a:lnSpc>
                          <a:spcPct val="100000"/>
                        </a:lnSpc>
                        <a:spcBef>
                          <a:spcPts val="0"/>
                        </a:spcBef>
                        <a:spcAft>
                          <a:spcPts val="100"/>
                        </a:spcAft>
                        <a:buClrTx/>
                        <a:buSzTx/>
                        <a:buFont typeface="Segoe UI" panose="020B0502040204020203"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Wellness Coaching</a:t>
                      </a:r>
                    </a:p>
                    <a:p>
                      <a:pPr marL="347472" marR="0" lvl="0" indent="-171450" algn="l" defTabSz="932742" rtl="0" eaLnBrk="1" fontAlgn="t" latinLnBrk="0" hangingPunct="1">
                        <a:lnSpc>
                          <a:spcPct val="100000"/>
                        </a:lnSpc>
                        <a:spcBef>
                          <a:spcPts val="0"/>
                        </a:spcBef>
                        <a:spcAft>
                          <a:spcPts val="100"/>
                        </a:spcAft>
                        <a:buClrTx/>
                        <a:buSzTx/>
                        <a:buFont typeface="Segoe UI" panose="020B0502040204020203"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Scheduling (</a:t>
                      </a:r>
                      <a:r>
                        <a:rPr kumimoji="0" lang="en-US" sz="1050" b="0" i="0" u="none" strike="noStrike" kern="1200" cap="none" spc="0" normalizeH="0" baseline="0" noProof="0" err="1">
                          <a:ln>
                            <a:noFill/>
                          </a:ln>
                          <a:solidFill>
                            <a:srgbClr val="FFFFFF"/>
                          </a:solidFill>
                          <a:effectLst/>
                          <a:uLnTx/>
                          <a:uFillTx/>
                          <a:latin typeface="+mn-lt"/>
                          <a:ea typeface="+mn-ea"/>
                          <a:cs typeface="+mn-cs"/>
                        </a:rPr>
                        <a:t>Kyruus</a:t>
                      </a:r>
                      <a:r>
                        <a:rPr kumimoji="0" lang="en-US" sz="1050" b="0" i="0" u="none" strike="noStrike" kern="1200" cap="none" spc="0" normalizeH="0" baseline="0" noProof="0">
                          <a:ln>
                            <a:noFill/>
                          </a:ln>
                          <a:solidFill>
                            <a:srgbClr val="FFFFFF"/>
                          </a:solidFill>
                          <a:effectLst/>
                          <a:uLnTx/>
                          <a:uFillTx/>
                          <a:latin typeface="+mn-lt"/>
                          <a:ea typeface="+mn-ea"/>
                          <a:cs typeface="+mn-cs"/>
                        </a:rPr>
                        <a:t>)</a:t>
                      </a:r>
                    </a:p>
                    <a:p>
                      <a:pPr marL="347472" marR="0" lvl="0" indent="-171450" algn="l" defTabSz="932742" rtl="0" eaLnBrk="1" fontAlgn="t" latinLnBrk="0" hangingPunct="1">
                        <a:lnSpc>
                          <a:spcPct val="100000"/>
                        </a:lnSpc>
                        <a:spcBef>
                          <a:spcPts val="0"/>
                        </a:spcBef>
                        <a:spcAft>
                          <a:spcPts val="100"/>
                        </a:spcAft>
                        <a:buClrTx/>
                        <a:buSzTx/>
                        <a:buFont typeface="Segoe UI" panose="020B0502040204020203"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Omni-channel Engagement</a:t>
                      </a:r>
                    </a:p>
                    <a:p>
                      <a:pPr marL="347472" marR="0" lvl="0" indent="-171450" algn="l" defTabSz="932742" rtl="0" eaLnBrk="1" fontAlgn="t" latinLnBrk="0" hangingPunct="1">
                        <a:lnSpc>
                          <a:spcPct val="100000"/>
                        </a:lnSpc>
                        <a:spcBef>
                          <a:spcPts val="0"/>
                        </a:spcBef>
                        <a:spcAft>
                          <a:spcPts val="100"/>
                        </a:spcAft>
                        <a:buClrTx/>
                        <a:buSzTx/>
                        <a:buFont typeface="Segoe UI" panose="020B0502040204020203"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Post-discharge Text Msg / Emails / Surveys</a:t>
                      </a:r>
                    </a:p>
                    <a:p>
                      <a:pPr marL="347472" marR="0" lvl="0" indent="-171450" algn="l" defTabSz="932742" rtl="0" eaLnBrk="1" fontAlgn="t" latinLnBrk="0" hangingPunct="1">
                        <a:lnSpc>
                          <a:spcPct val="100000"/>
                        </a:lnSpc>
                        <a:spcBef>
                          <a:spcPts val="0"/>
                        </a:spcBef>
                        <a:spcAft>
                          <a:spcPts val="100"/>
                        </a:spcAft>
                        <a:buClrTx/>
                        <a:buSzTx/>
                        <a:buFont typeface="Segoe UI" panose="020B0502040204020203"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Automated Engagement (Health Bot)</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Omni-channel routing for crisis response</a:t>
                      </a:r>
                      <a:endParaRPr lang="en-US" sz="1050" b="0" i="0" u="none" strike="noStrike">
                        <a:solidFill>
                          <a:schemeClr val="bg1"/>
                        </a:solidFill>
                        <a:effectLst/>
                        <a:latin typeface="+mn-l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Symptom checker</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Disease self assessment</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Intelligent triage with credible medical protocols</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Policy Q&amp;A (insurance claims, </a:t>
                      </a:r>
                      <a:br>
                        <a:rPr kumimoji="0" lang="en-US" sz="1050" b="0" i="0" u="none" strike="noStrike" kern="1200" cap="none" spc="0" normalizeH="0" baseline="0" noProof="0">
                          <a:ln>
                            <a:noFill/>
                          </a:ln>
                          <a:solidFill>
                            <a:srgbClr val="FFFFFF"/>
                          </a:solidFill>
                          <a:effectLst/>
                          <a:uLnTx/>
                          <a:uFillTx/>
                          <a:latin typeface="+mn-lt"/>
                          <a:ea typeface="+mn-ea"/>
                          <a:cs typeface="+mn-cs"/>
                        </a:rPr>
                      </a:br>
                      <a:r>
                        <a:rPr kumimoji="0" lang="en-US" sz="1050" b="0" i="0" u="none" strike="noStrike" kern="1200" cap="none" spc="0" normalizeH="0" baseline="0" noProof="0">
                          <a:ln>
                            <a:noFill/>
                          </a:ln>
                          <a:solidFill>
                            <a:srgbClr val="FFFFFF"/>
                          </a:solidFill>
                          <a:effectLst/>
                          <a:uLnTx/>
                          <a:uFillTx/>
                          <a:latin typeface="+mn-lt"/>
                          <a:ea typeface="+mn-ea"/>
                          <a:cs typeface="+mn-cs"/>
                        </a:rPr>
                        <a:t>copays, etc.)</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Flexible flows for low-code configuration</a:t>
                      </a:r>
                    </a:p>
                    <a:p>
                      <a:pPr marL="0" indent="0" algn="l" fontAlgn="t">
                        <a:lnSpc>
                          <a:spcPct val="100000"/>
                        </a:lnSpc>
                        <a:spcAft>
                          <a:spcPts val="100"/>
                        </a:spcAft>
                        <a:buFont typeface="Arial" panose="020B0604020202020204" pitchFamily="34" charset="0"/>
                        <a:buNone/>
                      </a:pPr>
                      <a:endParaRPr lang="en-US" sz="1050" b="0" i="0" u="none" strike="noStrike">
                        <a:solidFill>
                          <a:schemeClr val="bg1"/>
                        </a:solidFill>
                        <a:effectLst/>
                        <a:latin typeface="+mn-l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1930688"/>
                  </a:ext>
                </a:extLst>
              </a:tr>
              <a:tr h="1295616">
                <a:tc>
                  <a:txBody>
                    <a:bodyPr/>
                    <a:lstStyle/>
                    <a:p>
                      <a:pPr marL="107153" marR="0" lvl="1" indent="0" algn="r" defTabSz="914367"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a:ln>
                            <a:noFill/>
                          </a:ln>
                          <a:solidFill>
                            <a:srgbClr val="FFFFFF"/>
                          </a:solidFill>
                          <a:effectLst/>
                          <a:uLnTx/>
                          <a:uFillTx/>
                          <a:latin typeface="Segoe UI Semibold" panose="020B0702040204020203" pitchFamily="34" charset="0"/>
                          <a:ea typeface="+mn-ea"/>
                          <a:cs typeface="Segoe UI Semibold" panose="020B0702040204020203" pitchFamily="34" charset="0"/>
                        </a:rPr>
                        <a:t>Dependencies</a:t>
                      </a:r>
                      <a:endParaRPr kumimoji="0" lang="en-US" sz="1400" b="0" i="0" u="none" strike="noStrike" kern="1200" cap="none" spc="0" normalizeH="0" baseline="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txBody>
                  <a:tcPr marL="0" anchor="ctr">
                    <a:lnL w="6350" cap="flat" cmpd="sng" algn="ctr">
                      <a:noFill/>
                      <a:prstDash val="solid"/>
                      <a:round/>
                      <a:headEnd type="none" w="med" len="med"/>
                      <a:tailEnd type="none" w="med" len="med"/>
                    </a:lnL>
                    <a:lnR w="12700" cap="flat" cmpd="sng" algn="ctr">
                      <a:solidFill>
                        <a:srgbClr val="50E6FF"/>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gridSpan="4">
                  <a:txBody>
                    <a:bodyPr/>
                    <a:lstStyle/>
                    <a:p>
                      <a:pPr marL="114300" indent="-114300" algn="l" fontAlgn="t">
                        <a:lnSpc>
                          <a:spcPct val="100000"/>
                        </a:lnSpc>
                        <a:spcAft>
                          <a:spcPts val="0"/>
                        </a:spcAft>
                        <a:buFont typeface="Arial" panose="020B0604020202020204" pitchFamily="34" charset="0"/>
                        <a:buChar char="•"/>
                      </a:pPr>
                      <a:endParaRPr lang="en-US" sz="900" b="0" i="0" u="none" strike="noStrike">
                        <a:solidFill>
                          <a:schemeClr val="bg1"/>
                        </a:solidFill>
                        <a:effectLst/>
                        <a:latin typeface="+mn-lt"/>
                      </a:endParaRPr>
                    </a:p>
                  </a:txBody>
                  <a:tcPr>
                    <a:lnL w="12700" cap="flat" cmpd="sng" algn="ctr">
                      <a:solidFill>
                        <a:srgbClr val="50E6FF"/>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hMerge="1">
                  <a:txBody>
                    <a:bodyPr/>
                    <a:lstStyle/>
                    <a:p>
                      <a:pPr marL="114300" indent="-114300" algn="l" fontAlgn="t">
                        <a:lnSpc>
                          <a:spcPct val="100000"/>
                        </a:lnSpc>
                        <a:spcAft>
                          <a:spcPts val="0"/>
                        </a:spcAft>
                        <a:buFont typeface="Arial" panose="020B0604020202020204" pitchFamily="34" charset="0"/>
                        <a:buChar char="•"/>
                      </a:pPr>
                      <a:endParaRPr lang="en-US" sz="900" b="0" i="0" u="none" strike="noStrike">
                        <a:solidFill>
                          <a:schemeClr val="bg1"/>
                        </a:solidFill>
                        <a:effectLst/>
                        <a:latin typeface="+mn-l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hMerge="1">
                  <a:txBody>
                    <a:bodyPr/>
                    <a:lstStyle/>
                    <a:p>
                      <a:pPr marL="114300" indent="-114300" algn="l" fontAlgn="t">
                        <a:lnSpc>
                          <a:spcPct val="100000"/>
                        </a:lnSpc>
                        <a:spcAft>
                          <a:spcPts val="0"/>
                        </a:spcAft>
                        <a:buFont typeface="Arial" panose="020B0604020202020204" pitchFamily="34" charset="0"/>
                        <a:buChar char="•"/>
                      </a:pPr>
                      <a:endParaRPr lang="en-US" sz="900" b="0" i="0" u="none" strike="noStrike">
                        <a:solidFill>
                          <a:schemeClr val="bg1"/>
                        </a:solidFill>
                        <a:effectLst/>
                        <a:latin typeface="+mn-l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hMerge="1">
                  <a:txBody>
                    <a:bodyPr/>
                    <a:lstStyle/>
                    <a:p>
                      <a:pPr marL="114300" indent="-114300" algn="l" fontAlgn="t">
                        <a:lnSpc>
                          <a:spcPct val="100000"/>
                        </a:lnSpc>
                        <a:spcAft>
                          <a:spcPts val="0"/>
                        </a:spcAft>
                        <a:buFont typeface="Arial" panose="020B0604020202020204" pitchFamily="34" charset="0"/>
                        <a:buChar char="•"/>
                      </a:pPr>
                      <a:endParaRPr lang="en-US" sz="900" b="0" i="0" u="none" strike="noStrike">
                        <a:solidFill>
                          <a:schemeClr val="bg1"/>
                        </a:solidFill>
                        <a:effectLst/>
                        <a:latin typeface="+mn-l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0655593"/>
                  </a:ext>
                </a:extLst>
              </a:tr>
            </a:tbl>
          </a:graphicData>
        </a:graphic>
      </p:graphicFrame>
      <p:grpSp>
        <p:nvGrpSpPr>
          <p:cNvPr id="2" name="@morph1">
            <a:extLst>
              <a:ext uri="{FF2B5EF4-FFF2-40B4-BE49-F238E27FC236}">
                <a16:creationId xmlns:a16="http://schemas.microsoft.com/office/drawing/2014/main" id="{D8204D11-F085-4C59-B45C-3B3D60811E0C}"/>
              </a:ext>
            </a:extLst>
          </p:cNvPr>
          <p:cNvGrpSpPr/>
          <p:nvPr/>
        </p:nvGrpSpPr>
        <p:grpSpPr>
          <a:xfrm>
            <a:off x="3702920" y="155562"/>
            <a:ext cx="601980" cy="601980"/>
            <a:chOff x="1855619" y="1772936"/>
            <a:chExt cx="831086" cy="831086"/>
          </a:xfrm>
        </p:grpSpPr>
        <p:sp>
          <p:nvSpPr>
            <p:cNvPr id="8" name="Oval 7">
              <a:extLst>
                <a:ext uri="{FF2B5EF4-FFF2-40B4-BE49-F238E27FC236}">
                  <a16:creationId xmlns:a16="http://schemas.microsoft.com/office/drawing/2014/main" id="{3FEE391F-D60B-4E22-8F7B-EE5203944C15}"/>
                </a:ext>
              </a:extLst>
            </p:cNvPr>
            <p:cNvSpPr/>
            <p:nvPr/>
          </p:nvSpPr>
          <p:spPr bwMode="auto">
            <a:xfrm>
              <a:off x="1855619" y="1772936"/>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49FAA589-ED24-44F4-B6F2-92B769CE007F}"/>
                </a:ext>
              </a:extLst>
            </p:cNvPr>
            <p:cNvGrpSpPr/>
            <p:nvPr/>
          </p:nvGrpSpPr>
          <p:grpSpPr>
            <a:xfrm>
              <a:off x="2037934" y="1953541"/>
              <a:ext cx="466458" cy="483292"/>
              <a:chOff x="3450882" y="3252047"/>
              <a:chExt cx="414625" cy="429585"/>
            </a:xfrm>
          </p:grpSpPr>
          <p:grpSp>
            <p:nvGrpSpPr>
              <p:cNvPr id="10" name="Graphic 63" descr="people">
                <a:extLst>
                  <a:ext uri="{FF2B5EF4-FFF2-40B4-BE49-F238E27FC236}">
                    <a16:creationId xmlns:a16="http://schemas.microsoft.com/office/drawing/2014/main" id="{E64C0056-6511-4276-840C-B857576F3617}"/>
                  </a:ext>
                </a:extLst>
              </p:cNvPr>
              <p:cNvGrpSpPr/>
              <p:nvPr/>
            </p:nvGrpSpPr>
            <p:grpSpPr>
              <a:xfrm>
                <a:off x="3450882" y="3267097"/>
                <a:ext cx="414625" cy="414535"/>
                <a:chOff x="5365475" y="3010750"/>
                <a:chExt cx="488296" cy="488192"/>
              </a:xfrm>
            </p:grpSpPr>
            <p:sp>
              <p:nvSpPr>
                <p:cNvPr id="14" name="Freeform: Shape 13">
                  <a:extLst>
                    <a:ext uri="{FF2B5EF4-FFF2-40B4-BE49-F238E27FC236}">
                      <a16:creationId xmlns:a16="http://schemas.microsoft.com/office/drawing/2014/main" id="{AF3EB6CB-123C-4BBB-B995-0DE7E3AC39C3}"/>
                    </a:ext>
                  </a:extLst>
                </p:cNvPr>
                <p:cNvSpPr/>
                <p:nvPr/>
              </p:nvSpPr>
              <p:spPr>
                <a:xfrm>
                  <a:off x="5673612" y="3010750"/>
                  <a:ext cx="126834" cy="126834"/>
                </a:xfrm>
                <a:custGeom>
                  <a:avLst/>
                  <a:gdLst>
                    <a:gd name="connsiteX0" fmla="*/ 128703 w 126834"/>
                    <a:gd name="connsiteY0" fmla="*/ 65352 h 126834"/>
                    <a:gd name="connsiteX1" fmla="*/ 65352 w 126834"/>
                    <a:gd name="connsiteY1" fmla="*/ 128703 h 126834"/>
                    <a:gd name="connsiteX2" fmla="*/ 2001 w 126834"/>
                    <a:gd name="connsiteY2" fmla="*/ 65352 h 126834"/>
                    <a:gd name="connsiteX3" fmla="*/ 65352 w 126834"/>
                    <a:gd name="connsiteY3" fmla="*/ 2001 h 126834"/>
                    <a:gd name="connsiteX4" fmla="*/ 128703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8703" y="65352"/>
                      </a:moveTo>
                      <a:cubicBezTo>
                        <a:pt x="128703" y="100321"/>
                        <a:pt x="100321" y="128703"/>
                        <a:pt x="65352" y="128703"/>
                      </a:cubicBezTo>
                      <a:cubicBezTo>
                        <a:pt x="30382" y="128703"/>
                        <a:pt x="2001" y="100321"/>
                        <a:pt x="2001" y="65352"/>
                      </a:cubicBezTo>
                      <a:cubicBezTo>
                        <a:pt x="2001" y="30382"/>
                        <a:pt x="30382" y="2001"/>
                        <a:pt x="65352" y="2001"/>
                      </a:cubicBezTo>
                      <a:cubicBezTo>
                        <a:pt x="100321" y="2001"/>
                        <a:pt x="128703" y="30382"/>
                        <a:pt x="128703" y="65352"/>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63982A20-BFE6-4959-A63C-D25B8238089D}"/>
                    </a:ext>
                  </a:extLst>
                </p:cNvPr>
                <p:cNvSpPr/>
                <p:nvPr/>
              </p:nvSpPr>
              <p:spPr>
                <a:xfrm>
                  <a:off x="5620396" y="3161267"/>
                  <a:ext cx="233375" cy="131907"/>
                </a:xfrm>
                <a:custGeom>
                  <a:avLst/>
                  <a:gdLst>
                    <a:gd name="connsiteX0" fmla="*/ 118060 w 233374"/>
                    <a:gd name="connsiteY0" fmla="*/ 2001 h 131907"/>
                    <a:gd name="connsiteX1" fmla="*/ 234119 w 233374"/>
                    <a:gd name="connsiteY1" fmla="*/ 118059 h 131907"/>
                    <a:gd name="connsiteX2" fmla="*/ 234119 w 233374"/>
                    <a:gd name="connsiteY2" fmla="*/ 132757 h 131907"/>
                    <a:gd name="connsiteX3" fmla="*/ 2001 w 233374"/>
                    <a:gd name="connsiteY3" fmla="*/ 132757 h 131907"/>
                    <a:gd name="connsiteX4" fmla="*/ 2001 w 233374"/>
                    <a:gd name="connsiteY4" fmla="*/ 118059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8" y="2001"/>
                        <a:pt x="234119" y="53695"/>
                        <a:pt x="234119" y="118059"/>
                      </a:cubicBezTo>
                      <a:lnTo>
                        <a:pt x="234119" y="132757"/>
                      </a:lnTo>
                      <a:lnTo>
                        <a:pt x="2001" y="132757"/>
                      </a:lnTo>
                      <a:lnTo>
                        <a:pt x="2001" y="118059"/>
                      </a:lnTo>
                      <a:cubicBezTo>
                        <a:pt x="2001" y="53695"/>
                        <a:pt x="54202" y="2001"/>
                        <a:pt x="118060" y="2001"/>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8040553-0A99-4DBE-A691-0E291B02ADBB}"/>
                    </a:ext>
                  </a:extLst>
                </p:cNvPr>
                <p:cNvSpPr/>
                <p:nvPr/>
              </p:nvSpPr>
              <p:spPr>
                <a:xfrm>
                  <a:off x="5418180" y="32165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F344B7D1-2084-4E1F-9531-F087A18AF657}"/>
                    </a:ext>
                  </a:extLst>
                </p:cNvPr>
                <p:cNvSpPr/>
                <p:nvPr/>
              </p:nvSpPr>
              <p:spPr>
                <a:xfrm>
                  <a:off x="5365475" y="33670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aphic 45" descr="heart, Azure service help">
                <a:extLst>
                  <a:ext uri="{FF2B5EF4-FFF2-40B4-BE49-F238E27FC236}">
                    <a16:creationId xmlns:a16="http://schemas.microsoft.com/office/drawing/2014/main" id="{C31F0B79-911B-41AB-A9FB-A51C255715B4}"/>
                  </a:ext>
                </a:extLst>
              </p:cNvPr>
              <p:cNvGrpSpPr/>
              <p:nvPr/>
            </p:nvGrpSpPr>
            <p:grpSpPr>
              <a:xfrm>
                <a:off x="3489892" y="3252047"/>
                <a:ext cx="175847" cy="159627"/>
                <a:chOff x="11100558" y="3084776"/>
                <a:chExt cx="356655" cy="323758"/>
              </a:xfrm>
            </p:grpSpPr>
            <p:sp>
              <p:nvSpPr>
                <p:cNvPr id="12" name="Freeform: Shape 11">
                  <a:extLst>
                    <a:ext uri="{FF2B5EF4-FFF2-40B4-BE49-F238E27FC236}">
                      <a16:creationId xmlns:a16="http://schemas.microsoft.com/office/drawing/2014/main" id="{1BD3108A-3436-478B-869D-6D3CC222C0CA}"/>
                    </a:ext>
                  </a:extLst>
                </p:cNvPr>
                <p:cNvSpPr/>
                <p:nvPr/>
              </p:nvSpPr>
              <p:spPr>
                <a:xfrm>
                  <a:off x="11100558" y="3084776"/>
                  <a:ext cx="323486" cy="323482"/>
                </a:xfrm>
                <a:custGeom>
                  <a:avLst/>
                  <a:gdLst>
                    <a:gd name="connsiteX0" fmla="*/ 324819 w 323485"/>
                    <a:gd name="connsiteY0" fmla="*/ 179468 h 323482"/>
                    <a:gd name="connsiteX1" fmla="*/ 179468 w 323485"/>
                    <a:gd name="connsiteY1" fmla="*/ 324818 h 323482"/>
                    <a:gd name="connsiteX2" fmla="*/ 30466 w 323485"/>
                    <a:gd name="connsiteY2" fmla="*/ 175815 h 323482"/>
                    <a:gd name="connsiteX3" fmla="*/ 30466 w 323485"/>
                    <a:gd name="connsiteY3" fmla="*/ 33843 h 323482"/>
                    <a:gd name="connsiteX4" fmla="*/ 33840 w 323485"/>
                    <a:gd name="connsiteY4" fmla="*/ 30466 h 323482"/>
                    <a:gd name="connsiteX5" fmla="*/ 175817 w 323485"/>
                    <a:gd name="connsiteY5" fmla="*/ 30466 h 323482"/>
                    <a:gd name="connsiteX6" fmla="*/ 324819 w 323485"/>
                    <a:gd name="connsiteY6" fmla="*/ 179468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324819" y="179468"/>
                      </a:moveTo>
                      <a:lnTo>
                        <a:pt x="179468" y="324818"/>
                      </a:lnTo>
                      <a:lnTo>
                        <a:pt x="30466" y="175815"/>
                      </a:lnTo>
                      <a:cubicBezTo>
                        <a:pt x="-8737" y="136610"/>
                        <a:pt x="-8737" y="73045"/>
                        <a:pt x="30466" y="33843"/>
                      </a:cubicBezTo>
                      <a:lnTo>
                        <a:pt x="33840" y="30466"/>
                      </a:lnTo>
                      <a:cubicBezTo>
                        <a:pt x="73046" y="-8737"/>
                        <a:pt x="136611" y="-8737"/>
                        <a:pt x="175817" y="30466"/>
                      </a:cubicBezTo>
                      <a:lnTo>
                        <a:pt x="324819" y="179468"/>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AC4CC863-3F17-4621-9ECD-3E529396EC8F}"/>
                    </a:ext>
                  </a:extLst>
                </p:cNvPr>
                <p:cNvSpPr/>
                <p:nvPr/>
              </p:nvSpPr>
              <p:spPr>
                <a:xfrm>
                  <a:off x="11133727" y="3085052"/>
                  <a:ext cx="323486" cy="323482"/>
                </a:xfrm>
                <a:custGeom>
                  <a:avLst/>
                  <a:gdLst>
                    <a:gd name="connsiteX0" fmla="*/ 146415 w 323485"/>
                    <a:gd name="connsiteY0" fmla="*/ 324817 h 323482"/>
                    <a:gd name="connsiteX1" fmla="*/ 1064 w 323485"/>
                    <a:gd name="connsiteY1" fmla="*/ 179468 h 323482"/>
                    <a:gd name="connsiteX2" fmla="*/ 150068 w 323485"/>
                    <a:gd name="connsiteY2" fmla="*/ 30468 h 323482"/>
                    <a:gd name="connsiteX3" fmla="*/ 292042 w 323485"/>
                    <a:gd name="connsiteY3" fmla="*/ 30468 h 323482"/>
                    <a:gd name="connsiteX4" fmla="*/ 295416 w 323485"/>
                    <a:gd name="connsiteY4" fmla="*/ 33842 h 323482"/>
                    <a:gd name="connsiteX5" fmla="*/ 295416 w 323485"/>
                    <a:gd name="connsiteY5" fmla="*/ 175815 h 323482"/>
                    <a:gd name="connsiteX6" fmla="*/ 146415 w 323485"/>
                    <a:gd name="connsiteY6" fmla="*/ 324817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146415" y="324817"/>
                      </a:moveTo>
                      <a:lnTo>
                        <a:pt x="1064" y="179468"/>
                      </a:lnTo>
                      <a:lnTo>
                        <a:pt x="150068" y="30468"/>
                      </a:lnTo>
                      <a:cubicBezTo>
                        <a:pt x="189271" y="-8738"/>
                        <a:pt x="252836" y="-8738"/>
                        <a:pt x="292042" y="30468"/>
                      </a:cubicBezTo>
                      <a:lnTo>
                        <a:pt x="295416" y="33842"/>
                      </a:lnTo>
                      <a:cubicBezTo>
                        <a:pt x="334622" y="73048"/>
                        <a:pt x="334622" y="136612"/>
                        <a:pt x="295416" y="175815"/>
                      </a:cubicBezTo>
                      <a:lnTo>
                        <a:pt x="146415" y="324817"/>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8" name="Title 17">
            <a:extLst>
              <a:ext uri="{FF2B5EF4-FFF2-40B4-BE49-F238E27FC236}">
                <a16:creationId xmlns:a16="http://schemas.microsoft.com/office/drawing/2014/main" id="{954FEDF7-297D-47FE-B50E-9C11DF4D00DA}"/>
              </a:ext>
            </a:extLst>
          </p:cNvPr>
          <p:cNvSpPr>
            <a:spLocks noGrp="1"/>
          </p:cNvSpPr>
          <p:nvPr>
            <p:ph type="title"/>
          </p:nvPr>
        </p:nvSpPr>
        <p:spPr>
          <a:xfrm>
            <a:off x="1678198" y="214719"/>
            <a:ext cx="10221657" cy="492443"/>
          </a:xfrm>
        </p:spPr>
        <p:txBody>
          <a:bodyPr/>
          <a:lstStyle/>
          <a:p>
            <a:pPr algn="ctr"/>
            <a:r>
              <a:rPr lang="en-US" sz="2800"/>
              <a:t>Enhance patient engagement  </a:t>
            </a:r>
          </a:p>
        </p:txBody>
      </p:sp>
      <p:sp>
        <p:nvSpPr>
          <p:cNvPr id="5" name="Rectangle 4">
            <a:extLst>
              <a:ext uri="{FF2B5EF4-FFF2-40B4-BE49-F238E27FC236}">
                <a16:creationId xmlns:a16="http://schemas.microsoft.com/office/drawing/2014/main" id="{EFA4443F-3F22-47E8-B46E-C4D4CED7297C}"/>
              </a:ext>
            </a:extLst>
          </p:cNvPr>
          <p:cNvSpPr/>
          <p:nvPr/>
        </p:nvSpPr>
        <p:spPr>
          <a:xfrm>
            <a:off x="6808478" y="5759726"/>
            <a:ext cx="2553029" cy="733534"/>
          </a:xfrm>
          <a:prstGeom prst="rect">
            <a:avLst/>
          </a:prstGeom>
        </p:spPr>
        <p:txBody>
          <a:bodyPr wrap="square">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Dynamics 365 Marketing | </a:t>
            </a:r>
            <a:r>
              <a:rPr lang="en-US" sz="1000">
                <a:solidFill>
                  <a:schemeClr val="bg1"/>
                </a:solidFill>
              </a:rPr>
              <a:t>Event</a:t>
            </a:r>
            <a:r>
              <a:rPr kumimoji="0" lang="en-US" sz="1000" b="0" i="0" u="none" strike="noStrike" kern="1200" cap="none" spc="0" normalizeH="0" baseline="0" noProof="0">
                <a:ln>
                  <a:noFill/>
                </a:ln>
                <a:solidFill>
                  <a:schemeClr val="bg1"/>
                </a:solidFill>
                <a:effectLst/>
                <a:uLnTx/>
                <a:uFillTx/>
                <a:ea typeface="+mn-ea"/>
                <a:cs typeface="+mn-cs"/>
              </a:rPr>
              <a:t> Portal  </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Dynamics 365 Customer Service | Omnichannel | Dynamics 365 Customer Insights</a:t>
            </a:r>
          </a:p>
        </p:txBody>
      </p:sp>
      <p:pic>
        <p:nvPicPr>
          <p:cNvPr id="6" name="Picture 5" descr="A picture containing drawing&#10;&#10;Description automatically generated">
            <a:extLst>
              <a:ext uri="{FF2B5EF4-FFF2-40B4-BE49-F238E27FC236}">
                <a16:creationId xmlns:a16="http://schemas.microsoft.com/office/drawing/2014/main" id="{1FA3474B-8057-4335-B645-73FDB6973E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1187" t="23149" r="11187" b="23149"/>
          <a:stretch/>
        </p:blipFill>
        <p:spPr>
          <a:xfrm>
            <a:off x="6846333" y="5342591"/>
            <a:ext cx="1389340" cy="422738"/>
          </a:xfrm>
          <a:prstGeom prst="rect">
            <a:avLst/>
          </a:prstGeom>
        </p:spPr>
      </p:pic>
      <p:sp>
        <p:nvSpPr>
          <p:cNvPr id="7" name="Rectangle 6">
            <a:extLst>
              <a:ext uri="{FF2B5EF4-FFF2-40B4-BE49-F238E27FC236}">
                <a16:creationId xmlns:a16="http://schemas.microsoft.com/office/drawing/2014/main" id="{8AA7EAB3-666C-40AE-8F7B-CB5636C2F77E}"/>
              </a:ext>
            </a:extLst>
          </p:cNvPr>
          <p:cNvSpPr/>
          <p:nvPr/>
        </p:nvSpPr>
        <p:spPr>
          <a:xfrm>
            <a:off x="1678199" y="5759726"/>
            <a:ext cx="2204888" cy="784830"/>
          </a:xfrm>
          <a:prstGeom prst="rect">
            <a:avLst/>
          </a:prstGeom>
        </p:spPr>
        <p:txBody>
          <a:bodyPr wrap="square">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lang="en-US" sz="1000">
                <a:solidFill>
                  <a:schemeClr val="bg1"/>
                </a:solidFill>
              </a:rPr>
              <a:t>Microsoft</a:t>
            </a:r>
            <a:r>
              <a:rPr kumimoji="0" lang="en-US" sz="1000" b="0" i="0" u="none" strike="noStrike" kern="1200" cap="none" spc="0" normalizeH="0" baseline="0" noProof="0">
                <a:ln>
                  <a:noFill/>
                </a:ln>
                <a:solidFill>
                  <a:schemeClr val="bg1"/>
                </a:solidFill>
                <a:effectLst/>
                <a:uLnTx/>
                <a:uFillTx/>
                <a:ea typeface="+mn-ea"/>
                <a:cs typeface="+mn-cs"/>
              </a:rPr>
              <a:t> Healthcare Bot</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Power Virtual Agent </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Azure API for FHIR</a:t>
            </a:r>
          </a:p>
          <a:p>
            <a:pPr marL="0" marR="0" lvl="0" indent="0" algn="l" defTabSz="932742" rtl="0" eaLnBrk="1" fontAlgn="t" latinLnBrk="0" hangingPunct="1">
              <a:lnSpc>
                <a:spcPct val="100000"/>
              </a:lnSpc>
              <a:spcBef>
                <a:spcPts val="0"/>
              </a:spcBef>
              <a:spcAft>
                <a:spcPts val="200"/>
              </a:spcAft>
              <a:buClrTx/>
              <a:buSzTx/>
              <a:buFontTx/>
              <a:buNone/>
              <a:tabLst/>
              <a:defRPr/>
            </a:pPr>
            <a:r>
              <a:rPr lang="en-US" sz="1000">
                <a:solidFill>
                  <a:schemeClr val="bg1"/>
                </a:solidFill>
              </a:rPr>
              <a:t>Azure IoT Connector for FHIR</a:t>
            </a:r>
            <a:endParaRPr kumimoji="0" lang="en-US" sz="1000" b="0" i="0" u="none" strike="noStrike" kern="1200" cap="none" spc="0" normalizeH="0" baseline="0" noProof="0">
              <a:ln>
                <a:noFill/>
              </a:ln>
              <a:solidFill>
                <a:schemeClr val="bg1"/>
              </a:solidFill>
              <a:effectLst/>
              <a:uLnTx/>
              <a:uFillTx/>
            </a:endParaRPr>
          </a:p>
        </p:txBody>
      </p:sp>
      <p:pic>
        <p:nvPicPr>
          <p:cNvPr id="33" name="Picture 32" descr="A picture containing drawing&#10;&#10;Description automatically generated">
            <a:extLst>
              <a:ext uri="{FF2B5EF4-FFF2-40B4-BE49-F238E27FC236}">
                <a16:creationId xmlns:a16="http://schemas.microsoft.com/office/drawing/2014/main" id="{6B35B863-B80E-4E46-AB56-59E82F09BB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4751" t="20494" r="14751" b="20494"/>
          <a:stretch/>
        </p:blipFill>
        <p:spPr>
          <a:xfrm>
            <a:off x="1716299" y="5321689"/>
            <a:ext cx="1050650" cy="464542"/>
          </a:xfrm>
          <a:prstGeom prst="rect">
            <a:avLst/>
          </a:prstGeom>
        </p:spPr>
      </p:pic>
      <p:sp>
        <p:nvSpPr>
          <p:cNvPr id="35" name="Rectangle 34">
            <a:extLst>
              <a:ext uri="{FF2B5EF4-FFF2-40B4-BE49-F238E27FC236}">
                <a16:creationId xmlns:a16="http://schemas.microsoft.com/office/drawing/2014/main" id="{74A0CB63-7D4A-4FE4-88B6-22DF370D6952}"/>
              </a:ext>
            </a:extLst>
          </p:cNvPr>
          <p:cNvSpPr/>
          <p:nvPr/>
        </p:nvSpPr>
        <p:spPr>
          <a:xfrm>
            <a:off x="4231876" y="5759726"/>
            <a:ext cx="2553029" cy="425758"/>
          </a:xfrm>
          <a:prstGeom prst="rect">
            <a:avLst/>
          </a:prstGeom>
        </p:spPr>
        <p:txBody>
          <a:bodyPr wrap="square">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Teams (Virtual visits, consults)</a:t>
            </a:r>
          </a:p>
          <a:p>
            <a:pPr marL="0" marR="0" lvl="0" indent="0" algn="l" defTabSz="932742" rtl="0" eaLnBrk="1" fontAlgn="t" latinLnBrk="0" hangingPunct="1">
              <a:lnSpc>
                <a:spcPct val="100000"/>
              </a:lnSpc>
              <a:spcBef>
                <a:spcPts val="0"/>
              </a:spcBef>
              <a:spcAft>
                <a:spcPts val="200"/>
              </a:spcAft>
              <a:buClrTx/>
              <a:buSzTx/>
              <a:buFontTx/>
              <a:buNone/>
              <a:tabLst/>
              <a:defRPr/>
            </a:pPr>
            <a:r>
              <a:rPr lang="en-US" sz="1000">
                <a:solidFill>
                  <a:schemeClr val="bg1"/>
                </a:solidFill>
              </a:rPr>
              <a:t>Microsoft Bookings | Bookings API</a:t>
            </a:r>
          </a:p>
        </p:txBody>
      </p:sp>
      <p:pic>
        <p:nvPicPr>
          <p:cNvPr id="37" name="Picture 36" descr="A picture containing drawing&#10;&#10;Description automatically generated">
            <a:extLst>
              <a:ext uri="{FF2B5EF4-FFF2-40B4-BE49-F238E27FC236}">
                <a16:creationId xmlns:a16="http://schemas.microsoft.com/office/drawing/2014/main" id="{B12474B6-EEEA-41D7-8F91-B15A6F40CB4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0501" t="24919" r="10501" b="24919"/>
          <a:stretch/>
        </p:blipFill>
        <p:spPr>
          <a:xfrm>
            <a:off x="4277597" y="5356526"/>
            <a:ext cx="1691964" cy="394868"/>
          </a:xfrm>
          <a:prstGeom prst="rect">
            <a:avLst/>
          </a:prstGeom>
        </p:spPr>
      </p:pic>
      <p:sp>
        <p:nvSpPr>
          <p:cNvPr id="39" name="Rectangle 38">
            <a:extLst>
              <a:ext uri="{FF2B5EF4-FFF2-40B4-BE49-F238E27FC236}">
                <a16:creationId xmlns:a16="http://schemas.microsoft.com/office/drawing/2014/main" id="{9254EFDC-13B2-4DE1-9BBA-F5EDF7B83C35}"/>
              </a:ext>
            </a:extLst>
          </p:cNvPr>
          <p:cNvSpPr/>
          <p:nvPr/>
        </p:nvSpPr>
        <p:spPr>
          <a:xfrm>
            <a:off x="9484092" y="5759726"/>
            <a:ext cx="2122691" cy="425758"/>
          </a:xfrm>
          <a:prstGeom prst="rect">
            <a:avLst/>
          </a:prstGeom>
        </p:spPr>
        <p:txBody>
          <a:bodyPr wrap="square">
            <a:spAutoFit/>
          </a:bodyPr>
          <a:lstStyle/>
          <a:p>
            <a:pPr lvl="0" defTabSz="932742" fontAlgn="t">
              <a:spcAft>
                <a:spcPts val="200"/>
              </a:spcAft>
              <a:defRPr/>
            </a:pPr>
            <a:r>
              <a:rPr lang="en-US" sz="1000">
                <a:solidFill>
                  <a:schemeClr val="bg1"/>
                </a:solidFill>
              </a:rPr>
              <a:t>Microsoft Power Automate</a:t>
            </a:r>
          </a:p>
          <a:p>
            <a:pPr lvl="0" defTabSz="932742" fontAlgn="t">
              <a:spcAft>
                <a:spcPts val="200"/>
              </a:spcAft>
              <a:defRPr/>
            </a:pPr>
            <a:r>
              <a:rPr lang="en-US" sz="1000">
                <a:solidFill>
                  <a:schemeClr val="bg1"/>
                </a:solidFill>
              </a:rPr>
              <a:t>Microsoft Power Apps </a:t>
            </a:r>
          </a:p>
        </p:txBody>
      </p:sp>
      <p:pic>
        <p:nvPicPr>
          <p:cNvPr id="41" name="Picture 40" descr="A picture containing drawing&#10;&#10;Description automatically generated">
            <a:extLst>
              <a:ext uri="{FF2B5EF4-FFF2-40B4-BE49-F238E27FC236}">
                <a16:creationId xmlns:a16="http://schemas.microsoft.com/office/drawing/2014/main" id="{5165C84C-CC17-4466-AD14-A56B4DDDFBB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l="11198" t="23976" r="11198" b="23976"/>
          <a:stretch/>
        </p:blipFill>
        <p:spPr>
          <a:xfrm>
            <a:off x="9522972" y="5349559"/>
            <a:ext cx="1467776" cy="408802"/>
          </a:xfrm>
          <a:prstGeom prst="rect">
            <a:avLst/>
          </a:prstGeom>
        </p:spPr>
      </p:pic>
      <p:sp>
        <p:nvSpPr>
          <p:cNvPr id="19" name="Slide Number Placeholder 6">
            <a:extLst>
              <a:ext uri="{FF2B5EF4-FFF2-40B4-BE49-F238E27FC236}">
                <a16:creationId xmlns:a16="http://schemas.microsoft.com/office/drawing/2014/main" id="{A57EFA03-41F2-43CA-A9C3-9C0CBCB2E7D3}"/>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21" name="Footer Placeholder 1">
            <a:extLst>
              <a:ext uri="{FF2B5EF4-FFF2-40B4-BE49-F238E27FC236}">
                <a16:creationId xmlns:a16="http://schemas.microsoft.com/office/drawing/2014/main" id="{5B73C582-60A7-4B8A-8A4C-0674B7134214}"/>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Tree>
    <p:extLst>
      <p:ext uri="{BB962C8B-B14F-4D97-AF65-F5344CB8AC3E}">
        <p14:creationId xmlns:p14="http://schemas.microsoft.com/office/powerpoint/2010/main" val="682594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8.33333E-7 3.7037E-7 L -8.33333E-7 0.03542 " pathEditMode="relative" rAng="0" ptsTypes="AA">
                                      <p:cBhvr>
                                        <p:cTn id="9" dur="500" spd="-100000" fill="hold"/>
                                        <p:tgtEl>
                                          <p:spTgt spid="18"/>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0"/>
                                  </p:stCondLst>
                                  <p:childTnLst>
                                    <p:animMotion origin="layout" path="M 4.58333E-6 4.81481E-6 L 4.58333E-6 0.03541 " pathEditMode="relative" rAng="0" ptsTypes="AA">
                                      <p:cBhvr>
                                        <p:cTn id="14" dur="5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4EBF4DDD-8AFF-4EF2-9BC3-1D7DDD09E5FD}"/>
              </a:ext>
            </a:extLst>
          </p:cNvPr>
          <p:cNvGrpSpPr/>
          <p:nvPr/>
        </p:nvGrpSpPr>
        <p:grpSpPr>
          <a:xfrm>
            <a:off x="3206641" y="967343"/>
            <a:ext cx="6860723" cy="6860669"/>
            <a:chOff x="154596" y="2281412"/>
            <a:chExt cx="394433" cy="394430"/>
          </a:xfrm>
        </p:grpSpPr>
        <p:sp>
          <p:nvSpPr>
            <p:cNvPr id="56" name="Freeform 89">
              <a:extLst>
                <a:ext uri="{FF2B5EF4-FFF2-40B4-BE49-F238E27FC236}">
                  <a16:creationId xmlns:a16="http://schemas.microsoft.com/office/drawing/2014/main" id="{574D255B-5B87-4B00-8175-7B9F5C2E48F4}"/>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7" name="Freeform 90">
              <a:extLst>
                <a:ext uri="{FF2B5EF4-FFF2-40B4-BE49-F238E27FC236}">
                  <a16:creationId xmlns:a16="http://schemas.microsoft.com/office/drawing/2014/main" id="{EFCC8644-2D27-4BBB-9745-EB395650702D}"/>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8" name="Freeform 91">
              <a:extLst>
                <a:ext uri="{FF2B5EF4-FFF2-40B4-BE49-F238E27FC236}">
                  <a16:creationId xmlns:a16="http://schemas.microsoft.com/office/drawing/2014/main" id="{5795E20F-FF1D-4817-859D-829748276D45}"/>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59" name="Freeform 92">
              <a:extLst>
                <a:ext uri="{FF2B5EF4-FFF2-40B4-BE49-F238E27FC236}">
                  <a16:creationId xmlns:a16="http://schemas.microsoft.com/office/drawing/2014/main" id="{3D8B400E-7E06-48BC-92AF-30416FC41341}"/>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0" name="Freeform 93">
              <a:extLst>
                <a:ext uri="{FF2B5EF4-FFF2-40B4-BE49-F238E27FC236}">
                  <a16:creationId xmlns:a16="http://schemas.microsoft.com/office/drawing/2014/main" id="{124F5EC3-9ECE-47AE-9A13-96E60DCB2ECC}"/>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1" name="Freeform 94">
              <a:extLst>
                <a:ext uri="{FF2B5EF4-FFF2-40B4-BE49-F238E27FC236}">
                  <a16:creationId xmlns:a16="http://schemas.microsoft.com/office/drawing/2014/main" id="{836829F6-3736-42A5-AAC4-C39018243157}"/>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2" name="Freeform 95">
              <a:extLst>
                <a:ext uri="{FF2B5EF4-FFF2-40B4-BE49-F238E27FC236}">
                  <a16:creationId xmlns:a16="http://schemas.microsoft.com/office/drawing/2014/main" id="{B426355D-65B8-4CCC-AB6B-EF07F2EA2318}"/>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3" name="Freeform 96">
              <a:extLst>
                <a:ext uri="{FF2B5EF4-FFF2-40B4-BE49-F238E27FC236}">
                  <a16:creationId xmlns:a16="http://schemas.microsoft.com/office/drawing/2014/main" id="{48EA86B1-C15D-4819-92B0-82F4246A8949}"/>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64" name="Freeform 97">
              <a:extLst>
                <a:ext uri="{FF2B5EF4-FFF2-40B4-BE49-F238E27FC236}">
                  <a16:creationId xmlns:a16="http://schemas.microsoft.com/office/drawing/2014/main" id="{F993B584-47AC-42E5-9738-2752F62BA6D0}"/>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aphicFrame>
        <p:nvGraphicFramePr>
          <p:cNvPr id="4" name="Table 3">
            <a:extLst>
              <a:ext uri="{FF2B5EF4-FFF2-40B4-BE49-F238E27FC236}">
                <a16:creationId xmlns:a16="http://schemas.microsoft.com/office/drawing/2014/main" id="{F4C51B3C-164E-4435-9425-FC6B2F3453B8}"/>
              </a:ext>
            </a:extLst>
          </p:cNvPr>
          <p:cNvGraphicFramePr>
            <a:graphicFrameLocks noGrp="1"/>
          </p:cNvGraphicFramePr>
          <p:nvPr>
            <p:extLst>
              <p:ext uri="{D42A27DB-BD31-4B8C-83A1-F6EECF244321}">
                <p14:modId xmlns:p14="http://schemas.microsoft.com/office/powerpoint/2010/main" val="2154335309"/>
              </p:ext>
            </p:extLst>
          </p:nvPr>
        </p:nvGraphicFramePr>
        <p:xfrm>
          <a:off x="293688" y="966899"/>
          <a:ext cx="11603928" cy="5614416"/>
        </p:xfrm>
        <a:graphic>
          <a:graphicData uri="http://schemas.openxmlformats.org/drawingml/2006/table">
            <a:tbl>
              <a:tblPr/>
              <a:tblGrid>
                <a:gridCol w="1371600">
                  <a:extLst>
                    <a:ext uri="{9D8B030D-6E8A-4147-A177-3AD203B41FA5}">
                      <a16:colId xmlns:a16="http://schemas.microsoft.com/office/drawing/2014/main" val="1047727178"/>
                    </a:ext>
                  </a:extLst>
                </a:gridCol>
                <a:gridCol w="2558082">
                  <a:extLst>
                    <a:ext uri="{9D8B030D-6E8A-4147-A177-3AD203B41FA5}">
                      <a16:colId xmlns:a16="http://schemas.microsoft.com/office/drawing/2014/main" val="1213558746"/>
                    </a:ext>
                  </a:extLst>
                </a:gridCol>
                <a:gridCol w="2558082">
                  <a:extLst>
                    <a:ext uri="{9D8B030D-6E8A-4147-A177-3AD203B41FA5}">
                      <a16:colId xmlns:a16="http://schemas.microsoft.com/office/drawing/2014/main" val="1348219909"/>
                    </a:ext>
                  </a:extLst>
                </a:gridCol>
                <a:gridCol w="2558082">
                  <a:extLst>
                    <a:ext uri="{9D8B030D-6E8A-4147-A177-3AD203B41FA5}">
                      <a16:colId xmlns:a16="http://schemas.microsoft.com/office/drawing/2014/main" val="821416391"/>
                    </a:ext>
                  </a:extLst>
                </a:gridCol>
                <a:gridCol w="2558082">
                  <a:extLst>
                    <a:ext uri="{9D8B030D-6E8A-4147-A177-3AD203B41FA5}">
                      <a16:colId xmlns:a16="http://schemas.microsoft.com/office/drawing/2014/main" val="2322802025"/>
                    </a:ext>
                  </a:extLst>
                </a:gridCol>
              </a:tblGrid>
              <a:tr h="1357798">
                <a:tc>
                  <a:txBody>
                    <a:bodyPr/>
                    <a:lstStyle/>
                    <a:p>
                      <a:pPr algn="r" fontAlgn="ctr">
                        <a:lnSpc>
                          <a:spcPct val="100000"/>
                        </a:lnSpc>
                        <a:spcAft>
                          <a:spcPts val="0"/>
                        </a:spcAft>
                      </a:pPr>
                      <a:r>
                        <a:rPr lang="en-IN" sz="1400" b="0" i="0" u="none" strike="noStrike">
                          <a:solidFill>
                            <a:schemeClr val="bg1"/>
                          </a:solidFill>
                          <a:effectLst/>
                          <a:latin typeface="+mj-lt"/>
                        </a:rPr>
                        <a:t>Capability</a:t>
                      </a:r>
                      <a:endParaRPr lang="en-US" sz="1400" b="0" i="0" u="none" strike="noStrike">
                        <a:solidFill>
                          <a:schemeClr val="bg1"/>
                        </a:solidFill>
                        <a:effectLst/>
                        <a:latin typeface="+mj-lt"/>
                      </a:endParaRPr>
                    </a:p>
                  </a:txBody>
                  <a:tcPr marL="0" anchor="ctr">
                    <a:lnL w="6350" cap="flat" cmpd="sng" algn="ctr">
                      <a:noFill/>
                      <a:prstDash val="solid"/>
                      <a:round/>
                      <a:headEnd type="none" w="med" len="med"/>
                      <a:tailEnd type="none" w="med" len="med"/>
                    </a:lnL>
                    <a:lnR w="12700" cap="flat" cmpd="sng" algn="ctr">
                      <a:solidFill>
                        <a:srgbClr val="50E6FF"/>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lnSpc>
                          <a:spcPct val="100000"/>
                        </a:lnSpc>
                        <a:spcAft>
                          <a:spcPts val="0"/>
                        </a:spcAft>
                      </a:pPr>
                      <a:r>
                        <a:rPr lang="en-US" sz="1200" b="0" i="0" u="none" strike="noStrike">
                          <a:solidFill>
                            <a:srgbClr val="50E6FF"/>
                          </a:solidFill>
                          <a:effectLst/>
                          <a:latin typeface="+mj-lt"/>
                        </a:rPr>
                        <a:t>Physician Relationships and Referral Management: </a:t>
                      </a:r>
                      <a:r>
                        <a:rPr lang="en-US" sz="1200" b="0" i="0" u="none" strike="noStrike">
                          <a:solidFill>
                            <a:srgbClr val="50E6FF"/>
                          </a:solidFill>
                          <a:effectLst/>
                          <a:latin typeface="+mn-lt"/>
                        </a:rPr>
                        <a:t>Provider referral management for increased client retention and care satisfaction </a:t>
                      </a:r>
                    </a:p>
                  </a:txBody>
                  <a:tcPr>
                    <a:lnL w="12700" cap="flat" cmpd="sng" algn="ctr">
                      <a:solidFill>
                        <a:srgbClr val="50E6FF"/>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lnSpc>
                          <a:spcPct val="100000"/>
                        </a:lnSpc>
                        <a:spcAft>
                          <a:spcPts val="0"/>
                        </a:spcAft>
                      </a:pPr>
                      <a:r>
                        <a:rPr lang="en-US" sz="1200" b="0" i="0" u="none" strike="noStrike">
                          <a:solidFill>
                            <a:srgbClr val="50E6FF"/>
                          </a:solidFill>
                          <a:effectLst/>
                          <a:latin typeface="+mj-lt"/>
                        </a:rPr>
                        <a:t>Care Management: </a:t>
                      </a:r>
                      <a:r>
                        <a:rPr lang="en-US" sz="1200" b="0" i="0" u="none" strike="noStrike">
                          <a:solidFill>
                            <a:srgbClr val="50E6FF"/>
                          </a:solidFill>
                          <a:effectLst/>
                          <a:latin typeface="+mn-lt"/>
                        </a:rPr>
                        <a:t>Enhanced care team communication to enable  more efficient workflow management (i.e. bed, equipment, discharge, staffing) and provide visualization for meaningful care insights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lnSpc>
                          <a:spcPct val="100000"/>
                        </a:lnSpc>
                        <a:spcAft>
                          <a:spcPts val="0"/>
                        </a:spcAft>
                      </a:pPr>
                      <a:r>
                        <a:rPr lang="en-US" sz="1200" b="0" i="0" u="none" strike="noStrike">
                          <a:solidFill>
                            <a:srgbClr val="50E6FF"/>
                          </a:solidFill>
                          <a:effectLst/>
                          <a:latin typeface="+mj-lt"/>
                        </a:rPr>
                        <a:t>Home Health: </a:t>
                      </a:r>
                      <a:r>
                        <a:rPr lang="en-US" sz="1200" b="0" i="0" u="none" strike="noStrike">
                          <a:solidFill>
                            <a:srgbClr val="50E6FF"/>
                          </a:solidFill>
                          <a:effectLst/>
                          <a:latin typeface="+mn-lt"/>
                        </a:rPr>
                        <a:t>Enable at home skilled medical care as an affordable alternative to facility or hospital care</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lnSpc>
                          <a:spcPct val="100000"/>
                        </a:lnSpc>
                        <a:spcAft>
                          <a:spcPts val="0"/>
                        </a:spcAft>
                      </a:pPr>
                      <a:r>
                        <a:rPr lang="en-US" sz="1200" b="0" i="0" u="none" strike="noStrike">
                          <a:solidFill>
                            <a:srgbClr val="50E6FF"/>
                          </a:solidFill>
                          <a:effectLst/>
                          <a:latin typeface="+mj-lt"/>
                        </a:rPr>
                        <a:t>Hospital emergency response:</a:t>
                      </a:r>
                      <a:br>
                        <a:rPr lang="en-US" sz="1200" b="0" i="0" u="none" strike="noStrike">
                          <a:solidFill>
                            <a:srgbClr val="50E6FF"/>
                          </a:solidFill>
                          <a:effectLst/>
                          <a:latin typeface="+mn-lt"/>
                        </a:rPr>
                      </a:br>
                      <a:r>
                        <a:rPr lang="en-US" sz="1200" b="0" i="0" u="none" strike="noStrike">
                          <a:solidFill>
                            <a:srgbClr val="50E6FF"/>
                          </a:solidFill>
                          <a:effectLst/>
                          <a:latin typeface="+mn-lt"/>
                        </a:rPr>
                        <a:t>Instantly report on available beds, equipment in use, COVID-19 related patients, and more. Know what's needed and what's available—everywhere in the facility</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8340129"/>
                  </a:ext>
                </a:extLst>
              </a:tr>
              <a:tr h="2944368">
                <a:tc>
                  <a:txBody>
                    <a:bodyPr/>
                    <a:lstStyle/>
                    <a:p>
                      <a:pPr marL="107153" marR="0" lvl="1" indent="0" algn="r" defTabSz="914367"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a:ln>
                            <a:noFill/>
                          </a:ln>
                          <a:solidFill>
                            <a:srgbClr val="FFFFFF"/>
                          </a:solidFill>
                          <a:effectLst/>
                          <a:uLnTx/>
                          <a:uFillTx/>
                          <a:latin typeface="Segoe UI Semibold" panose="020B0702040204020203" pitchFamily="34" charset="0"/>
                          <a:ea typeface="+mn-ea"/>
                          <a:cs typeface="Segoe UI Semibold" panose="020B0702040204020203" pitchFamily="34" charset="0"/>
                        </a:rPr>
                        <a:t>Features</a:t>
                      </a:r>
                      <a:endParaRPr kumimoji="0" lang="en-US" sz="1400" b="0" i="0" u="none" strike="noStrike" kern="1200" cap="none" spc="0" normalizeH="0" baseline="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txBody>
                  <a:tcPr marL="0" anchor="ctr">
                    <a:lnL w="6350" cap="flat" cmpd="sng" algn="ctr">
                      <a:noFill/>
                      <a:prstDash val="solid"/>
                      <a:round/>
                      <a:headEnd type="none" w="med" len="med"/>
                      <a:tailEnd type="none" w="med" len="med"/>
                    </a:lnL>
                    <a:lnR w="12700" cap="flat" cmpd="sng" algn="ctr">
                      <a:solidFill>
                        <a:srgbClr val="50E6FF"/>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Referral &amp; Preference Management</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Provider Search (Location / Capability)</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Physician Liaisons App</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Referral Analytics (Perception)</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Client Analytics (increase client retention)</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endParaRPr kumimoji="0" lang="en-US" sz="1050" b="0" i="0" u="none" strike="noStrike" kern="1200" cap="none" spc="0" normalizeH="0" baseline="0" noProof="0">
                        <a:ln>
                          <a:noFill/>
                        </a:ln>
                        <a:solidFill>
                          <a:srgbClr val="FFFFFF"/>
                        </a:solidFill>
                        <a:effectLst/>
                        <a:uLnTx/>
                        <a:uFillTx/>
                        <a:latin typeface="+mn-lt"/>
                        <a:ea typeface="+mn-ea"/>
                        <a:cs typeface="+mn-cs"/>
                      </a:endParaRPr>
                    </a:p>
                    <a:p>
                      <a:pPr marL="0" marR="0" lvl="0" indent="0" algn="l" defTabSz="932742" rtl="0" eaLnBrk="1" fontAlgn="t" latinLnBrk="0" hangingPunct="1">
                        <a:lnSpc>
                          <a:spcPct val="100000"/>
                        </a:lnSpc>
                        <a:spcBef>
                          <a:spcPts val="0"/>
                        </a:spcBef>
                        <a:spcAft>
                          <a:spcPts val="100"/>
                        </a:spcAft>
                        <a:buClrTx/>
                        <a:buSzTx/>
                        <a:buFont typeface="Arial" panose="020B0604020202020204" pitchFamily="34" charset="0"/>
                        <a:buNone/>
                        <a:tabLst/>
                        <a:defRPr/>
                      </a:pPr>
                      <a:endParaRPr kumimoji="0" lang="en-US" sz="1050" b="0" i="0" u="none" strike="noStrike" kern="1200" cap="none" spc="0" normalizeH="0" baseline="0" noProof="0">
                        <a:ln>
                          <a:noFill/>
                        </a:ln>
                        <a:solidFill>
                          <a:srgbClr val="FFFFFF"/>
                        </a:solidFill>
                        <a:effectLst/>
                        <a:uLnTx/>
                        <a:uFillTx/>
                        <a:latin typeface="+mn-lt"/>
                        <a:ea typeface="+mn-ea"/>
                        <a:cs typeface="+mn-cs"/>
                      </a:endParaRPr>
                    </a:p>
                  </a:txBody>
                  <a:tcPr>
                    <a:lnL w="12700" cap="flat" cmpd="sng" algn="ctr">
                      <a:solidFill>
                        <a:srgbClr val="50E6FF"/>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Care Management​</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Virtual Visit​s</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Care Team Collaboration​</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Care team communication ​</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Care Plan Development​</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Care Plan Personalization​</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Care Plan Enrollment​</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Care Management Analytics​</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Equipment Ordering &amp; Management​</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Utilization Management (Benefits usage, gaps, efficiencies)  ​</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endParaRPr kumimoji="0" lang="en-US" sz="1050" b="0" i="0" u="none" strike="noStrike" kern="1200" cap="none" spc="0" normalizeH="0" baseline="0" noProof="0">
                        <a:ln>
                          <a:noFill/>
                        </a:ln>
                        <a:solidFill>
                          <a:srgbClr val="FFFFFF"/>
                        </a:solidFill>
                        <a:effectLst/>
                        <a:uLnTx/>
                        <a:uFillTx/>
                        <a:latin typeface="+mn-lt"/>
                        <a:ea typeface="+mn-ea"/>
                        <a:cs typeface="+mn-cs"/>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171450" indent="-171450" fontAlgn="base">
                        <a:spcAft>
                          <a:spcPts val="100"/>
                        </a:spcAft>
                        <a:buFont typeface="Arial" panose="020B0604020202020204" pitchFamily="34" charset="0"/>
                        <a:buChar char="•"/>
                      </a:pPr>
                      <a:r>
                        <a:rPr lang="en-US" sz="1050">
                          <a:solidFill>
                            <a:srgbClr val="FFFFFF"/>
                          </a:solidFill>
                          <a:latin typeface="+mn-lt"/>
                        </a:rPr>
                        <a:t>Resource Scheduling</a:t>
                      </a:r>
                      <a:r>
                        <a:rPr lang="en-US" sz="1050">
                          <a:solidFill>
                            <a:srgbClr val="000000"/>
                          </a:solidFill>
                          <a:latin typeface="+mn-lt"/>
                        </a:rPr>
                        <a:t>​</a:t>
                      </a:r>
                    </a:p>
                    <a:p>
                      <a:pPr marL="171450" indent="-171450" fontAlgn="base">
                        <a:spcAft>
                          <a:spcPts val="100"/>
                        </a:spcAft>
                        <a:buFont typeface="Arial" panose="020B0604020202020204" pitchFamily="34" charset="0"/>
                        <a:buChar char="•"/>
                      </a:pPr>
                      <a:r>
                        <a:rPr lang="en-US" sz="1050">
                          <a:solidFill>
                            <a:srgbClr val="FFFFFF"/>
                          </a:solidFill>
                          <a:latin typeface="+mn-lt"/>
                        </a:rPr>
                        <a:t>Resource Management (Equipment Ordering &amp; Management)</a:t>
                      </a:r>
                      <a:r>
                        <a:rPr lang="en-US" sz="1050">
                          <a:solidFill>
                            <a:srgbClr val="000000"/>
                          </a:solidFill>
                          <a:latin typeface="+mn-lt"/>
                        </a:rPr>
                        <a:t>​</a:t>
                      </a:r>
                    </a:p>
                    <a:p>
                      <a:pPr marL="171450" indent="-171450" fontAlgn="base">
                        <a:spcAft>
                          <a:spcPts val="100"/>
                        </a:spcAft>
                        <a:buFont typeface="Arial" panose="020B0604020202020204" pitchFamily="34" charset="0"/>
                        <a:buChar char="•"/>
                      </a:pPr>
                      <a:r>
                        <a:rPr lang="en-US" sz="1050">
                          <a:solidFill>
                            <a:srgbClr val="FFFFFF"/>
                          </a:solidFill>
                          <a:latin typeface="+mn-lt"/>
                        </a:rPr>
                        <a:t>Route Optimization</a:t>
                      </a:r>
                      <a:r>
                        <a:rPr lang="en-US" sz="1050">
                          <a:solidFill>
                            <a:srgbClr val="000000"/>
                          </a:solidFill>
                          <a:latin typeface="+mn-lt"/>
                        </a:rPr>
                        <a:t>​</a:t>
                      </a:r>
                    </a:p>
                    <a:p>
                      <a:pPr marL="171450" indent="-171450" fontAlgn="base">
                        <a:spcAft>
                          <a:spcPts val="100"/>
                        </a:spcAft>
                        <a:buFont typeface="Arial" panose="020B0604020202020204" pitchFamily="34" charset="0"/>
                        <a:buChar char="•"/>
                      </a:pPr>
                      <a:r>
                        <a:rPr lang="en-US" sz="1050">
                          <a:solidFill>
                            <a:srgbClr val="FFFFFF"/>
                          </a:solidFill>
                          <a:latin typeface="+mn-lt"/>
                        </a:rPr>
                        <a:t>Remote Monitoring</a:t>
                      </a:r>
                      <a:r>
                        <a:rPr lang="en-US" sz="1050">
                          <a:solidFill>
                            <a:srgbClr val="000000"/>
                          </a:solidFill>
                          <a:latin typeface="+mn-lt"/>
                        </a:rPr>
                        <a:t>​</a:t>
                      </a:r>
                    </a:p>
                    <a:p>
                      <a:pPr marL="171450" indent="-171450" fontAlgn="base">
                        <a:spcAft>
                          <a:spcPts val="100"/>
                        </a:spcAft>
                        <a:buFont typeface="Arial" panose="020B0604020202020204" pitchFamily="34" charset="0"/>
                        <a:buChar char="•"/>
                      </a:pPr>
                      <a:r>
                        <a:rPr lang="en-US" sz="1050">
                          <a:solidFill>
                            <a:srgbClr val="FFFFFF"/>
                          </a:solidFill>
                          <a:latin typeface="+mn-lt"/>
                        </a:rPr>
                        <a:t>Prescription Monitoring</a:t>
                      </a:r>
                      <a:r>
                        <a:rPr lang="en-US" sz="1050">
                          <a:solidFill>
                            <a:srgbClr val="000000"/>
                          </a:solidFill>
                          <a:latin typeface="+mn-lt"/>
                        </a:rPr>
                        <a:t>​</a:t>
                      </a:r>
                    </a:p>
                    <a:p>
                      <a:pPr marL="171450" indent="-171450" fontAlgn="base">
                        <a:spcAft>
                          <a:spcPts val="100"/>
                        </a:spcAft>
                        <a:buFont typeface="Arial" panose="020B0604020202020204" pitchFamily="34" charset="0"/>
                        <a:buChar char="•"/>
                      </a:pPr>
                      <a:r>
                        <a:rPr lang="en-US" sz="1050">
                          <a:solidFill>
                            <a:srgbClr val="FFFFFF"/>
                          </a:solidFill>
                          <a:latin typeface="+mn-lt"/>
                        </a:rPr>
                        <a:t>Virtual Visit</a:t>
                      </a:r>
                    </a:p>
                    <a:p>
                      <a:pPr marL="171450" indent="-171450" fontAlgn="base">
                        <a:spcAft>
                          <a:spcPts val="100"/>
                        </a:spcAft>
                        <a:buFont typeface="Arial" panose="020B0604020202020204" pitchFamily="34" charset="0"/>
                        <a:buChar char="•"/>
                      </a:pPr>
                      <a:r>
                        <a:rPr lang="en-US" sz="1050">
                          <a:solidFill>
                            <a:srgbClr val="FFFFFF"/>
                          </a:solidFill>
                          <a:latin typeface="+mn-lt"/>
                        </a:rPr>
                        <a:t>Medication Reconciliation</a:t>
                      </a:r>
                    </a:p>
                    <a:p>
                      <a:pPr marL="171450" indent="-171450" fontAlgn="base">
                        <a:spcAft>
                          <a:spcPts val="100"/>
                        </a:spcAft>
                        <a:buFont typeface="Arial" panose="020B0604020202020204" pitchFamily="34" charset="0"/>
                        <a:buChar char="•"/>
                      </a:pPr>
                      <a:r>
                        <a:rPr lang="en-US" sz="1050">
                          <a:solidFill>
                            <a:srgbClr val="FFFFFF"/>
                          </a:solidFill>
                          <a:latin typeface="+mn-lt"/>
                        </a:rPr>
                        <a:t>Device Registration</a:t>
                      </a:r>
                      <a:endParaRPr lang="en-US" sz="1050">
                        <a:solidFill>
                          <a:srgbClr val="000000"/>
                        </a:solidFill>
                        <a:latin typeface="+mn-lt"/>
                      </a:endParaRP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endParaRPr lang="en-US" sz="1050" b="0" i="0" u="none" strike="noStrike">
                        <a:solidFill>
                          <a:schemeClr val="bg1"/>
                        </a:solidFill>
                        <a:effectLst/>
                        <a:latin typeface="+mn-l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Staff + equipment (Collect status of current number of patients, nurses on duty and critical equipment)</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Supplies (Track key supplies to track, manage, and forecast inventory more effectively via dashboard.)</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Staffing needs (Collect requests for personnel so it can be evaluated and resourced as appropriate)</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Discharge planning (Collect status and projections on patient discharges across facility to meet surge demands.)</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Emergency Response Dashboard (Dashboard view of all data / insights collected in mobile app)</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endParaRPr kumimoji="0" lang="en-US" sz="1050" b="0" i="0" u="none" strike="noStrike" kern="1200" cap="none" spc="0" normalizeH="0" baseline="0" noProof="0">
                        <a:ln>
                          <a:noFill/>
                        </a:ln>
                        <a:solidFill>
                          <a:srgbClr val="FFFFFF"/>
                        </a:solidFill>
                        <a:effectLst/>
                        <a:uLnTx/>
                        <a:uFillTx/>
                        <a:latin typeface="+mn-lt"/>
                        <a:ea typeface="+mn-ea"/>
                        <a:cs typeface="+mn-cs"/>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1930688"/>
                  </a:ext>
                </a:extLst>
              </a:tr>
              <a:tr h="1298448">
                <a:tc>
                  <a:txBody>
                    <a:bodyPr/>
                    <a:lstStyle/>
                    <a:p>
                      <a:pPr marL="107153" marR="0" lvl="1" indent="0" algn="r" defTabSz="914367"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a:ln>
                            <a:noFill/>
                          </a:ln>
                          <a:solidFill>
                            <a:srgbClr val="FFFFFF"/>
                          </a:solidFill>
                          <a:effectLst/>
                          <a:uLnTx/>
                          <a:uFillTx/>
                          <a:latin typeface="Segoe UI Semibold" panose="020B0702040204020203" pitchFamily="34" charset="0"/>
                          <a:ea typeface="+mn-ea"/>
                          <a:cs typeface="Segoe UI Semibold" panose="020B0702040204020203" pitchFamily="34" charset="0"/>
                        </a:rPr>
                        <a:t>Dependencies</a:t>
                      </a:r>
                      <a:endParaRPr kumimoji="0" lang="en-US" sz="1400" b="0" i="0" u="none" strike="noStrike" kern="1200" cap="none" spc="0" normalizeH="0" baseline="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txBody>
                  <a:tcPr marL="0" anchor="ctr">
                    <a:lnL w="6350" cap="flat" cmpd="sng" algn="ctr">
                      <a:noFill/>
                      <a:prstDash val="solid"/>
                      <a:round/>
                      <a:headEnd type="none" w="med" len="med"/>
                      <a:tailEnd type="none" w="med" len="med"/>
                    </a:lnL>
                    <a:lnR w="12700" cap="flat" cmpd="sng" algn="ctr">
                      <a:solidFill>
                        <a:srgbClr val="50E6FF"/>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gridSpan="4">
                  <a:txBody>
                    <a:bodyPr/>
                    <a:lstStyle/>
                    <a:p>
                      <a:pPr marL="114300" indent="-114300" algn="l" fontAlgn="t">
                        <a:lnSpc>
                          <a:spcPct val="100000"/>
                        </a:lnSpc>
                        <a:spcAft>
                          <a:spcPts val="0"/>
                        </a:spcAft>
                        <a:buFont typeface="Arial" panose="020B0604020202020204" pitchFamily="34" charset="0"/>
                        <a:buChar char="•"/>
                      </a:pPr>
                      <a:endParaRPr lang="en-US" sz="900" b="0" i="0" u="none" strike="noStrike">
                        <a:solidFill>
                          <a:schemeClr val="bg1"/>
                        </a:solidFill>
                        <a:effectLst/>
                        <a:latin typeface="+mn-lt"/>
                      </a:endParaRPr>
                    </a:p>
                  </a:txBody>
                  <a:tcPr>
                    <a:lnL w="12700" cap="flat" cmpd="sng" algn="ctr">
                      <a:solidFill>
                        <a:srgbClr val="50E6FF"/>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hMerge="1">
                  <a:txBody>
                    <a:bodyPr/>
                    <a:lstStyle/>
                    <a:p>
                      <a:pPr marL="114300" indent="-114300" algn="l" fontAlgn="t">
                        <a:lnSpc>
                          <a:spcPct val="100000"/>
                        </a:lnSpc>
                        <a:spcAft>
                          <a:spcPts val="0"/>
                        </a:spcAft>
                        <a:buFont typeface="Arial" panose="020B0604020202020204" pitchFamily="34" charset="0"/>
                        <a:buChar char="•"/>
                      </a:pPr>
                      <a:endParaRPr lang="en-US" sz="900" b="0" i="0" u="none" strike="noStrike">
                        <a:solidFill>
                          <a:schemeClr val="bg1"/>
                        </a:solidFill>
                        <a:effectLst/>
                        <a:latin typeface="+mn-l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hMerge="1">
                  <a:txBody>
                    <a:bodyPr/>
                    <a:lstStyle/>
                    <a:p>
                      <a:pPr marL="114300" indent="-114300" algn="l" fontAlgn="t">
                        <a:lnSpc>
                          <a:spcPct val="100000"/>
                        </a:lnSpc>
                        <a:spcAft>
                          <a:spcPts val="0"/>
                        </a:spcAft>
                        <a:buFont typeface="Arial" panose="020B0604020202020204" pitchFamily="34" charset="0"/>
                        <a:buChar char="•"/>
                      </a:pPr>
                      <a:endParaRPr lang="en-US" sz="900" b="0" i="0" u="none" strike="noStrike">
                        <a:solidFill>
                          <a:schemeClr val="bg1"/>
                        </a:solidFill>
                        <a:effectLst/>
                        <a:latin typeface="+mn-l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hMerge="1">
                  <a:txBody>
                    <a:bodyPr/>
                    <a:lstStyle/>
                    <a:p>
                      <a:pPr marL="114300" indent="-114300" algn="l" fontAlgn="t">
                        <a:lnSpc>
                          <a:spcPct val="100000"/>
                        </a:lnSpc>
                        <a:spcAft>
                          <a:spcPts val="0"/>
                        </a:spcAft>
                        <a:buFont typeface="Arial" panose="020B0604020202020204" pitchFamily="34" charset="0"/>
                        <a:buChar char="•"/>
                      </a:pPr>
                      <a:endParaRPr lang="en-US" sz="900" b="0" i="0" u="none" strike="noStrike">
                        <a:solidFill>
                          <a:schemeClr val="bg1"/>
                        </a:solidFill>
                        <a:effectLst/>
                        <a:latin typeface="+mn-l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0655593"/>
                  </a:ext>
                </a:extLst>
              </a:tr>
            </a:tbl>
          </a:graphicData>
        </a:graphic>
      </p:graphicFrame>
      <p:sp>
        <p:nvSpPr>
          <p:cNvPr id="18" name="Title 17">
            <a:extLst>
              <a:ext uri="{FF2B5EF4-FFF2-40B4-BE49-F238E27FC236}">
                <a16:creationId xmlns:a16="http://schemas.microsoft.com/office/drawing/2014/main" id="{954FEDF7-297D-47FE-B50E-9C11DF4D00DA}"/>
              </a:ext>
            </a:extLst>
          </p:cNvPr>
          <p:cNvSpPr>
            <a:spLocks noGrp="1"/>
          </p:cNvSpPr>
          <p:nvPr>
            <p:ph type="title"/>
          </p:nvPr>
        </p:nvSpPr>
        <p:spPr>
          <a:xfrm>
            <a:off x="1678198" y="214719"/>
            <a:ext cx="10219417" cy="492443"/>
          </a:xfrm>
        </p:spPr>
        <p:txBody>
          <a:bodyPr/>
          <a:lstStyle/>
          <a:p>
            <a:pPr algn="ctr"/>
            <a:r>
              <a:rPr lang="en-US" sz="2800"/>
              <a:t>Empower health team collaboration</a:t>
            </a:r>
          </a:p>
        </p:txBody>
      </p:sp>
      <p:grpSp>
        <p:nvGrpSpPr>
          <p:cNvPr id="23" name="Group 22">
            <a:extLst>
              <a:ext uri="{FF2B5EF4-FFF2-40B4-BE49-F238E27FC236}">
                <a16:creationId xmlns:a16="http://schemas.microsoft.com/office/drawing/2014/main" id="{12D22A02-8CB0-4657-8F11-FBE73D830652}"/>
              </a:ext>
            </a:extLst>
          </p:cNvPr>
          <p:cNvGrpSpPr/>
          <p:nvPr/>
        </p:nvGrpSpPr>
        <p:grpSpPr>
          <a:xfrm>
            <a:off x="3233742" y="155562"/>
            <a:ext cx="601980" cy="601980"/>
            <a:chOff x="5680457" y="7288832"/>
            <a:chExt cx="831086" cy="831086"/>
          </a:xfrm>
        </p:grpSpPr>
        <p:sp>
          <p:nvSpPr>
            <p:cNvPr id="24" name="Oval 23">
              <a:extLst>
                <a:ext uri="{FF2B5EF4-FFF2-40B4-BE49-F238E27FC236}">
                  <a16:creationId xmlns:a16="http://schemas.microsoft.com/office/drawing/2014/main" id="{5FC3D869-D6A7-462F-BB16-71BFF1F4E247}"/>
                </a:ext>
              </a:extLst>
            </p:cNvPr>
            <p:cNvSpPr/>
            <p:nvPr/>
          </p:nvSpPr>
          <p:spPr bwMode="auto">
            <a:xfrm>
              <a:off x="5680457" y="7288832"/>
              <a:ext cx="831086" cy="831086"/>
            </a:xfrm>
            <a:prstGeom prst="ellipse">
              <a:avLst/>
            </a:prstGeom>
            <a:solidFill>
              <a:schemeClr val="tx1">
                <a:alpha val="15000"/>
              </a:schemeClr>
            </a:solidFill>
            <a:ln w="9525"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25" name="Group 24">
              <a:extLst>
                <a:ext uri="{FF2B5EF4-FFF2-40B4-BE49-F238E27FC236}">
                  <a16:creationId xmlns:a16="http://schemas.microsoft.com/office/drawing/2014/main" id="{99826961-32E8-4546-B61E-9FEA12BF9D25}"/>
                </a:ext>
              </a:extLst>
            </p:cNvPr>
            <p:cNvGrpSpPr/>
            <p:nvPr/>
          </p:nvGrpSpPr>
          <p:grpSpPr>
            <a:xfrm>
              <a:off x="5802476" y="7405124"/>
              <a:ext cx="548312" cy="559034"/>
              <a:chOff x="5783444" y="1968594"/>
              <a:chExt cx="587031" cy="598508"/>
            </a:xfrm>
          </p:grpSpPr>
          <p:grpSp>
            <p:nvGrpSpPr>
              <p:cNvPr id="26" name="Group 25">
                <a:extLst>
                  <a:ext uri="{FF2B5EF4-FFF2-40B4-BE49-F238E27FC236}">
                    <a16:creationId xmlns:a16="http://schemas.microsoft.com/office/drawing/2014/main" id="{95D8411B-B1D6-4C2A-8C41-14495045228E}"/>
                  </a:ext>
                </a:extLst>
              </p:cNvPr>
              <p:cNvGrpSpPr/>
              <p:nvPr/>
            </p:nvGrpSpPr>
            <p:grpSpPr>
              <a:xfrm>
                <a:off x="6090268" y="1986549"/>
                <a:ext cx="151888" cy="229183"/>
                <a:chOff x="5946306" y="2679392"/>
                <a:chExt cx="299388" cy="451736"/>
              </a:xfrm>
            </p:grpSpPr>
            <p:sp>
              <p:nvSpPr>
                <p:cNvPr id="52" name="Freeform: Shape 51">
                  <a:extLst>
                    <a:ext uri="{FF2B5EF4-FFF2-40B4-BE49-F238E27FC236}">
                      <a16:creationId xmlns:a16="http://schemas.microsoft.com/office/drawing/2014/main" id="{F46D6340-23F0-43A9-B52E-E4E4F3A1E6C1}"/>
                    </a:ext>
                  </a:extLst>
                </p:cNvPr>
                <p:cNvSpPr/>
                <p:nvPr/>
              </p:nvSpPr>
              <p:spPr>
                <a:xfrm>
                  <a:off x="6021800" y="3017208"/>
                  <a:ext cx="148265" cy="29789"/>
                </a:xfrm>
                <a:custGeom>
                  <a:avLst/>
                  <a:gdLst>
                    <a:gd name="connsiteX0" fmla="*/ 186785 w 207644"/>
                    <a:gd name="connsiteY0" fmla="*/ 0 h 41719"/>
                    <a:gd name="connsiteX1" fmla="*/ 20860 w 207644"/>
                    <a:gd name="connsiteY1" fmla="*/ 0 h 41719"/>
                    <a:gd name="connsiteX2" fmla="*/ 0 w 207644"/>
                    <a:gd name="connsiteY2" fmla="*/ 20860 h 41719"/>
                    <a:gd name="connsiteX3" fmla="*/ 20860 w 207644"/>
                    <a:gd name="connsiteY3" fmla="*/ 41719 h 41719"/>
                    <a:gd name="connsiteX4" fmla="*/ 186785 w 207644"/>
                    <a:gd name="connsiteY4" fmla="*/ 41719 h 41719"/>
                    <a:gd name="connsiteX5" fmla="*/ 207645 w 207644"/>
                    <a:gd name="connsiteY5" fmla="*/ 20860 h 41719"/>
                    <a:gd name="connsiteX6" fmla="*/ 186785 w 207644"/>
                    <a:gd name="connsiteY6" fmla="*/ 0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4" h="41719">
                      <a:moveTo>
                        <a:pt x="186785" y="0"/>
                      </a:moveTo>
                      <a:lnTo>
                        <a:pt x="20860" y="0"/>
                      </a:lnTo>
                      <a:cubicBezTo>
                        <a:pt x="9339" y="0"/>
                        <a:pt x="0" y="9339"/>
                        <a:pt x="0" y="20860"/>
                      </a:cubicBezTo>
                      <a:cubicBezTo>
                        <a:pt x="0" y="32380"/>
                        <a:pt x="9339" y="41719"/>
                        <a:pt x="20860" y="41719"/>
                      </a:cubicBezTo>
                      <a:lnTo>
                        <a:pt x="186785" y="41719"/>
                      </a:lnTo>
                      <a:cubicBezTo>
                        <a:pt x="198306" y="41719"/>
                        <a:pt x="207645" y="32380"/>
                        <a:pt x="207645" y="20860"/>
                      </a:cubicBezTo>
                      <a:cubicBezTo>
                        <a:pt x="207645" y="9339"/>
                        <a:pt x="198306" y="0"/>
                        <a:pt x="186785"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233588E8-3326-4044-A2EC-092FF271ED04}"/>
                    </a:ext>
                  </a:extLst>
                </p:cNvPr>
                <p:cNvSpPr/>
                <p:nvPr/>
              </p:nvSpPr>
              <p:spPr>
                <a:xfrm>
                  <a:off x="6033838" y="3069918"/>
                  <a:ext cx="123849" cy="61210"/>
                </a:xfrm>
                <a:custGeom>
                  <a:avLst/>
                  <a:gdLst>
                    <a:gd name="connsiteX0" fmla="*/ 43910 w 173450"/>
                    <a:gd name="connsiteY0" fmla="*/ 50578 h 85725"/>
                    <a:gd name="connsiteX1" fmla="*/ 43910 w 173450"/>
                    <a:gd name="connsiteY1" fmla="*/ 62008 h 85725"/>
                    <a:gd name="connsiteX2" fmla="*/ 67532 w 173450"/>
                    <a:gd name="connsiteY2" fmla="*/ 85725 h 85725"/>
                    <a:gd name="connsiteX3" fmla="*/ 101251 w 173450"/>
                    <a:gd name="connsiteY3" fmla="*/ 85725 h 85725"/>
                    <a:gd name="connsiteX4" fmla="*/ 124873 w 173450"/>
                    <a:gd name="connsiteY4" fmla="*/ 62103 h 85725"/>
                    <a:gd name="connsiteX5" fmla="*/ 124873 w 173450"/>
                    <a:gd name="connsiteY5" fmla="*/ 51054 h 85725"/>
                    <a:gd name="connsiteX6" fmla="*/ 173450 w 173450"/>
                    <a:gd name="connsiteY6" fmla="*/ 0 h 85725"/>
                    <a:gd name="connsiteX7" fmla="*/ 0 w 173450"/>
                    <a:gd name="connsiteY7" fmla="*/ 0 h 85725"/>
                    <a:gd name="connsiteX8" fmla="*/ 43910 w 173450"/>
                    <a:gd name="connsiteY8" fmla="*/ 5057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450" h="85725">
                      <a:moveTo>
                        <a:pt x="43910" y="50578"/>
                      </a:moveTo>
                      <a:lnTo>
                        <a:pt x="43910" y="62008"/>
                      </a:lnTo>
                      <a:cubicBezTo>
                        <a:pt x="43910" y="75069"/>
                        <a:pt x="54471" y="85673"/>
                        <a:pt x="67532" y="85725"/>
                      </a:cubicBezTo>
                      <a:lnTo>
                        <a:pt x="101251" y="85725"/>
                      </a:lnTo>
                      <a:cubicBezTo>
                        <a:pt x="114275" y="85673"/>
                        <a:pt x="124820" y="75127"/>
                        <a:pt x="124873" y="62103"/>
                      </a:cubicBezTo>
                      <a:lnTo>
                        <a:pt x="124873" y="51054"/>
                      </a:lnTo>
                      <a:cubicBezTo>
                        <a:pt x="152011" y="49544"/>
                        <a:pt x="173291" y="27181"/>
                        <a:pt x="173450" y="0"/>
                      </a:cubicBezTo>
                      <a:lnTo>
                        <a:pt x="0" y="0"/>
                      </a:lnTo>
                      <a:cubicBezTo>
                        <a:pt x="150" y="25385"/>
                        <a:pt x="18798" y="46864"/>
                        <a:pt x="43910" y="50578"/>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F327C559-6DF8-48A8-9E4A-EABD25FCC024}"/>
                    </a:ext>
                  </a:extLst>
                </p:cNvPr>
                <p:cNvSpPr/>
                <p:nvPr/>
              </p:nvSpPr>
              <p:spPr>
                <a:xfrm>
                  <a:off x="5946306" y="2679392"/>
                  <a:ext cx="299388" cy="316118"/>
                </a:xfrm>
                <a:custGeom>
                  <a:avLst/>
                  <a:gdLst>
                    <a:gd name="connsiteX0" fmla="*/ 209550 w 419290"/>
                    <a:gd name="connsiteY0" fmla="*/ 0 h 442721"/>
                    <a:gd name="connsiteX1" fmla="*/ 0 w 419290"/>
                    <a:gd name="connsiteY1" fmla="*/ 215170 h 442721"/>
                    <a:gd name="connsiteX2" fmla="*/ 15335 w 419290"/>
                    <a:gd name="connsiteY2" fmla="*/ 295942 h 442721"/>
                    <a:gd name="connsiteX3" fmla="*/ 19336 w 419290"/>
                    <a:gd name="connsiteY3" fmla="*/ 305467 h 442721"/>
                    <a:gd name="connsiteX4" fmla="*/ 55340 w 419290"/>
                    <a:gd name="connsiteY4" fmla="*/ 360902 h 442721"/>
                    <a:gd name="connsiteX5" fmla="*/ 108585 w 419290"/>
                    <a:gd name="connsiteY5" fmla="*/ 442722 h 442721"/>
                    <a:gd name="connsiteX6" fmla="*/ 310706 w 419290"/>
                    <a:gd name="connsiteY6" fmla="*/ 442722 h 442721"/>
                    <a:gd name="connsiteX7" fmla="*/ 363950 w 419290"/>
                    <a:gd name="connsiteY7" fmla="*/ 360902 h 442721"/>
                    <a:gd name="connsiteX8" fmla="*/ 399955 w 419290"/>
                    <a:gd name="connsiteY8" fmla="*/ 305467 h 442721"/>
                    <a:gd name="connsiteX9" fmla="*/ 403955 w 419290"/>
                    <a:gd name="connsiteY9" fmla="*/ 295942 h 442721"/>
                    <a:gd name="connsiteX10" fmla="*/ 419291 w 419290"/>
                    <a:gd name="connsiteY10" fmla="*/ 215170 h 442721"/>
                    <a:gd name="connsiteX11" fmla="*/ 209550 w 419290"/>
                    <a:gd name="connsiteY11" fmla="*/ 0 h 442721"/>
                    <a:gd name="connsiteX12" fmla="*/ 200025 w 419290"/>
                    <a:gd name="connsiteY12" fmla="*/ 79248 h 442721"/>
                    <a:gd name="connsiteX13" fmla="*/ 137541 w 419290"/>
                    <a:gd name="connsiteY13" fmla="*/ 98298 h 442721"/>
                    <a:gd name="connsiteX14" fmla="*/ 75819 w 419290"/>
                    <a:gd name="connsiteY14" fmla="*/ 224695 h 442721"/>
                    <a:gd name="connsiteX15" fmla="*/ 54959 w 419290"/>
                    <a:gd name="connsiteY15" fmla="*/ 245174 h 442721"/>
                    <a:gd name="connsiteX16" fmla="*/ 54959 w 419290"/>
                    <a:gd name="connsiteY16" fmla="*/ 245174 h 442721"/>
                    <a:gd name="connsiteX17" fmla="*/ 34481 w 419290"/>
                    <a:gd name="connsiteY17" fmla="*/ 223939 h 442721"/>
                    <a:gd name="connsiteX18" fmla="*/ 34481 w 419290"/>
                    <a:gd name="connsiteY18" fmla="*/ 223933 h 442721"/>
                    <a:gd name="connsiteX19" fmla="*/ 118491 w 419290"/>
                    <a:gd name="connsiteY19" fmla="*/ 61341 h 442721"/>
                    <a:gd name="connsiteX20" fmla="*/ 200406 w 419290"/>
                    <a:gd name="connsiteY20" fmla="*/ 37814 h 442721"/>
                    <a:gd name="connsiteX21" fmla="*/ 221266 w 419290"/>
                    <a:gd name="connsiteY21" fmla="*/ 58674 h 442721"/>
                    <a:gd name="connsiteX22" fmla="*/ 200406 w 419290"/>
                    <a:gd name="connsiteY22" fmla="*/ 79534 h 44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9290" h="442721">
                      <a:moveTo>
                        <a:pt x="209550" y="0"/>
                      </a:moveTo>
                      <a:cubicBezTo>
                        <a:pt x="93726" y="0"/>
                        <a:pt x="0" y="96393"/>
                        <a:pt x="0" y="215170"/>
                      </a:cubicBezTo>
                      <a:cubicBezTo>
                        <a:pt x="-31" y="242820"/>
                        <a:pt x="5172" y="270227"/>
                        <a:pt x="15335" y="295942"/>
                      </a:cubicBezTo>
                      <a:cubicBezTo>
                        <a:pt x="16605" y="299116"/>
                        <a:pt x="17939" y="302292"/>
                        <a:pt x="19336" y="305467"/>
                      </a:cubicBezTo>
                      <a:cubicBezTo>
                        <a:pt x="28421" y="325684"/>
                        <a:pt x="40565" y="344381"/>
                        <a:pt x="55340" y="360902"/>
                      </a:cubicBezTo>
                      <a:lnTo>
                        <a:pt x="108585" y="442722"/>
                      </a:lnTo>
                      <a:lnTo>
                        <a:pt x="310706" y="442722"/>
                      </a:lnTo>
                      <a:lnTo>
                        <a:pt x="363950" y="360902"/>
                      </a:lnTo>
                      <a:cubicBezTo>
                        <a:pt x="378726" y="344381"/>
                        <a:pt x="390870" y="325684"/>
                        <a:pt x="399955" y="305467"/>
                      </a:cubicBezTo>
                      <a:cubicBezTo>
                        <a:pt x="401352" y="302355"/>
                        <a:pt x="402686" y="299180"/>
                        <a:pt x="403955" y="295942"/>
                      </a:cubicBezTo>
                      <a:cubicBezTo>
                        <a:pt x="414119" y="270227"/>
                        <a:pt x="419322" y="242820"/>
                        <a:pt x="419291" y="215170"/>
                      </a:cubicBezTo>
                      <a:cubicBezTo>
                        <a:pt x="419291" y="96298"/>
                        <a:pt x="325374" y="0"/>
                        <a:pt x="209550" y="0"/>
                      </a:cubicBezTo>
                      <a:close/>
                      <a:moveTo>
                        <a:pt x="200025" y="79248"/>
                      </a:moveTo>
                      <a:cubicBezTo>
                        <a:pt x="177981" y="80554"/>
                        <a:pt x="156564" y="87083"/>
                        <a:pt x="137541" y="98298"/>
                      </a:cubicBezTo>
                      <a:cubicBezTo>
                        <a:pt x="97631" y="122015"/>
                        <a:pt x="76867" y="164973"/>
                        <a:pt x="75819" y="224695"/>
                      </a:cubicBezTo>
                      <a:cubicBezTo>
                        <a:pt x="75612" y="236067"/>
                        <a:pt x="66333" y="245175"/>
                        <a:pt x="54959" y="245174"/>
                      </a:cubicBezTo>
                      <a:lnTo>
                        <a:pt x="54959" y="245174"/>
                      </a:lnTo>
                      <a:cubicBezTo>
                        <a:pt x="43441" y="244965"/>
                        <a:pt x="34272" y="235458"/>
                        <a:pt x="34481" y="223939"/>
                      </a:cubicBezTo>
                      <a:cubicBezTo>
                        <a:pt x="34481" y="223938"/>
                        <a:pt x="34481" y="223935"/>
                        <a:pt x="34481" y="223933"/>
                      </a:cubicBezTo>
                      <a:cubicBezTo>
                        <a:pt x="36100" y="128683"/>
                        <a:pt x="81058" y="82867"/>
                        <a:pt x="118491" y="61341"/>
                      </a:cubicBezTo>
                      <a:cubicBezTo>
                        <a:pt x="143513" y="47041"/>
                        <a:pt x="171609" y="38972"/>
                        <a:pt x="200406" y="37814"/>
                      </a:cubicBezTo>
                      <a:cubicBezTo>
                        <a:pt x="211927" y="37814"/>
                        <a:pt x="221266" y="47154"/>
                        <a:pt x="221266" y="58674"/>
                      </a:cubicBezTo>
                      <a:cubicBezTo>
                        <a:pt x="221266" y="70195"/>
                        <a:pt x="211927" y="79534"/>
                        <a:pt x="200406" y="79534"/>
                      </a:cubicBezTo>
                      <a:close/>
                    </a:path>
                  </a:pathLst>
                </a:custGeom>
                <a:solidFill>
                  <a:srgbClr val="4FE4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7" name="Graphic 89">
                <a:extLst>
                  <a:ext uri="{FF2B5EF4-FFF2-40B4-BE49-F238E27FC236}">
                    <a16:creationId xmlns:a16="http://schemas.microsoft.com/office/drawing/2014/main" id="{71AE3F8A-4085-48E9-A7AD-620D858BC47F}"/>
                  </a:ext>
                </a:extLst>
              </p:cNvPr>
              <p:cNvGrpSpPr/>
              <p:nvPr/>
            </p:nvGrpSpPr>
            <p:grpSpPr>
              <a:xfrm>
                <a:off x="6142972" y="2251988"/>
                <a:ext cx="227503" cy="315114"/>
                <a:chOff x="4186213" y="2461810"/>
                <a:chExt cx="466725" cy="646461"/>
              </a:xfrm>
            </p:grpSpPr>
            <p:sp>
              <p:nvSpPr>
                <p:cNvPr id="43" name="Freeform: Shape 42">
                  <a:extLst>
                    <a:ext uri="{FF2B5EF4-FFF2-40B4-BE49-F238E27FC236}">
                      <a16:creationId xmlns:a16="http://schemas.microsoft.com/office/drawing/2014/main" id="{759994C2-88F2-471B-ADCF-20CA5B93FBA5}"/>
                    </a:ext>
                  </a:extLst>
                </p:cNvPr>
                <p:cNvSpPr/>
                <p:nvPr/>
              </p:nvSpPr>
              <p:spPr>
                <a:xfrm>
                  <a:off x="4255745" y="2557726"/>
                  <a:ext cx="329184" cy="330327"/>
                </a:xfrm>
                <a:custGeom>
                  <a:avLst/>
                  <a:gdLst>
                    <a:gd name="connsiteX0" fmla="*/ 329184 w 329184"/>
                    <a:gd name="connsiteY0" fmla="*/ 165164 h 330327"/>
                    <a:gd name="connsiteX1" fmla="*/ 327660 w 329184"/>
                    <a:gd name="connsiteY1" fmla="*/ 187166 h 330327"/>
                    <a:gd name="connsiteX2" fmla="*/ 164592 w 329184"/>
                    <a:gd name="connsiteY2" fmla="*/ 330327 h 330327"/>
                    <a:gd name="connsiteX3" fmla="*/ 1524 w 329184"/>
                    <a:gd name="connsiteY3" fmla="*/ 187357 h 330327"/>
                    <a:gd name="connsiteX4" fmla="*/ 0 w 329184"/>
                    <a:gd name="connsiteY4" fmla="*/ 165164 h 330327"/>
                    <a:gd name="connsiteX5" fmla="*/ 149352 w 329184"/>
                    <a:gd name="connsiteY5" fmla="*/ 762 h 330327"/>
                    <a:gd name="connsiteX6" fmla="*/ 156115 w 329184"/>
                    <a:gd name="connsiteY6" fmla="*/ 191 h 330327"/>
                    <a:gd name="connsiteX7" fmla="*/ 164592 w 329184"/>
                    <a:gd name="connsiteY7" fmla="*/ 0 h 330327"/>
                    <a:gd name="connsiteX8" fmla="*/ 329184 w 329184"/>
                    <a:gd name="connsiteY8" fmla="*/ 165164 h 33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84" h="330327">
                      <a:moveTo>
                        <a:pt x="329184" y="165164"/>
                      </a:moveTo>
                      <a:cubicBezTo>
                        <a:pt x="329184" y="172688"/>
                        <a:pt x="328708" y="180023"/>
                        <a:pt x="327660" y="187166"/>
                      </a:cubicBezTo>
                      <a:cubicBezTo>
                        <a:pt x="316992" y="268605"/>
                        <a:pt x="247459" y="330327"/>
                        <a:pt x="164592" y="330327"/>
                      </a:cubicBezTo>
                      <a:cubicBezTo>
                        <a:pt x="80296" y="330327"/>
                        <a:pt x="12002" y="268700"/>
                        <a:pt x="1524" y="187357"/>
                      </a:cubicBezTo>
                      <a:cubicBezTo>
                        <a:pt x="476" y="180118"/>
                        <a:pt x="0" y="172688"/>
                        <a:pt x="0" y="165164"/>
                      </a:cubicBezTo>
                      <a:cubicBezTo>
                        <a:pt x="0" y="79629"/>
                        <a:pt x="64865" y="8382"/>
                        <a:pt x="149352" y="762"/>
                      </a:cubicBezTo>
                      <a:cubicBezTo>
                        <a:pt x="151543" y="476"/>
                        <a:pt x="153829" y="286"/>
                        <a:pt x="156115" y="191"/>
                      </a:cubicBezTo>
                      <a:cubicBezTo>
                        <a:pt x="158972" y="95"/>
                        <a:pt x="161735" y="0"/>
                        <a:pt x="164592" y="0"/>
                      </a:cubicBezTo>
                      <a:cubicBezTo>
                        <a:pt x="254794" y="0"/>
                        <a:pt x="329184" y="74581"/>
                        <a:pt x="329184" y="165164"/>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338527EB-768C-4F6C-B158-DC0931C67815}"/>
                    </a:ext>
                  </a:extLst>
                </p:cNvPr>
                <p:cNvSpPr/>
                <p:nvPr/>
              </p:nvSpPr>
              <p:spPr>
                <a:xfrm>
                  <a:off x="4186213" y="2896340"/>
                  <a:ext cx="466725" cy="211931"/>
                </a:xfrm>
                <a:custGeom>
                  <a:avLst/>
                  <a:gdLst>
                    <a:gd name="connsiteX0" fmla="*/ 466725 w 466725"/>
                    <a:gd name="connsiteY0" fmla="*/ 211931 h 211931"/>
                    <a:gd name="connsiteX1" fmla="*/ 0 w 466725"/>
                    <a:gd name="connsiteY1" fmla="*/ 211931 h 211931"/>
                    <a:gd name="connsiteX2" fmla="*/ 132874 w 466725"/>
                    <a:gd name="connsiteY2" fmla="*/ 95 h 211931"/>
                    <a:gd name="connsiteX3" fmla="*/ 132969 w 466725"/>
                    <a:gd name="connsiteY3" fmla="*/ 95 h 211931"/>
                    <a:gd name="connsiteX4" fmla="*/ 234791 w 466725"/>
                    <a:gd name="connsiteY4" fmla="*/ 95250 h 211931"/>
                    <a:gd name="connsiteX5" fmla="*/ 335090 w 466725"/>
                    <a:gd name="connsiteY5" fmla="*/ 0 h 211931"/>
                    <a:gd name="connsiteX6" fmla="*/ 466725 w 466725"/>
                    <a:gd name="connsiteY6" fmla="*/ 211931 h 2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211931">
                      <a:moveTo>
                        <a:pt x="466725" y="211931"/>
                      </a:moveTo>
                      <a:lnTo>
                        <a:pt x="0" y="211931"/>
                      </a:lnTo>
                      <a:cubicBezTo>
                        <a:pt x="0" y="119063"/>
                        <a:pt x="54483" y="38291"/>
                        <a:pt x="132874" y="95"/>
                      </a:cubicBezTo>
                      <a:cubicBezTo>
                        <a:pt x="132874" y="191"/>
                        <a:pt x="132874" y="191"/>
                        <a:pt x="132969" y="95"/>
                      </a:cubicBezTo>
                      <a:cubicBezTo>
                        <a:pt x="234791" y="95250"/>
                        <a:pt x="234791" y="95250"/>
                        <a:pt x="234791" y="95250"/>
                      </a:cubicBezTo>
                      <a:cubicBezTo>
                        <a:pt x="280607" y="51626"/>
                        <a:pt x="312706" y="21336"/>
                        <a:pt x="335090" y="0"/>
                      </a:cubicBezTo>
                      <a:cubicBezTo>
                        <a:pt x="413195" y="38100"/>
                        <a:pt x="466725" y="118872"/>
                        <a:pt x="466725" y="211931"/>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563EF00E-398A-4A72-91E6-C9EBC4FD8532}"/>
                    </a:ext>
                  </a:extLst>
                </p:cNvPr>
                <p:cNvSpPr/>
                <p:nvPr/>
              </p:nvSpPr>
              <p:spPr>
                <a:xfrm>
                  <a:off x="4255745" y="2539533"/>
                  <a:ext cx="157543" cy="205549"/>
                </a:xfrm>
                <a:custGeom>
                  <a:avLst/>
                  <a:gdLst>
                    <a:gd name="connsiteX0" fmla="*/ 157544 w 157543"/>
                    <a:gd name="connsiteY0" fmla="*/ 39529 h 205549"/>
                    <a:gd name="connsiteX1" fmla="*/ 152781 w 157543"/>
                    <a:gd name="connsiteY1" fmla="*/ 79057 h 205549"/>
                    <a:gd name="connsiteX2" fmla="*/ 1524 w 157543"/>
                    <a:gd name="connsiteY2" fmla="*/ 205550 h 205549"/>
                    <a:gd name="connsiteX3" fmla="*/ 0 w 157543"/>
                    <a:gd name="connsiteY3" fmla="*/ 183356 h 205549"/>
                    <a:gd name="connsiteX4" fmla="*/ 149352 w 157543"/>
                    <a:gd name="connsiteY4" fmla="*/ 18955 h 205549"/>
                    <a:gd name="connsiteX5" fmla="*/ 152781 w 157543"/>
                    <a:gd name="connsiteY5" fmla="*/ 0 h 205549"/>
                    <a:gd name="connsiteX6" fmla="*/ 156115 w 157543"/>
                    <a:gd name="connsiteY6" fmla="*/ 18383 h 205549"/>
                    <a:gd name="connsiteX7" fmla="*/ 157544 w 157543"/>
                    <a:gd name="connsiteY7" fmla="*/ 39529 h 20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543" h="205549">
                      <a:moveTo>
                        <a:pt x="157544" y="39529"/>
                      </a:moveTo>
                      <a:cubicBezTo>
                        <a:pt x="157544" y="53150"/>
                        <a:pt x="155924" y="66389"/>
                        <a:pt x="152781" y="79057"/>
                      </a:cubicBezTo>
                      <a:cubicBezTo>
                        <a:pt x="135827" y="148685"/>
                        <a:pt x="75152" y="201073"/>
                        <a:pt x="1524" y="205550"/>
                      </a:cubicBezTo>
                      <a:cubicBezTo>
                        <a:pt x="476" y="198311"/>
                        <a:pt x="0" y="190881"/>
                        <a:pt x="0" y="183356"/>
                      </a:cubicBezTo>
                      <a:cubicBezTo>
                        <a:pt x="0" y="97822"/>
                        <a:pt x="64865" y="26575"/>
                        <a:pt x="149352" y="18955"/>
                      </a:cubicBezTo>
                      <a:cubicBezTo>
                        <a:pt x="150114" y="12478"/>
                        <a:pt x="151257" y="6191"/>
                        <a:pt x="152781" y="0"/>
                      </a:cubicBezTo>
                      <a:cubicBezTo>
                        <a:pt x="154305" y="6001"/>
                        <a:pt x="155448" y="12097"/>
                        <a:pt x="156115" y="18383"/>
                      </a:cubicBezTo>
                      <a:cubicBezTo>
                        <a:pt x="157067" y="25241"/>
                        <a:pt x="157544" y="32385"/>
                        <a:pt x="157544" y="39529"/>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3BDDEBD9-ECC5-4418-8C4C-C0906AE88AC8}"/>
                    </a:ext>
                  </a:extLst>
                </p:cNvPr>
                <p:cNvSpPr/>
                <p:nvPr/>
              </p:nvSpPr>
              <p:spPr>
                <a:xfrm>
                  <a:off x="4403764" y="2539533"/>
                  <a:ext cx="181165" cy="205930"/>
                </a:xfrm>
                <a:custGeom>
                  <a:avLst/>
                  <a:gdLst>
                    <a:gd name="connsiteX0" fmla="*/ 181166 w 181165"/>
                    <a:gd name="connsiteY0" fmla="*/ 183356 h 205930"/>
                    <a:gd name="connsiteX1" fmla="*/ 179642 w 181165"/>
                    <a:gd name="connsiteY1" fmla="*/ 205359 h 205930"/>
                    <a:gd name="connsiteX2" fmla="*/ 166402 w 181165"/>
                    <a:gd name="connsiteY2" fmla="*/ 205931 h 205930"/>
                    <a:gd name="connsiteX3" fmla="*/ 4763 w 181165"/>
                    <a:gd name="connsiteY3" fmla="*/ 79057 h 205930"/>
                    <a:gd name="connsiteX4" fmla="*/ 0 w 181165"/>
                    <a:gd name="connsiteY4" fmla="*/ 39529 h 205930"/>
                    <a:gd name="connsiteX5" fmla="*/ 1333 w 181165"/>
                    <a:gd name="connsiteY5" fmla="*/ 18955 h 205930"/>
                    <a:gd name="connsiteX6" fmla="*/ 4763 w 181165"/>
                    <a:gd name="connsiteY6" fmla="*/ 0 h 205930"/>
                    <a:gd name="connsiteX7" fmla="*/ 8096 w 181165"/>
                    <a:gd name="connsiteY7" fmla="*/ 18383 h 205930"/>
                    <a:gd name="connsiteX8" fmla="*/ 16573 w 181165"/>
                    <a:gd name="connsiteY8" fmla="*/ 18193 h 205930"/>
                    <a:gd name="connsiteX9" fmla="*/ 181166 w 181165"/>
                    <a:gd name="connsiteY9" fmla="*/ 183356 h 20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165" h="205930">
                      <a:moveTo>
                        <a:pt x="181166" y="183356"/>
                      </a:moveTo>
                      <a:cubicBezTo>
                        <a:pt x="181166" y="190881"/>
                        <a:pt x="180689" y="198215"/>
                        <a:pt x="179642" y="205359"/>
                      </a:cubicBezTo>
                      <a:cubicBezTo>
                        <a:pt x="175260" y="205740"/>
                        <a:pt x="170878" y="205931"/>
                        <a:pt x="166402" y="205931"/>
                      </a:cubicBezTo>
                      <a:cubicBezTo>
                        <a:pt x="88106" y="205931"/>
                        <a:pt x="22479" y="151924"/>
                        <a:pt x="4763" y="79057"/>
                      </a:cubicBezTo>
                      <a:cubicBezTo>
                        <a:pt x="1619" y="66389"/>
                        <a:pt x="0" y="53150"/>
                        <a:pt x="0" y="39529"/>
                      </a:cubicBezTo>
                      <a:cubicBezTo>
                        <a:pt x="0" y="32576"/>
                        <a:pt x="476" y="25717"/>
                        <a:pt x="1333" y="18955"/>
                      </a:cubicBezTo>
                      <a:cubicBezTo>
                        <a:pt x="2095" y="12478"/>
                        <a:pt x="3239" y="6191"/>
                        <a:pt x="4763" y="0"/>
                      </a:cubicBezTo>
                      <a:cubicBezTo>
                        <a:pt x="6286" y="6001"/>
                        <a:pt x="7430" y="12097"/>
                        <a:pt x="8096" y="18383"/>
                      </a:cubicBezTo>
                      <a:cubicBezTo>
                        <a:pt x="10954" y="18288"/>
                        <a:pt x="13716" y="18193"/>
                        <a:pt x="16573" y="18193"/>
                      </a:cubicBezTo>
                      <a:cubicBezTo>
                        <a:pt x="106775" y="18193"/>
                        <a:pt x="181166" y="92774"/>
                        <a:pt x="181166" y="183356"/>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47" name="Graphic 89">
                  <a:extLst>
                    <a:ext uri="{FF2B5EF4-FFF2-40B4-BE49-F238E27FC236}">
                      <a16:creationId xmlns:a16="http://schemas.microsoft.com/office/drawing/2014/main" id="{AB504E55-8833-4324-99B6-302479BDB65E}"/>
                    </a:ext>
                  </a:extLst>
                </p:cNvPr>
                <p:cNvGrpSpPr/>
                <p:nvPr/>
              </p:nvGrpSpPr>
              <p:grpSpPr>
                <a:xfrm>
                  <a:off x="4276795" y="2461810"/>
                  <a:ext cx="273081" cy="162972"/>
                  <a:chOff x="4276795" y="2461810"/>
                  <a:chExt cx="273081" cy="162972"/>
                </a:xfrm>
              </p:grpSpPr>
              <p:sp>
                <p:nvSpPr>
                  <p:cNvPr id="48" name="Freeform: Shape 47">
                    <a:extLst>
                      <a:ext uri="{FF2B5EF4-FFF2-40B4-BE49-F238E27FC236}">
                        <a16:creationId xmlns:a16="http://schemas.microsoft.com/office/drawing/2014/main" id="{66435B79-79CF-4366-9E5E-D9594F8EA5A4}"/>
                      </a:ext>
                    </a:extLst>
                  </p:cNvPr>
                  <p:cNvSpPr/>
                  <p:nvPr/>
                </p:nvSpPr>
                <p:spPr>
                  <a:xfrm>
                    <a:off x="4276795" y="2461810"/>
                    <a:ext cx="273081" cy="162972"/>
                  </a:xfrm>
                  <a:custGeom>
                    <a:avLst/>
                    <a:gdLst>
                      <a:gd name="connsiteX0" fmla="*/ 237077 w 273081"/>
                      <a:gd name="connsiteY0" fmla="*/ 162973 h 162972"/>
                      <a:gd name="connsiteX1" fmla="*/ 36004 w 273081"/>
                      <a:gd name="connsiteY1" fmla="*/ 162973 h 162972"/>
                      <a:gd name="connsiteX2" fmla="*/ 0 w 273081"/>
                      <a:gd name="connsiteY2" fmla="*/ 72009 h 162972"/>
                      <a:gd name="connsiteX3" fmla="*/ 136493 w 273081"/>
                      <a:gd name="connsiteY3" fmla="*/ 0 h 162972"/>
                      <a:gd name="connsiteX4" fmla="*/ 273082 w 273081"/>
                      <a:gd name="connsiteY4" fmla="*/ 72009 h 162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81" h="162972">
                        <a:moveTo>
                          <a:pt x="237077" y="162973"/>
                        </a:moveTo>
                        <a:lnTo>
                          <a:pt x="36004" y="162973"/>
                        </a:lnTo>
                        <a:lnTo>
                          <a:pt x="0" y="72009"/>
                        </a:lnTo>
                        <a:lnTo>
                          <a:pt x="136493" y="0"/>
                        </a:lnTo>
                        <a:lnTo>
                          <a:pt x="273082" y="72009"/>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49" name="Graphic 89">
                    <a:extLst>
                      <a:ext uri="{FF2B5EF4-FFF2-40B4-BE49-F238E27FC236}">
                        <a16:creationId xmlns:a16="http://schemas.microsoft.com/office/drawing/2014/main" id="{EBB5E38C-E666-4C29-A0D8-DAB88103064C}"/>
                      </a:ext>
                    </a:extLst>
                  </p:cNvPr>
                  <p:cNvGrpSpPr/>
                  <p:nvPr/>
                </p:nvGrpSpPr>
                <p:grpSpPr>
                  <a:xfrm>
                    <a:off x="4379951" y="2517721"/>
                    <a:ext cx="66675" cy="66675"/>
                    <a:chOff x="4379951" y="2517721"/>
                    <a:chExt cx="66675" cy="66675"/>
                  </a:xfrm>
                  <a:solidFill>
                    <a:srgbClr val="FFFFFF"/>
                  </a:solidFill>
                </p:grpSpPr>
                <p:sp>
                  <p:nvSpPr>
                    <p:cNvPr id="50" name="Freeform: Shape 49">
                      <a:extLst>
                        <a:ext uri="{FF2B5EF4-FFF2-40B4-BE49-F238E27FC236}">
                          <a16:creationId xmlns:a16="http://schemas.microsoft.com/office/drawing/2014/main" id="{93AD29E8-4AC2-4306-A496-37C052820ED4}"/>
                        </a:ext>
                      </a:extLst>
                    </p:cNvPr>
                    <p:cNvSpPr/>
                    <p:nvPr/>
                  </p:nvSpPr>
                  <p:spPr>
                    <a:xfrm>
                      <a:off x="4403764" y="2517721"/>
                      <a:ext cx="19050" cy="66675"/>
                    </a:xfrm>
                    <a:custGeom>
                      <a:avLst/>
                      <a:gdLst>
                        <a:gd name="connsiteX0" fmla="*/ 0 w 19050"/>
                        <a:gd name="connsiteY0" fmla="*/ 0 h 66675"/>
                        <a:gd name="connsiteX1" fmla="*/ 19050 w 19050"/>
                        <a:gd name="connsiteY1" fmla="*/ 0 h 66675"/>
                        <a:gd name="connsiteX2" fmla="*/ 19050 w 19050"/>
                        <a:gd name="connsiteY2" fmla="*/ 66675 h 66675"/>
                        <a:gd name="connsiteX3" fmla="*/ 0 w 1905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9050" h="66675">
                          <a:moveTo>
                            <a:pt x="0" y="0"/>
                          </a:moveTo>
                          <a:lnTo>
                            <a:pt x="19050" y="0"/>
                          </a:lnTo>
                          <a:lnTo>
                            <a:pt x="19050" y="66675"/>
                          </a:lnTo>
                          <a:lnTo>
                            <a:pt x="0" y="66675"/>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7B2D7ABF-8DF0-40A0-934F-695E4E057065}"/>
                        </a:ext>
                      </a:extLst>
                    </p:cNvPr>
                    <p:cNvSpPr/>
                    <p:nvPr/>
                  </p:nvSpPr>
                  <p:spPr>
                    <a:xfrm>
                      <a:off x="4379951" y="2541534"/>
                      <a:ext cx="66675" cy="19050"/>
                    </a:xfrm>
                    <a:custGeom>
                      <a:avLst/>
                      <a:gdLst>
                        <a:gd name="connsiteX0" fmla="*/ 0 w 66675"/>
                        <a:gd name="connsiteY0" fmla="*/ 0 h 19050"/>
                        <a:gd name="connsiteX1" fmla="*/ 66675 w 66675"/>
                        <a:gd name="connsiteY1" fmla="*/ 0 h 19050"/>
                        <a:gd name="connsiteX2" fmla="*/ 66675 w 66675"/>
                        <a:gd name="connsiteY2" fmla="*/ 19050 h 19050"/>
                        <a:gd name="connsiteX3" fmla="*/ 0 w 666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66675" h="19050">
                          <a:moveTo>
                            <a:pt x="0" y="0"/>
                          </a:moveTo>
                          <a:lnTo>
                            <a:pt x="66675" y="0"/>
                          </a:lnTo>
                          <a:lnTo>
                            <a:pt x="66675" y="19050"/>
                          </a:lnTo>
                          <a:lnTo>
                            <a:pt x="0" y="19050"/>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8" name="Graphic 88">
                <a:extLst>
                  <a:ext uri="{FF2B5EF4-FFF2-40B4-BE49-F238E27FC236}">
                    <a16:creationId xmlns:a16="http://schemas.microsoft.com/office/drawing/2014/main" id="{10A04A58-2D20-41A5-A874-BB19A17D611E}"/>
                  </a:ext>
                </a:extLst>
              </p:cNvPr>
              <p:cNvGrpSpPr/>
              <p:nvPr/>
            </p:nvGrpSpPr>
            <p:grpSpPr>
              <a:xfrm>
                <a:off x="5783444" y="1968594"/>
                <a:ext cx="279091" cy="323507"/>
                <a:chOff x="4612047" y="1918885"/>
                <a:chExt cx="464438" cy="538352"/>
              </a:xfrm>
            </p:grpSpPr>
            <p:sp>
              <p:nvSpPr>
                <p:cNvPr id="29" name="Freeform: Shape 28">
                  <a:extLst>
                    <a:ext uri="{FF2B5EF4-FFF2-40B4-BE49-F238E27FC236}">
                      <a16:creationId xmlns:a16="http://schemas.microsoft.com/office/drawing/2014/main" id="{A36F330E-4666-4970-9996-5DCB0D948744}"/>
                    </a:ext>
                  </a:extLst>
                </p:cNvPr>
                <p:cNvSpPr/>
                <p:nvPr/>
              </p:nvSpPr>
              <p:spPr>
                <a:xfrm>
                  <a:off x="4612047" y="2232733"/>
                  <a:ext cx="464438" cy="224504"/>
                </a:xfrm>
                <a:custGeom>
                  <a:avLst/>
                  <a:gdLst>
                    <a:gd name="connsiteX0" fmla="*/ 464439 w 464438"/>
                    <a:gd name="connsiteY0" fmla="*/ 224504 h 224504"/>
                    <a:gd name="connsiteX1" fmla="*/ 0 w 464438"/>
                    <a:gd name="connsiteY1" fmla="*/ 224504 h 224504"/>
                    <a:gd name="connsiteX2" fmla="*/ 91440 w 464438"/>
                    <a:gd name="connsiteY2" fmla="*/ 36671 h 224504"/>
                    <a:gd name="connsiteX3" fmla="*/ 115253 w 464438"/>
                    <a:gd name="connsiteY3" fmla="*/ 20383 h 224504"/>
                    <a:gd name="connsiteX4" fmla="*/ 147828 w 464438"/>
                    <a:gd name="connsiteY4" fmla="*/ 4191 h 224504"/>
                    <a:gd name="connsiteX5" fmla="*/ 236506 w 464438"/>
                    <a:gd name="connsiteY5" fmla="*/ 101632 h 224504"/>
                    <a:gd name="connsiteX6" fmla="*/ 316706 w 464438"/>
                    <a:gd name="connsiteY6" fmla="*/ 0 h 224504"/>
                    <a:gd name="connsiteX7" fmla="*/ 346424 w 464438"/>
                    <a:gd name="connsiteY7" fmla="*/ 14002 h 224504"/>
                    <a:gd name="connsiteX8" fmla="*/ 382048 w 464438"/>
                    <a:gd name="connsiteY8" fmla="*/ 39148 h 224504"/>
                    <a:gd name="connsiteX9" fmla="*/ 464439 w 464438"/>
                    <a:gd name="connsiteY9" fmla="*/ 224504 h 22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438" h="224504">
                      <a:moveTo>
                        <a:pt x="464439" y="224504"/>
                      </a:moveTo>
                      <a:lnTo>
                        <a:pt x="0" y="224504"/>
                      </a:lnTo>
                      <a:cubicBezTo>
                        <a:pt x="0" y="147161"/>
                        <a:pt x="36671" y="79629"/>
                        <a:pt x="91440" y="36671"/>
                      </a:cubicBezTo>
                      <a:cubicBezTo>
                        <a:pt x="99060" y="30766"/>
                        <a:pt x="106966" y="25336"/>
                        <a:pt x="115253" y="20383"/>
                      </a:cubicBezTo>
                      <a:cubicBezTo>
                        <a:pt x="125635" y="14097"/>
                        <a:pt x="136589" y="8668"/>
                        <a:pt x="147828" y="4191"/>
                      </a:cubicBezTo>
                      <a:cubicBezTo>
                        <a:pt x="147828" y="4191"/>
                        <a:pt x="147828" y="4191"/>
                        <a:pt x="236506" y="101632"/>
                      </a:cubicBezTo>
                      <a:cubicBezTo>
                        <a:pt x="236506" y="101632"/>
                        <a:pt x="236506" y="101632"/>
                        <a:pt x="316706" y="0"/>
                      </a:cubicBezTo>
                      <a:cubicBezTo>
                        <a:pt x="326993" y="3905"/>
                        <a:pt x="336995" y="8572"/>
                        <a:pt x="346424" y="14002"/>
                      </a:cubicBezTo>
                      <a:cubicBezTo>
                        <a:pt x="359093" y="21145"/>
                        <a:pt x="371094" y="29623"/>
                        <a:pt x="382048" y="39148"/>
                      </a:cubicBezTo>
                      <a:cubicBezTo>
                        <a:pt x="433197" y="83344"/>
                        <a:pt x="464439" y="150590"/>
                        <a:pt x="464439" y="224504"/>
                      </a:cubicBez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FB3635FE-9B68-4447-B84C-9C91DBA7CDDF}"/>
                    </a:ext>
                  </a:extLst>
                </p:cNvPr>
                <p:cNvSpPr/>
                <p:nvPr/>
              </p:nvSpPr>
              <p:spPr>
                <a:xfrm>
                  <a:off x="4703963" y="1918885"/>
                  <a:ext cx="285750" cy="298513"/>
                </a:xfrm>
                <a:custGeom>
                  <a:avLst/>
                  <a:gdLst>
                    <a:gd name="connsiteX0" fmla="*/ 0 w 285750"/>
                    <a:gd name="connsiteY0" fmla="*/ 149257 h 298513"/>
                    <a:gd name="connsiteX1" fmla="*/ 142875 w 285750"/>
                    <a:gd name="connsiteY1" fmla="*/ 0 h 298513"/>
                    <a:gd name="connsiteX2" fmla="*/ 285750 w 285750"/>
                    <a:gd name="connsiteY2" fmla="*/ 149257 h 298513"/>
                    <a:gd name="connsiteX3" fmla="*/ 142875 w 285750"/>
                    <a:gd name="connsiteY3" fmla="*/ 298514 h 298513"/>
                    <a:gd name="connsiteX4" fmla="*/ 0 w 285750"/>
                    <a:gd name="connsiteY4" fmla="*/ 149257 h 298513"/>
                    <a:gd name="connsiteX5" fmla="*/ 0 w 285750"/>
                    <a:gd name="connsiteY5" fmla="*/ 149257 h 29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298513">
                      <a:moveTo>
                        <a:pt x="0" y="149257"/>
                      </a:moveTo>
                      <a:cubicBezTo>
                        <a:pt x="0" y="66866"/>
                        <a:pt x="64008" y="0"/>
                        <a:pt x="142875" y="0"/>
                      </a:cubicBezTo>
                      <a:cubicBezTo>
                        <a:pt x="221742" y="0"/>
                        <a:pt x="285750" y="66866"/>
                        <a:pt x="285750" y="149257"/>
                      </a:cubicBezTo>
                      <a:cubicBezTo>
                        <a:pt x="285750" y="231743"/>
                        <a:pt x="221742" y="298514"/>
                        <a:pt x="142875" y="298514"/>
                      </a:cubicBezTo>
                      <a:cubicBezTo>
                        <a:pt x="64008" y="298514"/>
                        <a:pt x="0" y="231743"/>
                        <a:pt x="0" y="149257"/>
                      </a:cubicBezTo>
                      <a:lnTo>
                        <a:pt x="0" y="149257"/>
                      </a:ln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1" name="Graphic 88">
                  <a:extLst>
                    <a:ext uri="{FF2B5EF4-FFF2-40B4-BE49-F238E27FC236}">
                      <a16:creationId xmlns:a16="http://schemas.microsoft.com/office/drawing/2014/main" id="{3562E062-8C22-4C3C-8BC9-92A47DB78476}"/>
                    </a:ext>
                  </a:extLst>
                </p:cNvPr>
                <p:cNvGrpSpPr/>
                <p:nvPr/>
              </p:nvGrpSpPr>
              <p:grpSpPr>
                <a:xfrm>
                  <a:off x="4653957" y="2246735"/>
                  <a:ext cx="363759" cy="187833"/>
                  <a:chOff x="4653957" y="2246735"/>
                  <a:chExt cx="363759" cy="187833"/>
                </a:xfrm>
                <a:solidFill>
                  <a:srgbClr val="44E9FE"/>
                </a:solidFill>
              </p:grpSpPr>
              <p:sp>
                <p:nvSpPr>
                  <p:cNvPr id="32" name="Freeform: Shape 31">
                    <a:extLst>
                      <a:ext uri="{FF2B5EF4-FFF2-40B4-BE49-F238E27FC236}">
                        <a16:creationId xmlns:a16="http://schemas.microsoft.com/office/drawing/2014/main" id="{A35CE459-EFD7-433F-8B8D-1060B1214D03}"/>
                      </a:ext>
                    </a:extLst>
                  </p:cNvPr>
                  <p:cNvSpPr/>
                  <p:nvPr/>
                </p:nvSpPr>
                <p:spPr>
                  <a:xfrm>
                    <a:off x="4669863" y="2314167"/>
                    <a:ext cx="104489" cy="86682"/>
                  </a:xfrm>
                  <a:custGeom>
                    <a:avLst/>
                    <a:gdLst>
                      <a:gd name="connsiteX0" fmla="*/ 19050 w 104489"/>
                      <a:gd name="connsiteY0" fmla="*/ 86682 h 86682"/>
                      <a:gd name="connsiteX1" fmla="*/ 0 w 104489"/>
                      <a:gd name="connsiteY1" fmla="*/ 86682 h 86682"/>
                      <a:gd name="connsiteX2" fmla="*/ 0 w 104489"/>
                      <a:gd name="connsiteY2" fmla="*/ 77157 h 86682"/>
                      <a:gd name="connsiteX3" fmla="*/ 47435 w 104489"/>
                      <a:gd name="connsiteY3" fmla="*/ 386 h 86682"/>
                      <a:gd name="connsiteX4" fmla="*/ 102013 w 104489"/>
                      <a:gd name="connsiteY4" fmla="*/ 62775 h 86682"/>
                      <a:gd name="connsiteX5" fmla="*/ 103156 w 104489"/>
                      <a:gd name="connsiteY5" fmla="*/ 71633 h 86682"/>
                      <a:gd name="connsiteX6" fmla="*/ 104489 w 104489"/>
                      <a:gd name="connsiteY6" fmla="*/ 80967 h 86682"/>
                      <a:gd name="connsiteX7" fmla="*/ 85630 w 104489"/>
                      <a:gd name="connsiteY7" fmla="*/ 83634 h 86682"/>
                      <a:gd name="connsiteX8" fmla="*/ 84296 w 104489"/>
                      <a:gd name="connsiteY8" fmla="*/ 74205 h 86682"/>
                      <a:gd name="connsiteX9" fmla="*/ 83058 w 104489"/>
                      <a:gd name="connsiteY9" fmla="*/ 65061 h 86682"/>
                      <a:gd name="connsiteX10" fmla="*/ 48292 w 104489"/>
                      <a:gd name="connsiteY10" fmla="*/ 19341 h 86682"/>
                      <a:gd name="connsiteX11" fmla="*/ 18955 w 104489"/>
                      <a:gd name="connsiteY11" fmla="*/ 77062 h 86682"/>
                      <a:gd name="connsiteX12" fmla="*/ 18955 w 104489"/>
                      <a:gd name="connsiteY12" fmla="*/ 86682 h 8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489" h="86682">
                        <a:moveTo>
                          <a:pt x="19050" y="86682"/>
                        </a:moveTo>
                        <a:lnTo>
                          <a:pt x="0" y="86682"/>
                        </a:lnTo>
                        <a:lnTo>
                          <a:pt x="0" y="77157"/>
                        </a:lnTo>
                        <a:cubicBezTo>
                          <a:pt x="0" y="48487"/>
                          <a:pt x="0" y="386"/>
                          <a:pt x="47435" y="386"/>
                        </a:cubicBezTo>
                        <a:cubicBezTo>
                          <a:pt x="93631" y="-4377"/>
                          <a:pt x="98679" y="36009"/>
                          <a:pt x="102013" y="62775"/>
                        </a:cubicBezTo>
                        <a:cubicBezTo>
                          <a:pt x="102394" y="65823"/>
                          <a:pt x="102775" y="68775"/>
                          <a:pt x="103156" y="71633"/>
                        </a:cubicBezTo>
                        <a:lnTo>
                          <a:pt x="104489" y="80967"/>
                        </a:lnTo>
                        <a:lnTo>
                          <a:pt x="85630" y="83634"/>
                        </a:lnTo>
                        <a:lnTo>
                          <a:pt x="84296" y="74205"/>
                        </a:lnTo>
                        <a:cubicBezTo>
                          <a:pt x="83915" y="71252"/>
                          <a:pt x="83439" y="68109"/>
                          <a:pt x="83058" y="65061"/>
                        </a:cubicBezTo>
                        <a:cubicBezTo>
                          <a:pt x="78867" y="31247"/>
                          <a:pt x="74390" y="16769"/>
                          <a:pt x="48292" y="19341"/>
                        </a:cubicBezTo>
                        <a:cubicBezTo>
                          <a:pt x="23050" y="19341"/>
                          <a:pt x="18955" y="37152"/>
                          <a:pt x="18955" y="77062"/>
                        </a:cubicBezTo>
                        <a:lnTo>
                          <a:pt x="18955" y="86682"/>
                        </a:ln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FC775CDC-7556-41EC-940B-27038CFD43F3}"/>
                      </a:ext>
                    </a:extLst>
                  </p:cNvPr>
                  <p:cNvSpPr/>
                  <p:nvPr/>
                </p:nvSpPr>
                <p:spPr>
                  <a:xfrm>
                    <a:off x="4958471" y="2246735"/>
                    <a:ext cx="44937" cy="122682"/>
                  </a:xfrm>
                  <a:custGeom>
                    <a:avLst/>
                    <a:gdLst>
                      <a:gd name="connsiteX0" fmla="*/ 43910 w 44937"/>
                      <a:gd name="connsiteY0" fmla="*/ 113252 h 122682"/>
                      <a:gd name="connsiteX1" fmla="*/ 43339 w 44937"/>
                      <a:gd name="connsiteY1" fmla="*/ 119920 h 122682"/>
                      <a:gd name="connsiteX2" fmla="*/ 43148 w 44937"/>
                      <a:gd name="connsiteY2" fmla="*/ 122682 h 122682"/>
                      <a:gd name="connsiteX3" fmla="*/ 24194 w 44937"/>
                      <a:gd name="connsiteY3" fmla="*/ 121063 h 122682"/>
                      <a:gd name="connsiteX4" fmla="*/ 24289 w 44937"/>
                      <a:gd name="connsiteY4" fmla="*/ 119825 h 122682"/>
                      <a:gd name="connsiteX5" fmla="*/ 24956 w 44937"/>
                      <a:gd name="connsiteY5" fmla="*/ 111633 h 122682"/>
                      <a:gd name="connsiteX6" fmla="*/ 0 w 44937"/>
                      <a:gd name="connsiteY6" fmla="*/ 0 h 122682"/>
                      <a:gd name="connsiteX7" fmla="*/ 35624 w 44937"/>
                      <a:gd name="connsiteY7" fmla="*/ 25146 h 122682"/>
                      <a:gd name="connsiteX8" fmla="*/ 43910 w 44937"/>
                      <a:gd name="connsiteY8" fmla="*/ 113252 h 12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37" h="122682">
                        <a:moveTo>
                          <a:pt x="43910" y="113252"/>
                        </a:moveTo>
                        <a:lnTo>
                          <a:pt x="43339" y="119920"/>
                        </a:lnTo>
                        <a:lnTo>
                          <a:pt x="43148" y="122682"/>
                        </a:lnTo>
                        <a:lnTo>
                          <a:pt x="24194" y="121063"/>
                        </a:lnTo>
                        <a:lnTo>
                          <a:pt x="24289" y="119825"/>
                        </a:lnTo>
                        <a:lnTo>
                          <a:pt x="24956" y="111633"/>
                        </a:lnTo>
                        <a:cubicBezTo>
                          <a:pt x="27146" y="86201"/>
                          <a:pt x="28099" y="30671"/>
                          <a:pt x="0" y="0"/>
                        </a:cubicBezTo>
                        <a:cubicBezTo>
                          <a:pt x="12668" y="7144"/>
                          <a:pt x="24670" y="15621"/>
                          <a:pt x="35624" y="25146"/>
                        </a:cubicBezTo>
                        <a:cubicBezTo>
                          <a:pt x="46482" y="57436"/>
                          <a:pt x="45625" y="93440"/>
                          <a:pt x="43910" y="11325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B08281D6-13D0-427B-B7EA-69BB91B49A72}"/>
                      </a:ext>
                    </a:extLst>
                  </p:cNvPr>
                  <p:cNvSpPr/>
                  <p:nvPr/>
                </p:nvSpPr>
                <p:spPr>
                  <a:xfrm>
                    <a:off x="4701254" y="2253117"/>
                    <a:ext cx="26044" cy="76961"/>
                  </a:xfrm>
                  <a:custGeom>
                    <a:avLst/>
                    <a:gdLst>
                      <a:gd name="connsiteX0" fmla="*/ 19949 w 26044"/>
                      <a:gd name="connsiteY0" fmla="*/ 65818 h 76961"/>
                      <a:gd name="connsiteX1" fmla="*/ 20806 w 26044"/>
                      <a:gd name="connsiteY1" fmla="*/ 75343 h 76961"/>
                      <a:gd name="connsiteX2" fmla="*/ 1851 w 26044"/>
                      <a:gd name="connsiteY2" fmla="*/ 76962 h 76961"/>
                      <a:gd name="connsiteX3" fmla="*/ 994 w 26044"/>
                      <a:gd name="connsiteY3" fmla="*/ 67532 h 76961"/>
                      <a:gd name="connsiteX4" fmla="*/ 708 w 26044"/>
                      <a:gd name="connsiteY4" fmla="*/ 63341 h 76961"/>
                      <a:gd name="connsiteX5" fmla="*/ 2232 w 26044"/>
                      <a:gd name="connsiteY5" fmla="*/ 16288 h 76961"/>
                      <a:gd name="connsiteX6" fmla="*/ 26045 w 26044"/>
                      <a:gd name="connsiteY6" fmla="*/ 0 h 76961"/>
                      <a:gd name="connsiteX7" fmla="*/ 19568 w 26044"/>
                      <a:gd name="connsiteY7" fmla="*/ 61055 h 76961"/>
                      <a:gd name="connsiteX8" fmla="*/ 19949 w 26044"/>
                      <a:gd name="connsiteY8" fmla="*/ 65818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4" h="76961">
                        <a:moveTo>
                          <a:pt x="19949" y="65818"/>
                        </a:moveTo>
                        <a:lnTo>
                          <a:pt x="20806" y="75343"/>
                        </a:lnTo>
                        <a:lnTo>
                          <a:pt x="1851" y="76962"/>
                        </a:lnTo>
                        <a:lnTo>
                          <a:pt x="994" y="67532"/>
                        </a:lnTo>
                        <a:cubicBezTo>
                          <a:pt x="899" y="66103"/>
                          <a:pt x="708" y="64675"/>
                          <a:pt x="708" y="63341"/>
                        </a:cubicBezTo>
                        <a:cubicBezTo>
                          <a:pt x="-625" y="45910"/>
                          <a:pt x="-54" y="30194"/>
                          <a:pt x="2232" y="16288"/>
                        </a:cubicBezTo>
                        <a:cubicBezTo>
                          <a:pt x="9852" y="10382"/>
                          <a:pt x="17758" y="4953"/>
                          <a:pt x="26045" y="0"/>
                        </a:cubicBezTo>
                        <a:cubicBezTo>
                          <a:pt x="19949" y="15907"/>
                          <a:pt x="17758" y="36290"/>
                          <a:pt x="19568" y="61055"/>
                        </a:cubicBezTo>
                        <a:cubicBezTo>
                          <a:pt x="19663" y="62579"/>
                          <a:pt x="19758" y="64199"/>
                          <a:pt x="19949" y="65818"/>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B19ED926-1538-49CB-A4FE-C9BEF5F892D6}"/>
                      </a:ext>
                    </a:extLst>
                  </p:cNvPr>
                  <p:cNvSpPr/>
                  <p:nvPr/>
                </p:nvSpPr>
                <p:spPr>
                  <a:xfrm>
                    <a:off x="4653957" y="2383705"/>
                    <a:ext cx="50863" cy="50863"/>
                  </a:xfrm>
                  <a:custGeom>
                    <a:avLst/>
                    <a:gdLst>
                      <a:gd name="connsiteX0" fmla="*/ 50863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3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3" y="25432"/>
                        </a:moveTo>
                        <a:cubicBezTo>
                          <a:pt x="50863" y="39477"/>
                          <a:pt x="39477" y="50863"/>
                          <a:pt x="25432" y="50863"/>
                        </a:cubicBezTo>
                        <a:cubicBezTo>
                          <a:pt x="11386" y="50863"/>
                          <a:pt x="0" y="39477"/>
                          <a:pt x="0" y="25432"/>
                        </a:cubicBezTo>
                        <a:cubicBezTo>
                          <a:pt x="0" y="11386"/>
                          <a:pt x="11386" y="0"/>
                          <a:pt x="25432" y="0"/>
                        </a:cubicBezTo>
                        <a:cubicBezTo>
                          <a:pt x="39477" y="0"/>
                          <a:pt x="50863" y="11386"/>
                          <a:pt x="50863"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23442389-462D-4414-839F-9AA66B0E3BB0}"/>
                      </a:ext>
                    </a:extLst>
                  </p:cNvPr>
                  <p:cNvSpPr/>
                  <p:nvPr/>
                </p:nvSpPr>
                <p:spPr>
                  <a:xfrm>
                    <a:off x="4738158" y="2383705"/>
                    <a:ext cx="50863" cy="50863"/>
                  </a:xfrm>
                  <a:custGeom>
                    <a:avLst/>
                    <a:gdLst>
                      <a:gd name="connsiteX0" fmla="*/ 50864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3"/>
                          <a:pt x="25432" y="50863"/>
                        </a:cubicBezTo>
                        <a:cubicBezTo>
                          <a:pt x="11386" y="50863"/>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04AC4C3D-D381-48D1-B017-A90DA001161D}"/>
                      </a:ext>
                    </a:extLst>
                  </p:cNvPr>
                  <p:cNvSpPr/>
                  <p:nvPr/>
                </p:nvSpPr>
                <p:spPr>
                  <a:xfrm>
                    <a:off x="4966853" y="2364845"/>
                    <a:ext cx="50863" cy="50863"/>
                  </a:xfrm>
                  <a:custGeom>
                    <a:avLst/>
                    <a:gdLst>
                      <a:gd name="connsiteX0" fmla="*/ 50864 w 50863"/>
                      <a:gd name="connsiteY0" fmla="*/ 25432 h 50863"/>
                      <a:gd name="connsiteX1" fmla="*/ 25432 w 50863"/>
                      <a:gd name="connsiteY1" fmla="*/ 50864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4"/>
                          <a:pt x="25432" y="50864"/>
                        </a:cubicBezTo>
                        <a:cubicBezTo>
                          <a:pt x="11386" y="50864"/>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grpSp>
        <p:nvGrpSpPr>
          <p:cNvPr id="19" name="Group 18">
            <a:extLst>
              <a:ext uri="{FF2B5EF4-FFF2-40B4-BE49-F238E27FC236}">
                <a16:creationId xmlns:a16="http://schemas.microsoft.com/office/drawing/2014/main" id="{96F1B9F8-957F-4ED2-B847-D4CD0AECF148}"/>
              </a:ext>
            </a:extLst>
          </p:cNvPr>
          <p:cNvGrpSpPr/>
          <p:nvPr/>
        </p:nvGrpSpPr>
        <p:grpSpPr>
          <a:xfrm>
            <a:off x="1678199" y="5321689"/>
            <a:ext cx="9928584" cy="1043331"/>
            <a:chOff x="1678199" y="5118489"/>
            <a:chExt cx="9928584" cy="1043331"/>
          </a:xfrm>
        </p:grpSpPr>
        <p:sp>
          <p:nvSpPr>
            <p:cNvPr id="3" name="Rectangle 2">
              <a:extLst>
                <a:ext uri="{FF2B5EF4-FFF2-40B4-BE49-F238E27FC236}">
                  <a16:creationId xmlns:a16="http://schemas.microsoft.com/office/drawing/2014/main" id="{01A24401-E6D8-4439-BC52-6DC1F3642318}"/>
                </a:ext>
              </a:extLst>
            </p:cNvPr>
            <p:cNvSpPr/>
            <p:nvPr/>
          </p:nvSpPr>
          <p:spPr>
            <a:xfrm>
              <a:off x="6808478" y="5556526"/>
              <a:ext cx="2553029" cy="605294"/>
            </a:xfrm>
            <a:prstGeom prst="rect">
              <a:avLst/>
            </a:prstGeom>
          </p:spPr>
          <p:txBody>
            <a:bodyPr wrap="square">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Dynamics 365 Field Service</a:t>
              </a:r>
            </a:p>
            <a:p>
              <a:pPr marL="0" marR="0" lvl="0" indent="0" algn="l" defTabSz="932742" rtl="0" eaLnBrk="1" fontAlgn="t" latinLnBrk="0" hangingPunct="1">
                <a:lnSpc>
                  <a:spcPct val="100000"/>
                </a:lnSpc>
                <a:spcBef>
                  <a:spcPts val="0"/>
                </a:spcBef>
                <a:spcAft>
                  <a:spcPts val="200"/>
                </a:spcAft>
                <a:buClrTx/>
                <a:buSzTx/>
                <a:buFontTx/>
                <a:buNone/>
                <a:tabLst/>
                <a:defRPr/>
              </a:pPr>
              <a:r>
                <a:rPr lang="en-US" sz="1000">
                  <a:solidFill>
                    <a:schemeClr val="bg1"/>
                  </a:solidFill>
                </a:rPr>
                <a:t>Dynamics 365 Customer Insights</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rPr>
                <a:t>Dynamics 365 Sales</a:t>
              </a:r>
            </a:p>
          </p:txBody>
        </p:sp>
        <p:pic>
          <p:nvPicPr>
            <p:cNvPr id="8" name="Picture 7" descr="A picture containing drawing&#10;&#10;Description automatically generated">
              <a:extLst>
                <a:ext uri="{FF2B5EF4-FFF2-40B4-BE49-F238E27FC236}">
                  <a16:creationId xmlns:a16="http://schemas.microsoft.com/office/drawing/2014/main" id="{1F764A65-A5C7-474A-97A6-6168C48FA57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1187" t="23149" r="11187" b="23149"/>
            <a:stretch/>
          </p:blipFill>
          <p:spPr>
            <a:xfrm>
              <a:off x="6846333" y="5139391"/>
              <a:ext cx="1389340" cy="422738"/>
            </a:xfrm>
            <a:prstGeom prst="rect">
              <a:avLst/>
            </a:prstGeom>
          </p:spPr>
        </p:pic>
        <p:sp>
          <p:nvSpPr>
            <p:cNvPr id="10" name="Rectangle 9">
              <a:extLst>
                <a:ext uri="{FF2B5EF4-FFF2-40B4-BE49-F238E27FC236}">
                  <a16:creationId xmlns:a16="http://schemas.microsoft.com/office/drawing/2014/main" id="{7EFA58E2-5866-4D43-B7BD-A578A9943012}"/>
                </a:ext>
              </a:extLst>
            </p:cNvPr>
            <p:cNvSpPr/>
            <p:nvPr/>
          </p:nvSpPr>
          <p:spPr>
            <a:xfrm>
              <a:off x="1678199" y="5556526"/>
              <a:ext cx="2204888" cy="605294"/>
            </a:xfrm>
            <a:prstGeom prst="rect">
              <a:avLst/>
            </a:prstGeom>
          </p:spPr>
          <p:txBody>
            <a:bodyPr wrap="square">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lang="en-US" sz="1000">
                  <a:solidFill>
                    <a:schemeClr val="bg1"/>
                  </a:solidFill>
                </a:rPr>
                <a:t>Microsoft Healthcare Bot</a:t>
              </a:r>
            </a:p>
            <a:p>
              <a:pPr marL="0" marR="0" lvl="0" indent="0" algn="l" defTabSz="932742" rtl="0" eaLnBrk="1" fontAlgn="t" latinLnBrk="0" hangingPunct="1">
                <a:lnSpc>
                  <a:spcPct val="100000"/>
                </a:lnSpc>
                <a:spcBef>
                  <a:spcPts val="0"/>
                </a:spcBef>
                <a:spcAft>
                  <a:spcPts val="200"/>
                </a:spcAft>
                <a:buClrTx/>
                <a:buSzTx/>
                <a:buFontTx/>
                <a:buNone/>
                <a:tabLst/>
                <a:defRPr/>
              </a:pPr>
              <a:r>
                <a:rPr lang="en-US" sz="1000">
                  <a:solidFill>
                    <a:schemeClr val="bg1"/>
                  </a:solidFill>
                </a:rPr>
                <a:t>Microsoft Power Virtual Agent</a:t>
              </a:r>
            </a:p>
            <a:p>
              <a:pPr marL="0" marR="0" lvl="0" indent="0" algn="l" defTabSz="932742" rtl="0" eaLnBrk="1" fontAlgn="t" latinLnBrk="0" hangingPunct="1">
                <a:lnSpc>
                  <a:spcPct val="100000"/>
                </a:lnSpc>
                <a:spcBef>
                  <a:spcPts val="0"/>
                </a:spcBef>
                <a:spcAft>
                  <a:spcPts val="200"/>
                </a:spcAft>
                <a:buClrTx/>
                <a:buSzTx/>
                <a:buFontTx/>
                <a:buNone/>
                <a:tabLst/>
                <a:defRPr/>
              </a:pPr>
              <a:r>
                <a:rPr lang="en-US" sz="1000">
                  <a:solidFill>
                    <a:schemeClr val="bg1"/>
                  </a:solidFill>
                </a:rPr>
                <a:t>Azure API for FHIR</a:t>
              </a:r>
            </a:p>
          </p:txBody>
        </p:sp>
        <p:pic>
          <p:nvPicPr>
            <p:cNvPr id="11" name="Picture 10" descr="A picture containing drawing&#10;&#10;Description automatically generated">
              <a:extLst>
                <a:ext uri="{FF2B5EF4-FFF2-40B4-BE49-F238E27FC236}">
                  <a16:creationId xmlns:a16="http://schemas.microsoft.com/office/drawing/2014/main" id="{B42809A4-9629-4279-9CA4-4BE637680A1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4751" t="20494" r="14751" b="20494"/>
            <a:stretch/>
          </p:blipFill>
          <p:spPr>
            <a:xfrm>
              <a:off x="1716299" y="5118489"/>
              <a:ext cx="1050650" cy="464542"/>
            </a:xfrm>
            <a:prstGeom prst="rect">
              <a:avLst/>
            </a:prstGeom>
          </p:spPr>
        </p:pic>
        <p:sp>
          <p:nvSpPr>
            <p:cNvPr id="12" name="Rectangle 11">
              <a:extLst>
                <a:ext uri="{FF2B5EF4-FFF2-40B4-BE49-F238E27FC236}">
                  <a16:creationId xmlns:a16="http://schemas.microsoft.com/office/drawing/2014/main" id="{5843501F-421A-4A46-B823-04FFC061F8E7}"/>
                </a:ext>
              </a:extLst>
            </p:cNvPr>
            <p:cNvSpPr/>
            <p:nvPr/>
          </p:nvSpPr>
          <p:spPr>
            <a:xfrm>
              <a:off x="4231876" y="5556526"/>
              <a:ext cx="2553029" cy="246221"/>
            </a:xfrm>
            <a:prstGeom prst="rect">
              <a:avLst/>
            </a:prstGeom>
          </p:spPr>
          <p:txBody>
            <a:bodyPr wrap="square">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Teams</a:t>
              </a:r>
            </a:p>
          </p:txBody>
        </p:sp>
        <p:pic>
          <p:nvPicPr>
            <p:cNvPr id="13" name="Picture 12" descr="A picture containing drawing&#10;&#10;Description automatically generated">
              <a:extLst>
                <a:ext uri="{FF2B5EF4-FFF2-40B4-BE49-F238E27FC236}">
                  <a16:creationId xmlns:a16="http://schemas.microsoft.com/office/drawing/2014/main" id="{C373BEF9-83F0-4166-A7F7-6587D02156C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0501" t="24919" r="10501" b="24919"/>
            <a:stretch/>
          </p:blipFill>
          <p:spPr>
            <a:xfrm>
              <a:off x="4277597" y="5153326"/>
              <a:ext cx="1691964" cy="394868"/>
            </a:xfrm>
            <a:prstGeom prst="rect">
              <a:avLst/>
            </a:prstGeom>
          </p:spPr>
        </p:pic>
        <p:sp>
          <p:nvSpPr>
            <p:cNvPr id="14" name="Rectangle 13">
              <a:extLst>
                <a:ext uri="{FF2B5EF4-FFF2-40B4-BE49-F238E27FC236}">
                  <a16:creationId xmlns:a16="http://schemas.microsoft.com/office/drawing/2014/main" id="{F5E9A54F-B559-48DB-B871-C5EF2609CB5A}"/>
                </a:ext>
              </a:extLst>
            </p:cNvPr>
            <p:cNvSpPr/>
            <p:nvPr/>
          </p:nvSpPr>
          <p:spPr>
            <a:xfrm>
              <a:off x="9484092" y="5556526"/>
              <a:ext cx="2122691" cy="425758"/>
            </a:xfrm>
            <a:prstGeom prst="rect">
              <a:avLst/>
            </a:prstGeom>
          </p:spPr>
          <p:txBody>
            <a:bodyPr wrap="square">
              <a:spAutoFit/>
            </a:bodyPr>
            <a:lstStyle/>
            <a:p>
              <a:pPr lvl="0" defTabSz="932742" fontAlgn="t">
                <a:spcAft>
                  <a:spcPts val="200"/>
                </a:spcAft>
                <a:defRPr/>
              </a:pPr>
              <a:r>
                <a:rPr lang="en-US" sz="1000">
                  <a:solidFill>
                    <a:schemeClr val="bg1"/>
                  </a:solidFill>
                </a:rPr>
                <a:t>Microsoft Power Automate</a:t>
              </a:r>
            </a:p>
            <a:p>
              <a:pPr lvl="0" defTabSz="932742" fontAlgn="t">
                <a:spcAft>
                  <a:spcPts val="200"/>
                </a:spcAft>
                <a:defRPr/>
              </a:pPr>
              <a:r>
                <a:rPr lang="en-US" sz="1000">
                  <a:solidFill>
                    <a:schemeClr val="bg1"/>
                  </a:solidFill>
                </a:rPr>
                <a:t>Microsoft Power Apps</a:t>
              </a:r>
            </a:p>
          </p:txBody>
        </p:sp>
        <p:pic>
          <p:nvPicPr>
            <p:cNvPr id="15" name="Picture 14" descr="A picture containing drawing&#10;&#10;Description automatically generated">
              <a:extLst>
                <a:ext uri="{FF2B5EF4-FFF2-40B4-BE49-F238E27FC236}">
                  <a16:creationId xmlns:a16="http://schemas.microsoft.com/office/drawing/2014/main" id="{9299002A-6741-46E2-9BFD-24542E7014AF}"/>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l="11198" t="23976" r="11198" b="23976"/>
            <a:stretch/>
          </p:blipFill>
          <p:spPr>
            <a:xfrm>
              <a:off x="9522972" y="5146359"/>
              <a:ext cx="1467776" cy="408802"/>
            </a:xfrm>
            <a:prstGeom prst="rect">
              <a:avLst/>
            </a:prstGeom>
          </p:spPr>
        </p:pic>
      </p:grpSp>
      <p:sp>
        <p:nvSpPr>
          <p:cNvPr id="22" name="Slide Number Placeholder 6">
            <a:extLst>
              <a:ext uri="{FF2B5EF4-FFF2-40B4-BE49-F238E27FC236}">
                <a16:creationId xmlns:a16="http://schemas.microsoft.com/office/drawing/2014/main" id="{2831C4ED-5757-4187-B1DD-AB7A1A1CDCD9}"/>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76" name="Footer Placeholder 1">
            <a:extLst>
              <a:ext uri="{FF2B5EF4-FFF2-40B4-BE49-F238E27FC236}">
                <a16:creationId xmlns:a16="http://schemas.microsoft.com/office/drawing/2014/main" id="{CC5A1607-362E-410A-84C0-C6072CE9453F}"/>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Tree>
    <p:extLst>
      <p:ext uri="{BB962C8B-B14F-4D97-AF65-F5344CB8AC3E}">
        <p14:creationId xmlns:p14="http://schemas.microsoft.com/office/powerpoint/2010/main" val="3175791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8.33333E-7 3.7037E-7 L -8.33333E-7 0.03542 " pathEditMode="relative" rAng="0" ptsTypes="AA">
                                      <p:cBhvr>
                                        <p:cTn id="9" dur="500" spd="-100000" fill="hold"/>
                                        <p:tgtEl>
                                          <p:spTgt spid="18"/>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nodeType="withEffect">
                                  <p:stCondLst>
                                    <p:cond delay="0"/>
                                  </p:stCondLst>
                                  <p:childTnLst>
                                    <p:animMotion origin="layout" path="M -3.75E-6 4.81481E-6 L -3.75E-6 0.03541 " pathEditMode="relative" rAng="0" ptsTypes="AA">
                                      <p:cBhvr>
                                        <p:cTn id="14" dur="5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9CBE809-72ED-4BBD-9BD6-7F6F38CC8C9D}"/>
              </a:ext>
            </a:extLst>
          </p:cNvPr>
          <p:cNvGrpSpPr/>
          <p:nvPr/>
        </p:nvGrpSpPr>
        <p:grpSpPr>
          <a:xfrm>
            <a:off x="3206641" y="967343"/>
            <a:ext cx="6860723" cy="6860669"/>
            <a:chOff x="154596" y="2281412"/>
            <a:chExt cx="394433" cy="394430"/>
          </a:xfrm>
        </p:grpSpPr>
        <p:sp>
          <p:nvSpPr>
            <p:cNvPr id="19" name="Freeform 89">
              <a:extLst>
                <a:ext uri="{FF2B5EF4-FFF2-40B4-BE49-F238E27FC236}">
                  <a16:creationId xmlns:a16="http://schemas.microsoft.com/office/drawing/2014/main" id="{1DDC4618-C783-4052-885D-B579582E4DE4}"/>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0" name="Freeform 90">
              <a:extLst>
                <a:ext uri="{FF2B5EF4-FFF2-40B4-BE49-F238E27FC236}">
                  <a16:creationId xmlns:a16="http://schemas.microsoft.com/office/drawing/2014/main" id="{1BFBDE06-933B-4142-8CF8-A561E5816059}"/>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1" name="Freeform 91">
              <a:extLst>
                <a:ext uri="{FF2B5EF4-FFF2-40B4-BE49-F238E27FC236}">
                  <a16:creationId xmlns:a16="http://schemas.microsoft.com/office/drawing/2014/main" id="{E774E3CA-7D33-4566-87F0-AB96481639E6}"/>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2" name="Freeform 92">
              <a:extLst>
                <a:ext uri="{FF2B5EF4-FFF2-40B4-BE49-F238E27FC236}">
                  <a16:creationId xmlns:a16="http://schemas.microsoft.com/office/drawing/2014/main" id="{7B00ADD4-3233-46BC-B97E-F478EFC01555}"/>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8" name="Freeform 93">
              <a:extLst>
                <a:ext uri="{FF2B5EF4-FFF2-40B4-BE49-F238E27FC236}">
                  <a16:creationId xmlns:a16="http://schemas.microsoft.com/office/drawing/2014/main" id="{36EB211C-B98F-4D17-94DC-206756B0DEA3}"/>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9" name="Freeform 94">
              <a:extLst>
                <a:ext uri="{FF2B5EF4-FFF2-40B4-BE49-F238E27FC236}">
                  <a16:creationId xmlns:a16="http://schemas.microsoft.com/office/drawing/2014/main" id="{26CE1752-5F54-4165-90BC-B63F8C1A038D}"/>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30" name="Freeform 95">
              <a:extLst>
                <a:ext uri="{FF2B5EF4-FFF2-40B4-BE49-F238E27FC236}">
                  <a16:creationId xmlns:a16="http://schemas.microsoft.com/office/drawing/2014/main" id="{8E09B198-75B5-49AD-B1CE-D4AE0719E3CF}"/>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31" name="Freeform 96">
              <a:extLst>
                <a:ext uri="{FF2B5EF4-FFF2-40B4-BE49-F238E27FC236}">
                  <a16:creationId xmlns:a16="http://schemas.microsoft.com/office/drawing/2014/main" id="{5FE11A18-9F54-4E2A-A639-E4856FB02110}"/>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32" name="Freeform 97">
              <a:extLst>
                <a:ext uri="{FF2B5EF4-FFF2-40B4-BE49-F238E27FC236}">
                  <a16:creationId xmlns:a16="http://schemas.microsoft.com/office/drawing/2014/main" id="{C4B21760-22E7-4127-9686-0874AEF8AD13}"/>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18" name="Title 17">
            <a:extLst>
              <a:ext uri="{FF2B5EF4-FFF2-40B4-BE49-F238E27FC236}">
                <a16:creationId xmlns:a16="http://schemas.microsoft.com/office/drawing/2014/main" id="{954FEDF7-297D-47FE-B50E-9C11DF4D00DA}"/>
              </a:ext>
            </a:extLst>
          </p:cNvPr>
          <p:cNvSpPr>
            <a:spLocks noGrp="1"/>
          </p:cNvSpPr>
          <p:nvPr>
            <p:ph type="title"/>
          </p:nvPr>
        </p:nvSpPr>
        <p:spPr>
          <a:xfrm>
            <a:off x="1634130" y="214719"/>
            <a:ext cx="10263293" cy="492443"/>
          </a:xfrm>
        </p:spPr>
        <p:txBody>
          <a:bodyPr/>
          <a:lstStyle/>
          <a:p>
            <a:pPr algn="ctr"/>
            <a:r>
              <a:rPr lang="en-US" sz="2800"/>
              <a:t>Improve clinical and operational data insights</a:t>
            </a:r>
          </a:p>
        </p:txBody>
      </p:sp>
      <p:grpSp>
        <p:nvGrpSpPr>
          <p:cNvPr id="23" name="Group 22">
            <a:extLst>
              <a:ext uri="{FF2B5EF4-FFF2-40B4-BE49-F238E27FC236}">
                <a16:creationId xmlns:a16="http://schemas.microsoft.com/office/drawing/2014/main" id="{05F40C45-4D83-449B-9BDF-A35572B60947}"/>
              </a:ext>
            </a:extLst>
          </p:cNvPr>
          <p:cNvGrpSpPr/>
          <p:nvPr/>
        </p:nvGrpSpPr>
        <p:grpSpPr>
          <a:xfrm>
            <a:off x="2537893" y="155562"/>
            <a:ext cx="601980" cy="601980"/>
            <a:chOff x="9505296" y="7288832"/>
            <a:chExt cx="831086" cy="831086"/>
          </a:xfrm>
        </p:grpSpPr>
        <p:sp>
          <p:nvSpPr>
            <p:cNvPr id="24" name="Oval 23">
              <a:extLst>
                <a:ext uri="{FF2B5EF4-FFF2-40B4-BE49-F238E27FC236}">
                  <a16:creationId xmlns:a16="http://schemas.microsoft.com/office/drawing/2014/main" id="{18B40AF8-05B2-44EF-ABFD-03DC1A26579B}"/>
                </a:ext>
              </a:extLst>
            </p:cNvPr>
            <p:cNvSpPr/>
            <p:nvPr/>
          </p:nvSpPr>
          <p:spPr bwMode="auto">
            <a:xfrm>
              <a:off x="9505296" y="7288832"/>
              <a:ext cx="831086" cy="831086"/>
            </a:xfrm>
            <a:prstGeom prst="ellipse">
              <a:avLst/>
            </a:prstGeom>
            <a:solidFill>
              <a:schemeClr val="tx1">
                <a:alpha val="15000"/>
              </a:schemeClr>
            </a:solidFill>
            <a:ln w="9525"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25" name="Graphic 247" descr="engineer, assistance">
              <a:extLst>
                <a:ext uri="{FF2B5EF4-FFF2-40B4-BE49-F238E27FC236}">
                  <a16:creationId xmlns:a16="http://schemas.microsoft.com/office/drawing/2014/main" id="{EEB7A671-E8FF-47B5-8371-E473E9328ABC}"/>
                </a:ext>
              </a:extLst>
            </p:cNvPr>
            <p:cNvGrpSpPr/>
            <p:nvPr/>
          </p:nvGrpSpPr>
          <p:grpSpPr>
            <a:xfrm>
              <a:off x="9703326" y="7486863"/>
              <a:ext cx="435026" cy="435024"/>
              <a:chOff x="6337562" y="5744951"/>
              <a:chExt cx="435026" cy="435024"/>
            </a:xfrm>
          </p:grpSpPr>
          <p:sp>
            <p:nvSpPr>
              <p:cNvPr id="26" name="Freeform: Shape 25">
                <a:extLst>
                  <a:ext uri="{FF2B5EF4-FFF2-40B4-BE49-F238E27FC236}">
                    <a16:creationId xmlns:a16="http://schemas.microsoft.com/office/drawing/2014/main" id="{29A7ED80-5806-4BD7-91C1-C5D60C63581A}"/>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B190D41-50C9-45FF-B18F-D54E7DA294F9}"/>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aphicFrame>
        <p:nvGraphicFramePr>
          <p:cNvPr id="5" name="Table 4">
            <a:extLst>
              <a:ext uri="{FF2B5EF4-FFF2-40B4-BE49-F238E27FC236}">
                <a16:creationId xmlns:a16="http://schemas.microsoft.com/office/drawing/2014/main" id="{17BB6DFE-079C-460E-8C0C-E127213933A2}"/>
              </a:ext>
            </a:extLst>
          </p:cNvPr>
          <p:cNvGraphicFramePr>
            <a:graphicFrameLocks noGrp="1"/>
          </p:cNvGraphicFramePr>
          <p:nvPr>
            <p:extLst>
              <p:ext uri="{D42A27DB-BD31-4B8C-83A1-F6EECF244321}">
                <p14:modId xmlns:p14="http://schemas.microsoft.com/office/powerpoint/2010/main" val="1221712449"/>
              </p:ext>
            </p:extLst>
          </p:nvPr>
        </p:nvGraphicFramePr>
        <p:xfrm>
          <a:off x="293688" y="966895"/>
          <a:ext cx="11603736" cy="5444291"/>
        </p:xfrm>
        <a:graphic>
          <a:graphicData uri="http://schemas.openxmlformats.org/drawingml/2006/table">
            <a:tbl>
              <a:tblPr/>
              <a:tblGrid>
                <a:gridCol w="1371600">
                  <a:extLst>
                    <a:ext uri="{9D8B030D-6E8A-4147-A177-3AD203B41FA5}">
                      <a16:colId xmlns:a16="http://schemas.microsoft.com/office/drawing/2014/main" val="1047727178"/>
                    </a:ext>
                  </a:extLst>
                </a:gridCol>
                <a:gridCol w="3410712">
                  <a:extLst>
                    <a:ext uri="{9D8B030D-6E8A-4147-A177-3AD203B41FA5}">
                      <a16:colId xmlns:a16="http://schemas.microsoft.com/office/drawing/2014/main" val="1213558746"/>
                    </a:ext>
                  </a:extLst>
                </a:gridCol>
                <a:gridCol w="3410712">
                  <a:extLst>
                    <a:ext uri="{9D8B030D-6E8A-4147-A177-3AD203B41FA5}">
                      <a16:colId xmlns:a16="http://schemas.microsoft.com/office/drawing/2014/main" val="1348219909"/>
                    </a:ext>
                  </a:extLst>
                </a:gridCol>
                <a:gridCol w="3410712">
                  <a:extLst>
                    <a:ext uri="{9D8B030D-6E8A-4147-A177-3AD203B41FA5}">
                      <a16:colId xmlns:a16="http://schemas.microsoft.com/office/drawing/2014/main" val="821416391"/>
                    </a:ext>
                  </a:extLst>
                </a:gridCol>
              </a:tblGrid>
              <a:tr h="1140094">
                <a:tc>
                  <a:txBody>
                    <a:bodyPr/>
                    <a:lstStyle/>
                    <a:p>
                      <a:pPr algn="r" fontAlgn="ctr">
                        <a:lnSpc>
                          <a:spcPct val="100000"/>
                        </a:lnSpc>
                        <a:spcAft>
                          <a:spcPts val="0"/>
                        </a:spcAft>
                      </a:pPr>
                      <a:r>
                        <a:rPr lang="en-IN" sz="1400" b="0" i="0" u="none" strike="noStrike">
                          <a:solidFill>
                            <a:schemeClr val="bg1"/>
                          </a:solidFill>
                          <a:effectLst/>
                          <a:latin typeface="+mj-lt"/>
                        </a:rPr>
                        <a:t>Capability</a:t>
                      </a:r>
                      <a:endParaRPr lang="en-US" sz="1400" b="0" i="0" u="none" strike="noStrike">
                        <a:solidFill>
                          <a:schemeClr val="bg1"/>
                        </a:solidFill>
                        <a:effectLst/>
                        <a:latin typeface="+mj-lt"/>
                      </a:endParaRPr>
                    </a:p>
                  </a:txBody>
                  <a:tcPr marL="0" anchor="ctr">
                    <a:lnL w="6350" cap="flat" cmpd="sng" algn="ctr">
                      <a:noFill/>
                      <a:prstDash val="solid"/>
                      <a:round/>
                      <a:headEnd type="none" w="med" len="med"/>
                      <a:tailEnd type="none" w="med" len="med"/>
                    </a:lnL>
                    <a:lnR w="12700" cap="flat" cmpd="sng" algn="ctr">
                      <a:solidFill>
                        <a:srgbClr val="50E6FF"/>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lnSpc>
                          <a:spcPct val="100000"/>
                        </a:lnSpc>
                        <a:spcAft>
                          <a:spcPts val="0"/>
                        </a:spcAft>
                      </a:pPr>
                      <a:r>
                        <a:rPr lang="en-US" sz="1200" b="0" i="0" u="none" strike="noStrike">
                          <a:solidFill>
                            <a:srgbClr val="50E6FF"/>
                          </a:solidFill>
                          <a:effectLst/>
                          <a:latin typeface="+mn-lt"/>
                        </a:rPr>
                        <a:t>360 view of member, deliver insights and better match patients with providers based on eligibility and benefits</a:t>
                      </a:r>
                    </a:p>
                  </a:txBody>
                  <a:tcPr>
                    <a:lnL w="12700" cap="flat" cmpd="sng" algn="ctr">
                      <a:solidFill>
                        <a:srgbClr val="50E6FF"/>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lnSpc>
                          <a:spcPct val="100000"/>
                        </a:lnSpc>
                        <a:spcAft>
                          <a:spcPts val="0"/>
                        </a:spcAft>
                      </a:pPr>
                      <a:r>
                        <a:rPr lang="en-US" sz="1200" b="0" i="0" u="none" strike="noStrike" kern="1200">
                          <a:solidFill>
                            <a:srgbClr val="50E6FF"/>
                          </a:solidFill>
                          <a:effectLst/>
                          <a:latin typeface="+mn-lt"/>
                          <a:ea typeface="+mn-ea"/>
                          <a:cs typeface="+mn-cs"/>
                        </a:rPr>
                        <a:t>Enable continuous monitoring of patients and equipment to correlate multiple biometrics. Manage inventory levels to optimize costs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lnSpc>
                          <a:spcPct val="100000"/>
                        </a:lnSpc>
                        <a:spcAft>
                          <a:spcPts val="0"/>
                        </a:spcAft>
                      </a:pPr>
                      <a:r>
                        <a:rPr lang="en-US" sz="1200" b="0" i="0" u="none" strike="noStrike" kern="1200">
                          <a:solidFill>
                            <a:srgbClr val="50E6FF"/>
                          </a:solidFill>
                          <a:effectLst/>
                          <a:latin typeface="+mn-lt"/>
                          <a:ea typeface="+mn-ea"/>
                          <a:cs typeface="+mn-cs"/>
                        </a:rPr>
                        <a:t>Provider focused B2B &amp; B2C Industry Data models that map to HL7 FHIR resources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8340129"/>
                  </a:ext>
                </a:extLst>
              </a:tr>
              <a:tr h="3008581">
                <a:tc>
                  <a:txBody>
                    <a:bodyPr/>
                    <a:lstStyle/>
                    <a:p>
                      <a:pPr marL="107153" marR="0" lvl="1" indent="0" algn="r" defTabSz="914367"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a:ln>
                            <a:noFill/>
                          </a:ln>
                          <a:solidFill>
                            <a:srgbClr val="FFFFFF"/>
                          </a:solidFill>
                          <a:effectLst/>
                          <a:uLnTx/>
                          <a:uFillTx/>
                          <a:latin typeface="Segoe UI Semibold" panose="020B0702040204020203" pitchFamily="34" charset="0"/>
                          <a:ea typeface="+mn-ea"/>
                          <a:cs typeface="Segoe UI Semibold" panose="020B0702040204020203" pitchFamily="34" charset="0"/>
                        </a:rPr>
                        <a:t>Features</a:t>
                      </a:r>
                      <a:endParaRPr kumimoji="0" lang="en-US" sz="1400" b="0" i="0" u="none" strike="noStrike" kern="1200" cap="none" spc="0" normalizeH="0" baseline="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txBody>
                  <a:tcPr marL="0" anchor="ctr">
                    <a:lnL w="6350" cap="flat" cmpd="sng" algn="ctr">
                      <a:noFill/>
                      <a:prstDash val="solid"/>
                      <a:round/>
                      <a:headEnd type="none" w="med" len="med"/>
                      <a:tailEnd type="none" w="med" len="med"/>
                    </a:lnL>
                    <a:lnR w="12700" cap="flat" cmpd="sng" algn="ctr">
                      <a:solidFill>
                        <a:srgbClr val="50E6FF"/>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mn-lt"/>
                          <a:ea typeface="+mn-ea"/>
                          <a:cs typeface="+mn-cs"/>
                        </a:rPr>
                        <a:t>Member 360 (enabled by the CDM)</a:t>
                      </a:r>
                    </a:p>
                    <a:p>
                      <a:pPr marL="342900" marR="0" lvl="0" indent="-171450" algn="l" defTabSz="932742" rtl="0" eaLnBrk="1" fontAlgn="t" latinLnBrk="0" hangingPunct="1">
                        <a:lnSpc>
                          <a:spcPct val="100000"/>
                        </a:lnSpc>
                        <a:spcBef>
                          <a:spcPts val="0"/>
                        </a:spcBef>
                        <a:spcAft>
                          <a:spcPts val="50"/>
                        </a:spcAft>
                        <a:buClrTx/>
                        <a:buSzTx/>
                        <a:buFont typeface="Segoe UI" panose="020B0502040204020203" pitchFamily="34" charset="0"/>
                        <a:buChar char="–"/>
                        <a:tabLst/>
                        <a:defRPr/>
                      </a:pPr>
                      <a:r>
                        <a:rPr kumimoji="0" lang="en-US" sz="1100" b="0" i="0" u="none" strike="noStrike" kern="1200" cap="none" spc="0" normalizeH="0" baseline="0" noProof="0">
                          <a:ln>
                            <a:noFill/>
                          </a:ln>
                          <a:solidFill>
                            <a:srgbClr val="FFFFFF"/>
                          </a:solidFill>
                          <a:effectLst/>
                          <a:uLnTx/>
                          <a:uFillTx/>
                          <a:latin typeface="+mn-lt"/>
                          <a:ea typeface="+mn-ea"/>
                          <a:cs typeface="+mn-cs"/>
                        </a:rPr>
                        <a:t>Enhancements to provider full view of insurance organization member</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br>
                        <a:rPr lang="en-US" sz="1050" b="0" i="0" u="none" strike="noStrike">
                          <a:solidFill>
                            <a:srgbClr val="305496"/>
                          </a:solidFill>
                          <a:effectLst/>
                          <a:latin typeface="Calibri" panose="020F0502020204030204" pitchFamily="34" charset="0"/>
                        </a:rPr>
                      </a:br>
                      <a:endParaRPr kumimoji="0" lang="en-US" sz="1050" b="0" i="0" u="none" strike="noStrike" kern="1200" cap="none" spc="0" normalizeH="0" baseline="0" noProof="0">
                        <a:ln>
                          <a:noFill/>
                        </a:ln>
                        <a:solidFill>
                          <a:srgbClr val="FFFFFF"/>
                        </a:solidFill>
                        <a:effectLst/>
                        <a:uLnTx/>
                        <a:uFillTx/>
                        <a:latin typeface="+mn-lt"/>
                        <a:ea typeface="+mn-ea"/>
                        <a:cs typeface="+mn-cs"/>
                      </a:endParaRPr>
                    </a:p>
                  </a:txBody>
                  <a:tcPr>
                    <a:lnL w="12700" cap="flat" cmpd="sng" algn="ctr">
                      <a:solidFill>
                        <a:srgbClr val="50E6FF"/>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mn-lt"/>
                          <a:ea typeface="+mn-ea"/>
                          <a:cs typeface="+mn-cs"/>
                        </a:rPr>
                        <a:t>Continuous patient monitoring</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mn-lt"/>
                          <a:ea typeface="+mn-ea"/>
                          <a:cs typeface="+mn-cs"/>
                        </a:rPr>
                        <a:t>Inventory management for medical supplies</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mn-lt"/>
                          <a:ea typeface="+mn-ea"/>
                          <a:cs typeface="+mn-cs"/>
                        </a:rPr>
                        <a:t>Smart hospital equipment</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mn-lt"/>
                          <a:ea typeface="+mn-ea"/>
                          <a:cs typeface="+mn-cs"/>
                        </a:rPr>
                        <a:t>In-home care </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it-IT" sz="1050" b="0" i="0" u="none" strike="noStrike" kern="1200" cap="none" spc="0" normalizeH="0" baseline="0" noProof="0">
                          <a:ln>
                            <a:noFill/>
                          </a:ln>
                          <a:solidFill>
                            <a:srgbClr val="FFFFFF"/>
                          </a:solidFill>
                          <a:effectLst/>
                          <a:uLnTx/>
                          <a:uFillTx/>
                          <a:latin typeface="+mn-lt"/>
                          <a:ea typeface="+mn-ea"/>
                          <a:cs typeface="+mn-cs"/>
                        </a:rPr>
                        <a:t>Patient Data Model</a:t>
                      </a:r>
                    </a:p>
                    <a:p>
                      <a:pPr marL="114300" marR="0" lvl="0" indent="-114300" algn="l" defTabSz="932742" rtl="0" eaLnBrk="1" fontAlgn="t" latinLnBrk="0" hangingPunct="1">
                        <a:lnSpc>
                          <a:spcPct val="100000"/>
                        </a:lnSpc>
                        <a:spcBef>
                          <a:spcPts val="0"/>
                        </a:spcBef>
                        <a:spcAft>
                          <a:spcPts val="100"/>
                        </a:spcAft>
                        <a:buClrTx/>
                        <a:buSzTx/>
                        <a:buFont typeface="Arial" panose="020B0604020202020204" pitchFamily="34" charset="0"/>
                        <a:buChar char="•"/>
                        <a:tabLst/>
                        <a:defRPr/>
                      </a:pPr>
                      <a:r>
                        <a:rPr kumimoji="0" lang="it-IT" sz="1050" b="0" i="0" u="none" strike="noStrike" kern="1200" cap="none" spc="0" normalizeH="0" baseline="0" noProof="0">
                          <a:ln>
                            <a:noFill/>
                          </a:ln>
                          <a:solidFill>
                            <a:srgbClr val="FFFFFF"/>
                          </a:solidFill>
                          <a:effectLst/>
                          <a:uLnTx/>
                          <a:uFillTx/>
                          <a:latin typeface="+mn-lt"/>
                          <a:ea typeface="+mn-ea"/>
                          <a:cs typeface="+mn-cs"/>
                        </a:rPr>
                        <a:t>Clinical Data Model</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1930688"/>
                  </a:ext>
                </a:extLst>
              </a:tr>
              <a:tr h="1295616">
                <a:tc>
                  <a:txBody>
                    <a:bodyPr/>
                    <a:lstStyle/>
                    <a:p>
                      <a:pPr marL="107153" marR="0" lvl="1" indent="0" algn="r" defTabSz="914367"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a:ln>
                            <a:noFill/>
                          </a:ln>
                          <a:solidFill>
                            <a:srgbClr val="FFFFFF"/>
                          </a:solidFill>
                          <a:effectLst/>
                          <a:uLnTx/>
                          <a:uFillTx/>
                          <a:latin typeface="Segoe UI Semibold" panose="020B0702040204020203" pitchFamily="34" charset="0"/>
                          <a:ea typeface="+mn-ea"/>
                          <a:cs typeface="Segoe UI Semibold" panose="020B0702040204020203" pitchFamily="34" charset="0"/>
                        </a:rPr>
                        <a:t>Dependencies</a:t>
                      </a:r>
                      <a:endParaRPr kumimoji="0" lang="en-US" sz="1400" b="0" i="0" u="none" strike="noStrike" kern="1200" cap="none" spc="0" normalizeH="0" baseline="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txBody>
                  <a:tcPr marL="0" anchor="ctr">
                    <a:lnL w="6350" cap="flat" cmpd="sng" algn="ctr">
                      <a:noFill/>
                      <a:prstDash val="solid"/>
                      <a:round/>
                      <a:headEnd type="none" w="med" len="med"/>
                      <a:tailEnd type="none" w="med" len="med"/>
                    </a:lnL>
                    <a:lnR w="12700" cap="flat" cmpd="sng" algn="ctr">
                      <a:solidFill>
                        <a:srgbClr val="50E6FF"/>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gridSpan="3">
                  <a:txBody>
                    <a:bodyPr/>
                    <a:lstStyle/>
                    <a:p>
                      <a:pPr marL="114300" indent="-114300" algn="l" fontAlgn="t">
                        <a:lnSpc>
                          <a:spcPct val="100000"/>
                        </a:lnSpc>
                        <a:spcAft>
                          <a:spcPts val="0"/>
                        </a:spcAft>
                        <a:buFont typeface="Arial" panose="020B0604020202020204" pitchFamily="34" charset="0"/>
                        <a:buChar char="•"/>
                      </a:pPr>
                      <a:endParaRPr lang="en-US" sz="900" b="0" i="0" u="none" strike="noStrike">
                        <a:solidFill>
                          <a:schemeClr val="bg1"/>
                        </a:solidFill>
                        <a:effectLst/>
                        <a:latin typeface="+mn-lt"/>
                      </a:endParaRPr>
                    </a:p>
                  </a:txBody>
                  <a:tcPr>
                    <a:lnL w="12700" cap="flat" cmpd="sng" algn="ctr">
                      <a:solidFill>
                        <a:srgbClr val="50E6FF"/>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hMerge="1">
                  <a:txBody>
                    <a:bodyPr/>
                    <a:lstStyle/>
                    <a:p>
                      <a:pPr marL="114300" indent="-114300" algn="l" fontAlgn="t">
                        <a:lnSpc>
                          <a:spcPct val="100000"/>
                        </a:lnSpc>
                        <a:spcAft>
                          <a:spcPts val="0"/>
                        </a:spcAft>
                        <a:buFont typeface="Arial" panose="020B0604020202020204" pitchFamily="34" charset="0"/>
                        <a:buChar char="•"/>
                      </a:pPr>
                      <a:endParaRPr lang="en-US" sz="900" b="0" i="0" u="none" strike="noStrike">
                        <a:solidFill>
                          <a:schemeClr val="bg1"/>
                        </a:solidFill>
                        <a:effectLst/>
                        <a:latin typeface="+mn-l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hMerge="1">
                  <a:txBody>
                    <a:bodyPr/>
                    <a:lstStyle/>
                    <a:p>
                      <a:pPr marL="114300" indent="-114300" algn="l" fontAlgn="t">
                        <a:lnSpc>
                          <a:spcPct val="100000"/>
                        </a:lnSpc>
                        <a:spcAft>
                          <a:spcPts val="0"/>
                        </a:spcAft>
                        <a:buFont typeface="Arial" panose="020B0604020202020204" pitchFamily="34" charset="0"/>
                        <a:buChar char="•"/>
                      </a:pPr>
                      <a:endParaRPr lang="en-US" sz="900" b="0" i="0" u="none" strike="noStrike">
                        <a:solidFill>
                          <a:schemeClr val="bg1"/>
                        </a:solidFill>
                        <a:effectLst/>
                        <a:latin typeface="+mn-lt"/>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0655593"/>
                  </a:ext>
                </a:extLst>
              </a:tr>
            </a:tbl>
          </a:graphicData>
        </a:graphic>
      </p:graphicFrame>
      <p:sp>
        <p:nvSpPr>
          <p:cNvPr id="9" name="Rectangle 8">
            <a:extLst>
              <a:ext uri="{FF2B5EF4-FFF2-40B4-BE49-F238E27FC236}">
                <a16:creationId xmlns:a16="http://schemas.microsoft.com/office/drawing/2014/main" id="{CFAD745E-91AB-463B-92B5-70073A13C20B}"/>
              </a:ext>
            </a:extLst>
          </p:cNvPr>
          <p:cNvSpPr/>
          <p:nvPr/>
        </p:nvSpPr>
        <p:spPr>
          <a:xfrm>
            <a:off x="1678199" y="5759726"/>
            <a:ext cx="2204888" cy="425758"/>
          </a:xfrm>
          <a:prstGeom prst="rect">
            <a:avLst/>
          </a:prstGeom>
        </p:spPr>
        <p:txBody>
          <a:bodyPr wrap="square">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lang="en-US" sz="1000">
                <a:solidFill>
                  <a:schemeClr val="bg1"/>
                </a:solidFill>
              </a:rPr>
              <a:t>Azure IoT for Healthcare</a:t>
            </a:r>
          </a:p>
          <a:p>
            <a:pPr marL="0" marR="0" lvl="0" indent="0" algn="l" defTabSz="932742" rtl="0" eaLnBrk="1" fontAlgn="t" latinLnBrk="0" hangingPunct="1">
              <a:lnSpc>
                <a:spcPct val="100000"/>
              </a:lnSpc>
              <a:spcBef>
                <a:spcPts val="0"/>
              </a:spcBef>
              <a:spcAft>
                <a:spcPts val="200"/>
              </a:spcAft>
              <a:buClrTx/>
              <a:buSzTx/>
              <a:buFontTx/>
              <a:buNone/>
              <a:tabLst/>
              <a:defRPr/>
            </a:pPr>
            <a:r>
              <a:rPr lang="en-US" sz="1000">
                <a:solidFill>
                  <a:schemeClr val="bg1"/>
                </a:solidFill>
              </a:rPr>
              <a:t>Azure IoT Connector for FHIR</a:t>
            </a:r>
          </a:p>
        </p:txBody>
      </p:sp>
      <p:pic>
        <p:nvPicPr>
          <p:cNvPr id="10" name="Picture 9" descr="A picture containing drawing&#10;&#10;Description automatically generated">
            <a:extLst>
              <a:ext uri="{FF2B5EF4-FFF2-40B4-BE49-F238E27FC236}">
                <a16:creationId xmlns:a16="http://schemas.microsoft.com/office/drawing/2014/main" id="{1A7EF49F-EF42-4606-A729-82021268AE3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4751" t="20494" r="14751" b="20494"/>
          <a:stretch/>
        </p:blipFill>
        <p:spPr>
          <a:xfrm>
            <a:off x="1716299" y="5321689"/>
            <a:ext cx="1050650" cy="464542"/>
          </a:xfrm>
          <a:prstGeom prst="rect">
            <a:avLst/>
          </a:prstGeom>
        </p:spPr>
      </p:pic>
      <p:sp>
        <p:nvSpPr>
          <p:cNvPr id="11" name="Rectangle 10">
            <a:extLst>
              <a:ext uri="{FF2B5EF4-FFF2-40B4-BE49-F238E27FC236}">
                <a16:creationId xmlns:a16="http://schemas.microsoft.com/office/drawing/2014/main" id="{052DF200-ED7E-4343-9BEE-440EC932B3D5}"/>
              </a:ext>
            </a:extLst>
          </p:cNvPr>
          <p:cNvSpPr/>
          <p:nvPr/>
        </p:nvSpPr>
        <p:spPr>
          <a:xfrm>
            <a:off x="4231876" y="5759726"/>
            <a:ext cx="2553029" cy="425758"/>
          </a:xfrm>
          <a:prstGeom prst="rect">
            <a:avLst/>
          </a:prstGeom>
        </p:spPr>
        <p:txBody>
          <a:bodyPr wrap="square">
            <a:spAutoFit/>
          </a:bodyPr>
          <a:lstStyle/>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Microsoft Power Apps</a:t>
            </a:r>
          </a:p>
          <a:p>
            <a:pPr marL="0" marR="0" lvl="0" indent="0" algn="l" defTabSz="932742" rtl="0" eaLnBrk="1" fontAlgn="t"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chemeClr val="bg1"/>
                </a:solidFill>
                <a:effectLst/>
                <a:uLnTx/>
                <a:uFillTx/>
                <a:ea typeface="+mn-ea"/>
                <a:cs typeface="+mn-cs"/>
              </a:rPr>
              <a:t>Patient Clinical Data (Integration to EMR)</a:t>
            </a:r>
          </a:p>
        </p:txBody>
      </p:sp>
      <p:pic>
        <p:nvPicPr>
          <p:cNvPr id="14" name="Picture 13" descr="A picture containing drawing&#10;&#10;Description automatically generated">
            <a:extLst>
              <a:ext uri="{FF2B5EF4-FFF2-40B4-BE49-F238E27FC236}">
                <a16:creationId xmlns:a16="http://schemas.microsoft.com/office/drawing/2014/main" id="{EFDE5724-8FF3-4FB7-A6C8-036C511E2B8E}"/>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l="11198" t="23976" r="11198" b="23976"/>
          <a:stretch/>
        </p:blipFill>
        <p:spPr>
          <a:xfrm>
            <a:off x="4263104" y="5349559"/>
            <a:ext cx="1467776" cy="408802"/>
          </a:xfrm>
          <a:prstGeom prst="rect">
            <a:avLst/>
          </a:prstGeom>
        </p:spPr>
      </p:pic>
      <p:sp>
        <p:nvSpPr>
          <p:cNvPr id="15" name="Slide Number Placeholder 6">
            <a:extLst>
              <a:ext uri="{FF2B5EF4-FFF2-40B4-BE49-F238E27FC236}">
                <a16:creationId xmlns:a16="http://schemas.microsoft.com/office/drawing/2014/main" id="{F699F8B7-D2F8-420E-9E45-C49DE320A2C9}"/>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17" name="Footer Placeholder 1">
            <a:extLst>
              <a:ext uri="{FF2B5EF4-FFF2-40B4-BE49-F238E27FC236}">
                <a16:creationId xmlns:a16="http://schemas.microsoft.com/office/drawing/2014/main" id="{66FC6A27-3057-4A4C-A1E0-A502C8D9C3BC}"/>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Tree>
    <p:extLst>
      <p:ext uri="{BB962C8B-B14F-4D97-AF65-F5344CB8AC3E}">
        <p14:creationId xmlns:p14="http://schemas.microsoft.com/office/powerpoint/2010/main" val="3251559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2.29167E-6 3.7037E-7 L 2.29167E-6 0.03542 " pathEditMode="relative" rAng="0" ptsTypes="AA">
                                      <p:cBhvr>
                                        <p:cTn id="9" dur="500" spd="-100000" fill="hold"/>
                                        <p:tgtEl>
                                          <p:spTgt spid="18"/>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nodeType="withEffect">
                                  <p:stCondLst>
                                    <p:cond delay="0"/>
                                  </p:stCondLst>
                                  <p:childTnLst>
                                    <p:animMotion origin="layout" path="M -2.5E-6 4.81481E-6 L -2.5E-6 0.03541 " pathEditMode="relative" rAng="0" ptsTypes="AA">
                                      <p:cBhvr>
                                        <p:cTn id="14" dur="5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a:extLst>
              <a:ext uri="{FF2B5EF4-FFF2-40B4-BE49-F238E27FC236}">
                <a16:creationId xmlns:a16="http://schemas.microsoft.com/office/drawing/2014/main" id="{19F421D6-8F2D-4856-BA49-25FA0D45FEF2}"/>
              </a:ext>
            </a:extLst>
          </p:cNvPr>
          <p:cNvSpPr>
            <a:spLocks noGrp="1"/>
          </p:cNvSpPr>
          <p:nvPr>
            <p:ph type="title"/>
          </p:nvPr>
        </p:nvSpPr>
        <p:spPr/>
        <p:txBody>
          <a:bodyPr/>
          <a:lstStyle/>
          <a:p>
            <a:pPr algn="ctr"/>
            <a:r>
              <a:rPr lang="en-US"/>
              <a:t>Microsoft Cloud for Healthcare logical architecture</a:t>
            </a:r>
          </a:p>
        </p:txBody>
      </p:sp>
      <p:sp>
        <p:nvSpPr>
          <p:cNvPr id="12" name="Rectangle 11">
            <a:extLst>
              <a:ext uri="{FF2B5EF4-FFF2-40B4-BE49-F238E27FC236}">
                <a16:creationId xmlns:a16="http://schemas.microsoft.com/office/drawing/2014/main" id="{6A0AB372-AC4B-4BD4-B5C2-8F13BB18DAFF}"/>
              </a:ext>
            </a:extLst>
          </p:cNvPr>
          <p:cNvSpPr/>
          <p:nvPr/>
        </p:nvSpPr>
        <p:spPr>
          <a:xfrm>
            <a:off x="282395" y="1320434"/>
            <a:ext cx="2560320" cy="4813479"/>
          </a:xfrm>
          <a:prstGeom prst="rect">
            <a:avLst/>
          </a:prstGeom>
          <a:solidFill>
            <a:schemeClr val="bg1">
              <a:alpha val="10000"/>
            </a:schemeClr>
          </a:solidFill>
        </p:spPr>
        <p:txBody>
          <a:bodyPr wrap="square" lIns="146304" tIns="91440" rIns="146304" bIns="91440" anchor="t">
            <a:noAutofit/>
          </a:bodyPr>
          <a:lstStyle/>
          <a:p>
            <a:pPr marL="0" marR="0" lvl="0" indent="0" algn="l" defTabSz="914367" rtl="0" eaLnBrk="1" fontAlgn="auto" latinLnBrk="0" hangingPunct="1">
              <a:lnSpc>
                <a:spcPct val="100000"/>
              </a:lnSpc>
              <a:spcBef>
                <a:spcPts val="0"/>
              </a:spcBef>
              <a:spcAft>
                <a:spcPts val="9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Healthcare capabilities</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a:extLst>
              <a:ext uri="{FF2B5EF4-FFF2-40B4-BE49-F238E27FC236}">
                <a16:creationId xmlns:a16="http://schemas.microsoft.com/office/drawing/2014/main" id="{E6025FB3-C7CA-4E0F-9EBF-F53AEE1356B0}"/>
              </a:ext>
            </a:extLst>
          </p:cNvPr>
          <p:cNvSpPr/>
          <p:nvPr/>
        </p:nvSpPr>
        <p:spPr>
          <a:xfrm>
            <a:off x="9349285" y="1320435"/>
            <a:ext cx="2560320" cy="1988217"/>
          </a:xfrm>
          <a:prstGeom prst="rect">
            <a:avLst/>
          </a:prstGeom>
          <a:solidFill>
            <a:schemeClr val="bg1">
              <a:alpha val="10000"/>
            </a:schemeClr>
          </a:solidFill>
        </p:spPr>
        <p:txBody>
          <a:bodyPr wrap="square" lIns="146304" tIns="91440" rIns="146304" bIns="91440" anchor="ctr">
            <a:noAutofit/>
          </a:bodyPr>
          <a:lstStyle/>
          <a:p>
            <a:pPr marL="0" marR="0" lvl="0" indent="0" algn="l" defTabSz="914367" rtl="0" eaLnBrk="1" fontAlgn="auto" latinLnBrk="0" hangingPunct="1">
              <a:lnSpc>
                <a:spcPct val="100000"/>
              </a:lnSpc>
              <a:spcBef>
                <a:spcPts val="0"/>
              </a:spcBef>
              <a:spcAft>
                <a:spcPts val="9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ISVs</a:t>
            </a:r>
          </a:p>
          <a:p>
            <a:pPr marL="171450" marR="0" lvl="0" indent="-1714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Build industry or vertical specific solutions</a:t>
            </a:r>
          </a:p>
          <a:p>
            <a:pPr marL="171450" marR="0" lvl="0" indent="-1714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Build bespoke Healthcare solutions</a:t>
            </a:r>
          </a:p>
          <a:p>
            <a:pPr marL="171450" marR="0" lvl="0" indent="-1714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Extend solutions built on top of the Microsoft Cloud for Healthcare</a:t>
            </a:r>
          </a:p>
        </p:txBody>
      </p:sp>
      <p:sp>
        <p:nvSpPr>
          <p:cNvPr id="50" name="Rectangle 49">
            <a:extLst>
              <a:ext uri="{FF2B5EF4-FFF2-40B4-BE49-F238E27FC236}">
                <a16:creationId xmlns:a16="http://schemas.microsoft.com/office/drawing/2014/main" id="{0D99FD4E-8E8D-455B-9D7D-3022DE28DBDD}"/>
              </a:ext>
            </a:extLst>
          </p:cNvPr>
          <p:cNvSpPr/>
          <p:nvPr/>
        </p:nvSpPr>
        <p:spPr>
          <a:xfrm>
            <a:off x="9349285" y="3429000"/>
            <a:ext cx="2560320" cy="3045147"/>
          </a:xfrm>
          <a:prstGeom prst="rect">
            <a:avLst/>
          </a:prstGeom>
          <a:solidFill>
            <a:schemeClr val="bg1">
              <a:alpha val="10000"/>
            </a:schemeClr>
          </a:solidFill>
        </p:spPr>
        <p:txBody>
          <a:bodyPr wrap="square" lIns="146304" tIns="91440" rIns="146304" bIns="91440" anchor="ctr">
            <a:noAutofit/>
          </a:bodyPr>
          <a:lstStyle/>
          <a:p>
            <a:pPr marL="0" marR="0" lvl="0" indent="0" algn="l" defTabSz="914367" rtl="0" eaLnBrk="1" fontAlgn="auto" latinLnBrk="0" hangingPunct="1">
              <a:lnSpc>
                <a:spcPct val="100000"/>
              </a:lnSpc>
              <a:spcBef>
                <a:spcPts val="0"/>
              </a:spcBef>
              <a:spcAft>
                <a:spcPts val="9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100000"/>
              </a:lnSpc>
              <a:spcBef>
                <a:spcPts val="0"/>
              </a:spcBef>
              <a:spcAft>
                <a:spcPts val="9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System Integrators, Advisory Services</a:t>
            </a:r>
          </a:p>
          <a:p>
            <a:pPr marL="171450" marR="0" lvl="0" indent="-1714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Provide expertise for customer, ISV, and industry ISV solutions </a:t>
            </a:r>
          </a:p>
          <a:p>
            <a:pPr marL="171450" marR="0" lvl="0" indent="-1714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Create their own or bespoke Healthcare industry solutions and tools</a:t>
            </a:r>
          </a:p>
          <a:p>
            <a:pPr marL="171450" marR="0" lvl="0" indent="-1714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Create industry vertical solution support and practices to help customers directly, or support ISV deliverables</a:t>
            </a:r>
          </a:p>
          <a:p>
            <a:pPr marL="171450" lvl="0" indent="-171450">
              <a:spcAft>
                <a:spcPts val="600"/>
              </a:spcAft>
              <a:buFont typeface="Arial" panose="020B0604020202020204" pitchFamily="34" charset="0"/>
              <a:buChar char="•"/>
              <a:defRPr/>
            </a:pPr>
            <a:r>
              <a:rPr lang="en-US" sz="1200">
                <a:solidFill>
                  <a:srgbClr val="FFFFFF"/>
                </a:solidFill>
              </a:rPr>
              <a:t>Provide strategic guidance for customers </a:t>
            </a:r>
          </a:p>
          <a:p>
            <a:pPr marL="171450" marR="0" lvl="0" indent="-1714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1CCC73D6-C30C-4B3A-A14F-C094BA3CCA94}"/>
              </a:ext>
            </a:extLst>
          </p:cNvPr>
          <p:cNvSpPr/>
          <p:nvPr/>
        </p:nvSpPr>
        <p:spPr bwMode="auto">
          <a:xfrm>
            <a:off x="3171622" y="4593171"/>
            <a:ext cx="5874866" cy="66751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5" name="Rectangle 4">
            <a:extLst>
              <a:ext uri="{FF2B5EF4-FFF2-40B4-BE49-F238E27FC236}">
                <a16:creationId xmlns:a16="http://schemas.microsoft.com/office/drawing/2014/main" id="{FCD07968-1751-472B-95F3-80D949EF8C35}"/>
              </a:ext>
            </a:extLst>
          </p:cNvPr>
          <p:cNvSpPr/>
          <p:nvPr/>
        </p:nvSpPr>
        <p:spPr bwMode="auto">
          <a:xfrm>
            <a:off x="3171622" y="3879099"/>
            <a:ext cx="2907792" cy="66751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 name="Rectangle 5">
            <a:extLst>
              <a:ext uri="{FF2B5EF4-FFF2-40B4-BE49-F238E27FC236}">
                <a16:creationId xmlns:a16="http://schemas.microsoft.com/office/drawing/2014/main" id="{34E2AB52-22DE-4622-8148-473C8B1CE768}"/>
              </a:ext>
            </a:extLst>
          </p:cNvPr>
          <p:cNvSpPr/>
          <p:nvPr/>
        </p:nvSpPr>
        <p:spPr bwMode="auto">
          <a:xfrm>
            <a:off x="6142873" y="3879099"/>
            <a:ext cx="2907792" cy="66751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7" name="Rectangle 6">
            <a:extLst>
              <a:ext uri="{FF2B5EF4-FFF2-40B4-BE49-F238E27FC236}">
                <a16:creationId xmlns:a16="http://schemas.microsoft.com/office/drawing/2014/main" id="{3B6EBAD0-1028-4133-8574-91B9F2C57DAB}"/>
              </a:ext>
            </a:extLst>
          </p:cNvPr>
          <p:cNvSpPr/>
          <p:nvPr/>
        </p:nvSpPr>
        <p:spPr bwMode="auto">
          <a:xfrm>
            <a:off x="3047264" y="3773674"/>
            <a:ext cx="6110528" cy="2257493"/>
          </a:xfrm>
          <a:prstGeom prst="rect">
            <a:avLst/>
          </a:prstGeom>
          <a:ln w="22225" cap="rnd">
            <a:solidFill>
              <a:srgbClr val="50E6FF"/>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07712D-CD22-4EFC-87B0-2E706C481861}"/>
              </a:ext>
            </a:extLst>
          </p:cNvPr>
          <p:cNvSpPr/>
          <p:nvPr/>
        </p:nvSpPr>
        <p:spPr bwMode="auto">
          <a:xfrm>
            <a:off x="3034208" y="3061246"/>
            <a:ext cx="6123584" cy="631787"/>
          </a:xfrm>
          <a:prstGeom prst="rect">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US" sz="1800" b="0" i="0" u="none" strike="noStrike" kern="1200" cap="none" spc="-50" normalizeH="0" baseline="0" noProof="0">
                <a:ln w="3175">
                  <a:noFill/>
                </a:ln>
                <a:solidFill>
                  <a:srgbClr val="50E6FF"/>
                </a:solidFill>
                <a:effectLst/>
                <a:uLnTx/>
                <a:uFillTx/>
                <a:latin typeface="Segoe UI Semibold"/>
                <a:ea typeface="+mn-ea"/>
                <a:cs typeface="+mn-cs"/>
              </a:rPr>
              <a:t>Healthcare Capabilities</a:t>
            </a:r>
          </a:p>
        </p:txBody>
      </p:sp>
      <p:sp>
        <p:nvSpPr>
          <p:cNvPr id="14" name="Rectangle 13">
            <a:extLst>
              <a:ext uri="{FF2B5EF4-FFF2-40B4-BE49-F238E27FC236}">
                <a16:creationId xmlns:a16="http://schemas.microsoft.com/office/drawing/2014/main" id="{F836BDD0-1807-4A48-BF21-6B62DDE8FAEA}"/>
              </a:ext>
            </a:extLst>
          </p:cNvPr>
          <p:cNvSpPr/>
          <p:nvPr/>
        </p:nvSpPr>
        <p:spPr bwMode="auto">
          <a:xfrm>
            <a:off x="3034208" y="2490959"/>
            <a:ext cx="6123584" cy="502920"/>
          </a:xfrm>
          <a:prstGeom prst="rect">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50" normalizeH="0" baseline="0" noProof="0">
                <a:ln w="3175">
                  <a:noFill/>
                </a:ln>
                <a:solidFill>
                  <a:srgbClr val="50E6FF"/>
                </a:solidFill>
                <a:effectLst/>
                <a:uLnTx/>
                <a:uFillTx/>
                <a:latin typeface="Segoe UI Semibold"/>
                <a:ea typeface="+mn-ea"/>
                <a:cs typeface="+mn-cs"/>
              </a:rPr>
              <a:t>ISV cloud solutions</a:t>
            </a: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6" name="Rectangle 25">
            <a:extLst>
              <a:ext uri="{FF2B5EF4-FFF2-40B4-BE49-F238E27FC236}">
                <a16:creationId xmlns:a16="http://schemas.microsoft.com/office/drawing/2014/main" id="{46FB3CAD-A84C-4628-88E2-EFBC30A4FE24}"/>
              </a:ext>
            </a:extLst>
          </p:cNvPr>
          <p:cNvSpPr/>
          <p:nvPr/>
        </p:nvSpPr>
        <p:spPr bwMode="auto">
          <a:xfrm>
            <a:off x="3034208" y="1927342"/>
            <a:ext cx="6123584" cy="502920"/>
          </a:xfrm>
          <a:prstGeom prst="rect">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System Integrators</a:t>
            </a:r>
          </a:p>
        </p:txBody>
      </p:sp>
      <p:pic>
        <p:nvPicPr>
          <p:cNvPr id="2" name="Picture 1" descr="A picture containing drawing&#10;&#10;Description automatically generated">
            <a:extLst>
              <a:ext uri="{FF2B5EF4-FFF2-40B4-BE49-F238E27FC236}">
                <a16:creationId xmlns:a16="http://schemas.microsoft.com/office/drawing/2014/main" id="{B26F8A08-6D3C-4F0E-A388-705DFEC498F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1010" t="31499" r="11010" b="31499"/>
          <a:stretch/>
        </p:blipFill>
        <p:spPr>
          <a:xfrm>
            <a:off x="3809012" y="4069010"/>
            <a:ext cx="1649598" cy="287690"/>
          </a:xfrm>
          <a:prstGeom prst="rect">
            <a:avLst/>
          </a:prstGeom>
        </p:spPr>
      </p:pic>
      <p:pic>
        <p:nvPicPr>
          <p:cNvPr id="15" name="Picture 14" descr="A close up of a logo&#10;&#10;Description automatically generated">
            <a:extLst>
              <a:ext uri="{FF2B5EF4-FFF2-40B4-BE49-F238E27FC236}">
                <a16:creationId xmlns:a16="http://schemas.microsoft.com/office/drawing/2014/main" id="{15F2D515-6010-4740-9CF0-CB6728C05393}"/>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l="7541" t="28223" r="7541" b="28223"/>
          <a:stretch/>
        </p:blipFill>
        <p:spPr>
          <a:xfrm>
            <a:off x="6259499" y="4042224"/>
            <a:ext cx="2649600" cy="341262"/>
          </a:xfrm>
          <a:prstGeom prst="rect">
            <a:avLst/>
          </a:prstGeom>
        </p:spPr>
      </p:pic>
      <p:pic>
        <p:nvPicPr>
          <p:cNvPr id="19" name="Picture 18" descr="A close up of a logo&#10;&#10;Description automatically generated">
            <a:extLst>
              <a:ext uri="{FF2B5EF4-FFF2-40B4-BE49-F238E27FC236}">
                <a16:creationId xmlns:a16="http://schemas.microsoft.com/office/drawing/2014/main" id="{BBA5B86B-487C-47F5-9B60-20C461D4C933}"/>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l="7125" t="30891" r="7125" b="30891"/>
          <a:stretch/>
        </p:blipFill>
        <p:spPr>
          <a:xfrm>
            <a:off x="4723185" y="4779223"/>
            <a:ext cx="2771741" cy="295409"/>
          </a:xfrm>
          <a:prstGeom prst="rect">
            <a:avLst/>
          </a:prstGeom>
        </p:spPr>
      </p:pic>
      <p:sp>
        <p:nvSpPr>
          <p:cNvPr id="27" name="Rectangle 26">
            <a:extLst>
              <a:ext uri="{FF2B5EF4-FFF2-40B4-BE49-F238E27FC236}">
                <a16:creationId xmlns:a16="http://schemas.microsoft.com/office/drawing/2014/main" id="{BAC34F14-4B4E-42B5-B891-91D05D505C38}"/>
              </a:ext>
            </a:extLst>
          </p:cNvPr>
          <p:cNvSpPr/>
          <p:nvPr/>
        </p:nvSpPr>
        <p:spPr bwMode="auto">
          <a:xfrm>
            <a:off x="3171622" y="5300685"/>
            <a:ext cx="5874866" cy="67046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pic>
        <p:nvPicPr>
          <p:cNvPr id="25" name="Picture 24" descr="A picture containing drawing&#10;&#10;Description automatically generated">
            <a:extLst>
              <a:ext uri="{FF2B5EF4-FFF2-40B4-BE49-F238E27FC236}">
                <a16:creationId xmlns:a16="http://schemas.microsoft.com/office/drawing/2014/main" id="{84489384-85EA-4A45-B4FB-444743B77D52}"/>
              </a:ext>
            </a:extLst>
          </p:cNvPr>
          <p:cNvPicPr>
            <a:picLocks noChangeAspect="1"/>
          </p:cNvPicPr>
          <p:nvPr/>
        </p:nvPicPr>
        <p:blipFill rotWithShape="1">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l="9967" t="29705" r="9967" b="29705"/>
          <a:stretch/>
        </p:blipFill>
        <p:spPr>
          <a:xfrm>
            <a:off x="5186318" y="5480668"/>
            <a:ext cx="1851706" cy="310496"/>
          </a:xfrm>
          <a:prstGeom prst="rect">
            <a:avLst/>
          </a:prstGeom>
          <a:effectLst/>
        </p:spPr>
      </p:pic>
      <p:sp>
        <p:nvSpPr>
          <p:cNvPr id="18" name="Rectangle 17">
            <a:extLst>
              <a:ext uri="{FF2B5EF4-FFF2-40B4-BE49-F238E27FC236}">
                <a16:creationId xmlns:a16="http://schemas.microsoft.com/office/drawing/2014/main" id="{A02BB53E-FA8C-4838-9319-3E725D9C43EC}"/>
              </a:ext>
            </a:extLst>
          </p:cNvPr>
          <p:cNvSpPr/>
          <p:nvPr/>
        </p:nvSpPr>
        <p:spPr bwMode="auto">
          <a:xfrm>
            <a:off x="419555" y="1814396"/>
            <a:ext cx="2286000" cy="457200"/>
          </a:xfrm>
          <a:prstGeom prst="rect">
            <a:avLst/>
          </a:prstGeom>
          <a:noFill/>
          <a:ln w="6350">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sz="1400">
                <a:solidFill>
                  <a:schemeClr val="bg1"/>
                </a:solidFill>
                <a:ea typeface="Segoe UI" pitchFamily="34" charset="0"/>
                <a:cs typeface="Segoe UI" pitchFamily="34" charset="0"/>
              </a:rPr>
              <a:t>Healthcare apps</a:t>
            </a:r>
          </a:p>
        </p:txBody>
      </p:sp>
      <p:sp>
        <p:nvSpPr>
          <p:cNvPr id="20" name="Rectangle 19">
            <a:extLst>
              <a:ext uri="{FF2B5EF4-FFF2-40B4-BE49-F238E27FC236}">
                <a16:creationId xmlns:a16="http://schemas.microsoft.com/office/drawing/2014/main" id="{982BE3D9-CF4C-4145-8B7A-8A69ED2C6FDC}"/>
              </a:ext>
            </a:extLst>
          </p:cNvPr>
          <p:cNvSpPr/>
          <p:nvPr/>
        </p:nvSpPr>
        <p:spPr bwMode="auto">
          <a:xfrm>
            <a:off x="419555" y="2851452"/>
            <a:ext cx="2286000" cy="457200"/>
          </a:xfrm>
          <a:prstGeom prst="rect">
            <a:avLst/>
          </a:prstGeom>
          <a:noFill/>
          <a:ln w="6350">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ea typeface="Segoe UI" pitchFamily="34" charset="0"/>
                <a:cs typeface="Segoe UI" pitchFamily="34" charset="0"/>
              </a:rPr>
              <a:t>Workflows</a:t>
            </a:r>
          </a:p>
        </p:txBody>
      </p:sp>
      <p:sp>
        <p:nvSpPr>
          <p:cNvPr id="21" name="Rectangle 20">
            <a:extLst>
              <a:ext uri="{FF2B5EF4-FFF2-40B4-BE49-F238E27FC236}">
                <a16:creationId xmlns:a16="http://schemas.microsoft.com/office/drawing/2014/main" id="{CF84DC3E-40AA-4E97-9B12-51E927CC16DD}"/>
              </a:ext>
            </a:extLst>
          </p:cNvPr>
          <p:cNvSpPr/>
          <p:nvPr/>
        </p:nvSpPr>
        <p:spPr bwMode="auto">
          <a:xfrm>
            <a:off x="419555" y="3369980"/>
            <a:ext cx="2286000" cy="457200"/>
          </a:xfrm>
          <a:prstGeom prst="rect">
            <a:avLst/>
          </a:prstGeom>
          <a:noFill/>
          <a:ln w="6350">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ea typeface="Segoe UI" pitchFamily="34" charset="0"/>
                <a:cs typeface="Segoe UI" pitchFamily="34" charset="0"/>
              </a:rPr>
              <a:t>AI models</a:t>
            </a:r>
          </a:p>
        </p:txBody>
      </p:sp>
      <p:sp>
        <p:nvSpPr>
          <p:cNvPr id="22" name="Rectangle 21">
            <a:extLst>
              <a:ext uri="{FF2B5EF4-FFF2-40B4-BE49-F238E27FC236}">
                <a16:creationId xmlns:a16="http://schemas.microsoft.com/office/drawing/2014/main" id="{6162E6FB-45F3-49ED-A143-D905DE2B77D0}"/>
              </a:ext>
            </a:extLst>
          </p:cNvPr>
          <p:cNvSpPr/>
          <p:nvPr/>
        </p:nvSpPr>
        <p:spPr bwMode="auto">
          <a:xfrm>
            <a:off x="419555" y="3888508"/>
            <a:ext cx="2286000" cy="457200"/>
          </a:xfrm>
          <a:prstGeom prst="rect">
            <a:avLst/>
          </a:prstGeom>
          <a:noFill/>
          <a:ln w="6350">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ea typeface="Segoe UI" pitchFamily="34" charset="0"/>
                <a:cs typeface="Segoe UI" pitchFamily="34" charset="0"/>
              </a:rPr>
              <a:t>Connectors</a:t>
            </a:r>
          </a:p>
        </p:txBody>
      </p:sp>
      <p:sp>
        <p:nvSpPr>
          <p:cNvPr id="23" name="Rectangle 22">
            <a:extLst>
              <a:ext uri="{FF2B5EF4-FFF2-40B4-BE49-F238E27FC236}">
                <a16:creationId xmlns:a16="http://schemas.microsoft.com/office/drawing/2014/main" id="{5FDEC242-F7DE-4AF8-992D-965DCD3646AA}"/>
              </a:ext>
            </a:extLst>
          </p:cNvPr>
          <p:cNvSpPr/>
          <p:nvPr/>
        </p:nvSpPr>
        <p:spPr bwMode="auto">
          <a:xfrm>
            <a:off x="419555" y="5444092"/>
            <a:ext cx="2286000" cy="548640"/>
          </a:xfrm>
          <a:prstGeom prst="rect">
            <a:avLst/>
          </a:prstGeom>
          <a:noFill/>
          <a:ln w="6350">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ea typeface="Segoe UI" pitchFamily="34" charset="0"/>
                <a:cs typeface="Segoe UI" pitchFamily="34" charset="0"/>
              </a:rPr>
              <a:t>Common data models (CDM)</a:t>
            </a:r>
          </a:p>
        </p:txBody>
      </p:sp>
      <p:sp>
        <p:nvSpPr>
          <p:cNvPr id="28" name="Rectangle 27">
            <a:extLst>
              <a:ext uri="{FF2B5EF4-FFF2-40B4-BE49-F238E27FC236}">
                <a16:creationId xmlns:a16="http://schemas.microsoft.com/office/drawing/2014/main" id="{7C120BFA-D540-474E-B7DE-35AF7F092F6E}"/>
              </a:ext>
            </a:extLst>
          </p:cNvPr>
          <p:cNvSpPr/>
          <p:nvPr/>
        </p:nvSpPr>
        <p:spPr bwMode="auto">
          <a:xfrm>
            <a:off x="419555" y="2332924"/>
            <a:ext cx="2286000" cy="457200"/>
          </a:xfrm>
          <a:prstGeom prst="rect">
            <a:avLst/>
          </a:prstGeom>
          <a:noFill/>
          <a:ln w="6350">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ea typeface="Segoe UI" pitchFamily="34" charset="0"/>
                <a:cs typeface="Segoe UI" pitchFamily="34" charset="0"/>
              </a:rPr>
              <a:t>Open standards</a:t>
            </a:r>
          </a:p>
        </p:txBody>
      </p:sp>
      <p:sp>
        <p:nvSpPr>
          <p:cNvPr id="29" name="Rectangle 28">
            <a:extLst>
              <a:ext uri="{FF2B5EF4-FFF2-40B4-BE49-F238E27FC236}">
                <a16:creationId xmlns:a16="http://schemas.microsoft.com/office/drawing/2014/main" id="{60FEEC38-4C68-489D-904D-BDF4B971E50C}"/>
              </a:ext>
            </a:extLst>
          </p:cNvPr>
          <p:cNvSpPr/>
          <p:nvPr/>
        </p:nvSpPr>
        <p:spPr bwMode="auto">
          <a:xfrm>
            <a:off x="419555" y="4407036"/>
            <a:ext cx="2286000" cy="457200"/>
          </a:xfrm>
          <a:prstGeom prst="rect">
            <a:avLst/>
          </a:prstGeom>
          <a:noFill/>
          <a:ln w="6350">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ea typeface="Segoe UI" pitchFamily="34" charset="0"/>
                <a:cs typeface="Segoe UI" pitchFamily="34" charset="0"/>
              </a:rPr>
              <a:t>Templates</a:t>
            </a:r>
          </a:p>
        </p:txBody>
      </p:sp>
      <p:sp>
        <p:nvSpPr>
          <p:cNvPr id="31" name="Rectangle 30">
            <a:extLst>
              <a:ext uri="{FF2B5EF4-FFF2-40B4-BE49-F238E27FC236}">
                <a16:creationId xmlns:a16="http://schemas.microsoft.com/office/drawing/2014/main" id="{4A1A8633-3BD5-4081-B197-21E0E8C865BA}"/>
              </a:ext>
            </a:extLst>
          </p:cNvPr>
          <p:cNvSpPr/>
          <p:nvPr/>
        </p:nvSpPr>
        <p:spPr bwMode="auto">
          <a:xfrm>
            <a:off x="419555" y="4925564"/>
            <a:ext cx="2286000" cy="457200"/>
          </a:xfrm>
          <a:prstGeom prst="rect">
            <a:avLst/>
          </a:prstGeom>
          <a:noFill/>
          <a:ln w="6350">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bg1"/>
                </a:solidFill>
                <a:effectLst/>
                <a:uLnTx/>
                <a:uFillTx/>
                <a:ea typeface="Segoe UI" pitchFamily="34" charset="0"/>
                <a:cs typeface="Segoe UI" pitchFamily="34" charset="0"/>
              </a:rPr>
              <a:t>Configurations</a:t>
            </a:r>
          </a:p>
        </p:txBody>
      </p:sp>
      <p:sp>
        <p:nvSpPr>
          <p:cNvPr id="32" name="Rectangle 31">
            <a:extLst>
              <a:ext uri="{FF2B5EF4-FFF2-40B4-BE49-F238E27FC236}">
                <a16:creationId xmlns:a16="http://schemas.microsoft.com/office/drawing/2014/main" id="{D8C2EB04-8638-4D52-9596-50FA3C7E2CAB}"/>
              </a:ext>
            </a:extLst>
          </p:cNvPr>
          <p:cNvSpPr/>
          <p:nvPr/>
        </p:nvSpPr>
        <p:spPr bwMode="auto">
          <a:xfrm>
            <a:off x="3034208" y="1350969"/>
            <a:ext cx="6106998" cy="502920"/>
          </a:xfrm>
          <a:prstGeom prst="rect">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Advisory Services</a:t>
            </a:r>
          </a:p>
        </p:txBody>
      </p:sp>
      <p:sp>
        <p:nvSpPr>
          <p:cNvPr id="8" name="Slide Number Placeholder 6">
            <a:extLst>
              <a:ext uri="{FF2B5EF4-FFF2-40B4-BE49-F238E27FC236}">
                <a16:creationId xmlns:a16="http://schemas.microsoft.com/office/drawing/2014/main" id="{01CA8C5B-7C02-4155-9E3A-84BB66CAFE99}"/>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10" name="Footer Placeholder 1">
            <a:extLst>
              <a:ext uri="{FF2B5EF4-FFF2-40B4-BE49-F238E27FC236}">
                <a16:creationId xmlns:a16="http://schemas.microsoft.com/office/drawing/2014/main" id="{D1D4B9D7-3440-40A2-88A1-E470589FC638}"/>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Tree>
    <p:extLst>
      <p:ext uri="{BB962C8B-B14F-4D97-AF65-F5344CB8AC3E}">
        <p14:creationId xmlns:p14="http://schemas.microsoft.com/office/powerpoint/2010/main" val="360533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42" presetClass="path" presetSubtype="0" decel="100000" fill="hold" grpId="1" nodeType="withEffect">
                                  <p:stCondLst>
                                    <p:cond delay="0"/>
                                  </p:stCondLst>
                                  <p:childTnLst>
                                    <p:animMotion origin="layout" path="M -2.08333E-7 3.7037E-6 L -2.08333E-7 0.03541 " pathEditMode="relative" rAng="0" ptsTypes="AA">
                                      <p:cBhvr>
                                        <p:cTn id="9" dur="500" spd="-100000" fill="hold"/>
                                        <p:tgtEl>
                                          <p:spTgt spid="8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2" grpId="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Picture 18" descr="A screenshot of a computer screen&#10;&#10;Description automatically generated">
            <a:extLst>
              <a:ext uri="{FF2B5EF4-FFF2-40B4-BE49-F238E27FC236}">
                <a16:creationId xmlns:a16="http://schemas.microsoft.com/office/drawing/2014/main" id="{6F9478B0-816C-4A9B-8E9B-873472CEE45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08" y="81477"/>
            <a:ext cx="12186584" cy="6858000"/>
          </a:xfrm>
          <a:prstGeom prst="rect">
            <a:avLst/>
          </a:prstGeom>
        </p:spPr>
      </p:pic>
      <p:sp>
        <p:nvSpPr>
          <p:cNvPr id="193" name="6">
            <a:extLst>
              <a:ext uri="{FF2B5EF4-FFF2-40B4-BE49-F238E27FC236}">
                <a16:creationId xmlns:a16="http://schemas.microsoft.com/office/drawing/2014/main" id="{9246B3AC-3790-43D6-B00B-087FB1493014}"/>
              </a:ext>
            </a:extLst>
          </p:cNvPr>
          <p:cNvSpPr txBox="1"/>
          <p:nvPr/>
        </p:nvSpPr>
        <p:spPr>
          <a:xfrm>
            <a:off x="8920043" y="3741714"/>
            <a:ext cx="3196288" cy="37941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Partner with Microsoft to demonstrate and realize joint customer value </a:t>
            </a:r>
            <a:endParaRPr kumimoji="0" lang="en-US" sz="1600" b="0" i="0" u="none" strike="noStrike" kern="1200" cap="none" spc="0" normalizeH="0" baseline="0" noProof="0">
              <a:ln>
                <a:noFill/>
              </a:ln>
              <a:effectLst/>
              <a:uLnTx/>
              <a:uFillTx/>
              <a:latin typeface="Segoe UI"/>
              <a:ea typeface="+mn-ea"/>
              <a:cs typeface="+mn-cs"/>
            </a:endParaRPr>
          </a:p>
        </p:txBody>
      </p:sp>
      <p:sp>
        <p:nvSpPr>
          <p:cNvPr id="191" name="5">
            <a:extLst>
              <a:ext uri="{FF2B5EF4-FFF2-40B4-BE49-F238E27FC236}">
                <a16:creationId xmlns:a16="http://schemas.microsoft.com/office/drawing/2014/main" id="{0B47E5CE-67F2-4DBF-A196-9FC807F2439B}"/>
              </a:ext>
            </a:extLst>
          </p:cNvPr>
          <p:cNvSpPr txBox="1"/>
          <p:nvPr/>
        </p:nvSpPr>
        <p:spPr>
          <a:xfrm>
            <a:off x="5013667" y="3741714"/>
            <a:ext cx="3027247"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Semibold"/>
              </a:rPr>
              <a:t>Deliver pioneering and innovative solutions with analytics and diagnostics</a:t>
            </a:r>
          </a:p>
        </p:txBody>
      </p:sp>
      <p:sp>
        <p:nvSpPr>
          <p:cNvPr id="189" name="4">
            <a:extLst>
              <a:ext uri="{FF2B5EF4-FFF2-40B4-BE49-F238E27FC236}">
                <a16:creationId xmlns:a16="http://schemas.microsoft.com/office/drawing/2014/main" id="{3E533C69-F348-4D72-9B60-CBBC22585C3E}"/>
              </a:ext>
            </a:extLst>
          </p:cNvPr>
          <p:cNvSpPr txBox="1"/>
          <p:nvPr/>
        </p:nvSpPr>
        <p:spPr>
          <a:xfrm>
            <a:off x="745241" y="3741714"/>
            <a:ext cx="3464470"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Semibold"/>
              </a:rPr>
              <a:t>Empower partners with predictive analytics, actionable apps, and interoperability</a:t>
            </a:r>
          </a:p>
        </p:txBody>
      </p:sp>
      <p:sp>
        <p:nvSpPr>
          <p:cNvPr id="192" name="3">
            <a:extLst>
              <a:ext uri="{FF2B5EF4-FFF2-40B4-BE49-F238E27FC236}">
                <a16:creationId xmlns:a16="http://schemas.microsoft.com/office/drawing/2014/main" id="{067DEDD5-2053-421A-8578-1CFFDA594DAC}"/>
              </a:ext>
            </a:extLst>
          </p:cNvPr>
          <p:cNvSpPr txBox="1"/>
          <p:nvPr/>
        </p:nvSpPr>
        <p:spPr>
          <a:xfrm>
            <a:off x="8920043" y="887255"/>
            <a:ext cx="3003444" cy="36987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Extend intelligent business technologies and solutions into vertically-aligned apps</a:t>
            </a:r>
            <a:endParaRPr kumimoji="0" lang="en-US" sz="1600" b="0" i="0" u="none" strike="noStrike" kern="1200" cap="none" spc="0" normalizeH="0" baseline="0" noProof="0">
              <a:ln>
                <a:noFill/>
              </a:ln>
              <a:effectLst/>
              <a:uLnTx/>
              <a:uFillTx/>
              <a:latin typeface="Segoe UI"/>
              <a:ea typeface="+mn-ea"/>
              <a:cs typeface="+mn-cs"/>
            </a:endParaRPr>
          </a:p>
        </p:txBody>
      </p:sp>
      <p:sp>
        <p:nvSpPr>
          <p:cNvPr id="190" name="2">
            <a:extLst>
              <a:ext uri="{FF2B5EF4-FFF2-40B4-BE49-F238E27FC236}">
                <a16:creationId xmlns:a16="http://schemas.microsoft.com/office/drawing/2014/main" id="{90E7277E-3844-4E81-A792-B1D9332BB461}"/>
              </a:ext>
            </a:extLst>
          </p:cNvPr>
          <p:cNvSpPr txBox="1"/>
          <p:nvPr/>
        </p:nvSpPr>
        <p:spPr>
          <a:xfrm>
            <a:off x="5013667" y="887255"/>
            <a:ext cx="2747282"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Build on secure compliant infrastructure and apps to gain insights</a:t>
            </a:r>
            <a:endParaRPr kumimoji="0" lang="en-US" sz="1600" b="0" i="0" u="none" strike="noStrike" kern="1200" cap="none" spc="0" normalizeH="0" baseline="0" noProof="0">
              <a:ln>
                <a:noFill/>
              </a:ln>
              <a:effectLst/>
              <a:uLnTx/>
              <a:uFillTx/>
              <a:latin typeface="Segoe UI"/>
              <a:ea typeface="+mn-ea"/>
              <a:cs typeface="+mn-cs"/>
            </a:endParaRPr>
          </a:p>
        </p:txBody>
      </p:sp>
      <p:sp>
        <p:nvSpPr>
          <p:cNvPr id="188" name="1">
            <a:extLst>
              <a:ext uri="{FF2B5EF4-FFF2-40B4-BE49-F238E27FC236}">
                <a16:creationId xmlns:a16="http://schemas.microsoft.com/office/drawing/2014/main" id="{5E7E28E8-1AE8-469D-84B2-20C885E6032F}"/>
              </a:ext>
            </a:extLst>
          </p:cNvPr>
          <p:cNvSpPr txBox="1"/>
          <p:nvPr/>
        </p:nvSpPr>
        <p:spPr>
          <a:xfrm>
            <a:off x="745241" y="887255"/>
            <a:ext cx="3101046"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Accelerate time to value by leveraging Industry platform capabilities </a:t>
            </a:r>
            <a:endParaRPr kumimoji="0" lang="en-US" sz="1600" b="0" i="0" u="none" strike="noStrike" kern="1200" cap="none" spc="0" normalizeH="0" baseline="0" noProof="0">
              <a:ln>
                <a:noFill/>
              </a:ln>
              <a:effectLst/>
              <a:uLnTx/>
              <a:uFillTx/>
              <a:latin typeface="Segoe UI"/>
              <a:ea typeface="+mn-ea"/>
              <a:cs typeface="+mn-cs"/>
            </a:endParaRPr>
          </a:p>
        </p:txBody>
      </p:sp>
      <p:grpSp>
        <p:nvGrpSpPr>
          <p:cNvPr id="45" name="Group 44">
            <a:extLst>
              <a:ext uri="{FF2B5EF4-FFF2-40B4-BE49-F238E27FC236}">
                <a16:creationId xmlns:a16="http://schemas.microsoft.com/office/drawing/2014/main" id="{68722823-8517-475F-9418-DCA47849B635}"/>
              </a:ext>
            </a:extLst>
          </p:cNvPr>
          <p:cNvGrpSpPr/>
          <p:nvPr/>
        </p:nvGrpSpPr>
        <p:grpSpPr>
          <a:xfrm>
            <a:off x="3577184" y="5702272"/>
            <a:ext cx="3876676" cy="511087"/>
            <a:chOff x="3577184" y="5620795"/>
            <a:chExt cx="3876676" cy="511087"/>
          </a:xfrm>
        </p:grpSpPr>
        <p:sp>
          <p:nvSpPr>
            <p:cNvPr id="256" name="Parallelogram 255">
              <a:extLst>
                <a:ext uri="{FF2B5EF4-FFF2-40B4-BE49-F238E27FC236}">
                  <a16:creationId xmlns:a16="http://schemas.microsoft.com/office/drawing/2014/main" id="{6200BD46-A1B6-45EA-B2A2-54A2653DAB39}"/>
                </a:ext>
              </a:extLst>
            </p:cNvPr>
            <p:cNvSpPr/>
            <p:nvPr/>
          </p:nvSpPr>
          <p:spPr bwMode="auto">
            <a:xfrm>
              <a:off x="3577184" y="5639439"/>
              <a:ext cx="3876676" cy="492443"/>
            </a:xfrm>
            <a:prstGeom prst="parallelogram">
              <a:avLst>
                <a:gd name="adj" fmla="val 37573"/>
              </a:avLst>
            </a:prstGeom>
            <a:solidFill>
              <a:schemeClr val="accent1"/>
            </a:solidFill>
            <a:ln>
              <a:noFill/>
              <a:headEnd type="none" w="med" len="med"/>
              <a:tailEnd type="none" w="med" len="med"/>
            </a:ln>
            <a:effectLst>
              <a:outerShdw blurRad="63500" sx="102000" sy="1020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57" name="Graphic 256">
              <a:extLst>
                <a:ext uri="{FF2B5EF4-FFF2-40B4-BE49-F238E27FC236}">
                  <a16:creationId xmlns:a16="http://schemas.microsoft.com/office/drawing/2014/main" id="{F8154042-A867-484A-B88C-149D1B3A81A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754985" y="5740019"/>
              <a:ext cx="324096" cy="294620"/>
            </a:xfrm>
            <a:prstGeom prst="rect">
              <a:avLst/>
            </a:prstGeom>
          </p:spPr>
        </p:pic>
        <p:sp>
          <p:nvSpPr>
            <p:cNvPr id="258" name="Rectangle 257">
              <a:extLst>
                <a:ext uri="{FF2B5EF4-FFF2-40B4-BE49-F238E27FC236}">
                  <a16:creationId xmlns:a16="http://schemas.microsoft.com/office/drawing/2014/main" id="{4BAF6A39-A3FB-4F2C-87CF-79B0F531DB4F}"/>
                </a:ext>
              </a:extLst>
            </p:cNvPr>
            <p:cNvSpPr/>
            <p:nvPr/>
          </p:nvSpPr>
          <p:spPr>
            <a:xfrm>
              <a:off x="4093638" y="5661146"/>
              <a:ext cx="117532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sz="800" b="0" i="0" u="none" strike="noStrike" kern="0" cap="none" spc="0" normalizeH="0" baseline="0" noProof="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API for FHIR</a:t>
              </a:r>
            </a:p>
            <a:p>
              <a:pPr marL="114300" marR="0" lvl="0" indent="-88900" algn="l" defTabSz="914400"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800" b="0" i="0" u="none" strike="noStrike" kern="0" cap="none" spc="0" normalizeH="0" baseline="0" noProof="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CRUD Operations</a:t>
              </a:r>
            </a:p>
            <a:p>
              <a:pPr marL="114300" marR="0" lvl="0" indent="-88900" algn="l" defTabSz="914400"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800" b="0" i="0" u="none" strike="noStrike" kern="0" cap="none" spc="0" normalizeH="0" baseline="0" noProof="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259" name="Picture 258" descr="A picture containing drawing&#10;&#10;Description automatically generated">
              <a:extLst>
                <a:ext uri="{FF2B5EF4-FFF2-40B4-BE49-F238E27FC236}">
                  <a16:creationId xmlns:a16="http://schemas.microsoft.com/office/drawing/2014/main" id="{7181E740-F9A7-4EBF-A088-CF4A5815E41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73747" y="5675662"/>
              <a:ext cx="1163340" cy="384784"/>
            </a:xfrm>
            <a:prstGeom prst="rect">
              <a:avLst/>
            </a:prstGeom>
          </p:spPr>
        </p:pic>
        <p:pic>
          <p:nvPicPr>
            <p:cNvPr id="260" name="Picture 259" descr="A picture containing drawing&#10;&#10;Description automatically generated">
              <a:extLst>
                <a:ext uri="{FF2B5EF4-FFF2-40B4-BE49-F238E27FC236}">
                  <a16:creationId xmlns:a16="http://schemas.microsoft.com/office/drawing/2014/main" id="{7AFBEBCB-76F7-44C0-ACAC-A05EC48A1F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81261" y="5620795"/>
              <a:ext cx="1095763" cy="481943"/>
            </a:xfrm>
            <a:prstGeom prst="rect">
              <a:avLst/>
            </a:prstGeom>
          </p:spPr>
        </p:pic>
      </p:grpSp>
      <p:sp>
        <p:nvSpPr>
          <p:cNvPr id="2" name="Title 1">
            <a:extLst>
              <a:ext uri="{FF2B5EF4-FFF2-40B4-BE49-F238E27FC236}">
                <a16:creationId xmlns:a16="http://schemas.microsoft.com/office/drawing/2014/main" id="{E55BD4AF-59E0-48F5-88ED-B9CFF76F2BAC}"/>
              </a:ext>
            </a:extLst>
          </p:cNvPr>
          <p:cNvSpPr>
            <a:spLocks noGrp="1"/>
          </p:cNvSpPr>
          <p:nvPr>
            <p:ph type="title"/>
          </p:nvPr>
        </p:nvSpPr>
        <p:spPr>
          <a:xfrm>
            <a:off x="588263" y="165338"/>
            <a:ext cx="11018520" cy="492443"/>
          </a:xfrm>
        </p:spPr>
        <p:txBody>
          <a:bodyPr tIns="91440" bIns="91440" anchor="ctr"/>
          <a:lstStyle/>
          <a:p>
            <a:pPr algn="ctr"/>
            <a:r>
              <a:rPr lang="en-US">
                <a:solidFill>
                  <a:schemeClr val="bg1"/>
                </a:solidFill>
              </a:rPr>
              <a:t>Healthcare Partner journey</a:t>
            </a:r>
          </a:p>
        </p:txBody>
      </p:sp>
      <p:sp>
        <p:nvSpPr>
          <p:cNvPr id="125" name="Freeform: Shape 124">
            <a:extLst>
              <a:ext uri="{FF2B5EF4-FFF2-40B4-BE49-F238E27FC236}">
                <a16:creationId xmlns:a16="http://schemas.microsoft.com/office/drawing/2014/main" id="{ED0B4A15-16DA-47D1-97D8-5A2CC226A016}"/>
              </a:ext>
            </a:extLst>
          </p:cNvPr>
          <p:cNvSpPr/>
          <p:nvPr/>
        </p:nvSpPr>
        <p:spPr bwMode="auto">
          <a:xfrm>
            <a:off x="7426755" y="2653456"/>
            <a:ext cx="4765245" cy="492443"/>
          </a:xfrm>
          <a:custGeom>
            <a:avLst/>
            <a:gdLst>
              <a:gd name="connsiteX0" fmla="*/ 185026 w 4765245"/>
              <a:gd name="connsiteY0" fmla="*/ 0 h 492443"/>
              <a:gd name="connsiteX1" fmla="*/ 290642 w 4765245"/>
              <a:gd name="connsiteY1" fmla="*/ 0 h 492443"/>
              <a:gd name="connsiteX2" fmla="*/ 4659629 w 4765245"/>
              <a:gd name="connsiteY2" fmla="*/ 0 h 492443"/>
              <a:gd name="connsiteX3" fmla="*/ 4765245 w 4765245"/>
              <a:gd name="connsiteY3" fmla="*/ 0 h 492443"/>
              <a:gd name="connsiteX4" fmla="*/ 4765245 w 4765245"/>
              <a:gd name="connsiteY4" fmla="*/ 492443 h 492443"/>
              <a:gd name="connsiteX5" fmla="*/ 4659629 w 4765245"/>
              <a:gd name="connsiteY5" fmla="*/ 492443 h 492443"/>
              <a:gd name="connsiteX6" fmla="*/ 105616 w 4765245"/>
              <a:gd name="connsiteY6" fmla="*/ 492443 h 492443"/>
              <a:gd name="connsiteX7" fmla="*/ 0 w 4765245"/>
              <a:gd name="connsiteY7" fmla="*/ 492443 h 49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5245" h="492443">
                <a:moveTo>
                  <a:pt x="185026" y="0"/>
                </a:moveTo>
                <a:lnTo>
                  <a:pt x="290642" y="0"/>
                </a:lnTo>
                <a:lnTo>
                  <a:pt x="4659629" y="0"/>
                </a:lnTo>
                <a:lnTo>
                  <a:pt x="4765245" y="0"/>
                </a:lnTo>
                <a:lnTo>
                  <a:pt x="4765245" y="492443"/>
                </a:lnTo>
                <a:lnTo>
                  <a:pt x="4659629" y="492443"/>
                </a:lnTo>
                <a:lnTo>
                  <a:pt x="105616" y="492443"/>
                </a:lnTo>
                <a:lnTo>
                  <a:pt x="0" y="492443"/>
                </a:lnTo>
                <a:close/>
              </a:path>
            </a:pathLst>
          </a:custGeom>
          <a:solidFill>
            <a:schemeClr val="accent1"/>
          </a:solidFill>
          <a:ln>
            <a:noFill/>
            <a:headEnd type="none" w="med" len="med"/>
            <a:tailEnd type="none" w="med" len="med"/>
          </a:ln>
          <a:effectLst>
            <a:outerShdw blurRad="63500" sx="102000" sy="1020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68" name="Picture 267" descr="A picture containing clock&#10;&#10;Description automatically generated">
            <a:extLst>
              <a:ext uri="{FF2B5EF4-FFF2-40B4-BE49-F238E27FC236}">
                <a16:creationId xmlns:a16="http://schemas.microsoft.com/office/drawing/2014/main" id="{48F4A42A-1F95-4F07-98B3-4CB83758A2D6}"/>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t="25684" b="23125"/>
          <a:stretch/>
        </p:blipFill>
        <p:spPr>
          <a:xfrm>
            <a:off x="7837461" y="2698174"/>
            <a:ext cx="800100" cy="409575"/>
          </a:xfrm>
          <a:prstGeom prst="rect">
            <a:avLst/>
          </a:prstGeom>
        </p:spPr>
      </p:pic>
      <p:pic>
        <p:nvPicPr>
          <p:cNvPr id="271" name="Graphic 270">
            <a:extLst>
              <a:ext uri="{FF2B5EF4-FFF2-40B4-BE49-F238E27FC236}">
                <a16:creationId xmlns:a16="http://schemas.microsoft.com/office/drawing/2014/main" id="{AB84FC24-1449-4206-9DC3-BCEAC8469E0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54776" y="2771913"/>
            <a:ext cx="285751" cy="285751"/>
          </a:xfrm>
          <a:prstGeom prst="rect">
            <a:avLst/>
          </a:prstGeom>
        </p:spPr>
      </p:pic>
      <p:sp>
        <p:nvSpPr>
          <p:cNvPr id="272" name="Rectangle 271">
            <a:extLst>
              <a:ext uri="{FF2B5EF4-FFF2-40B4-BE49-F238E27FC236}">
                <a16:creationId xmlns:a16="http://schemas.microsoft.com/office/drawing/2014/main" id="{1D267346-CD06-4A13-B3C8-9336FE8DA80E}"/>
              </a:ext>
            </a:extLst>
          </p:cNvPr>
          <p:cNvSpPr/>
          <p:nvPr/>
        </p:nvSpPr>
        <p:spPr>
          <a:xfrm>
            <a:off x="10736409" y="2807066"/>
            <a:ext cx="1353085"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lang="en-US" sz="800" kern="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Microsoft Healthcare Bot</a:t>
            </a:r>
            <a:endParaRPr kumimoji="0" lang="en-US" sz="800" b="0" i="0" u="none" strike="noStrike" kern="0" cap="none" spc="0" normalizeH="0" baseline="0" noProof="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70" name="Picture 269" descr="A picture containing drawing&#10;&#10;Description automatically generated">
            <a:extLst>
              <a:ext uri="{FF2B5EF4-FFF2-40B4-BE49-F238E27FC236}">
                <a16:creationId xmlns:a16="http://schemas.microsoft.com/office/drawing/2014/main" id="{16B281E8-FE5A-4045-94EF-DFBFEA9EC85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t="20603" b="20603"/>
          <a:stretch/>
        </p:blipFill>
        <p:spPr>
          <a:xfrm>
            <a:off x="8819198" y="2755684"/>
            <a:ext cx="1438910" cy="279820"/>
          </a:xfrm>
          <a:prstGeom prst="rect">
            <a:avLst/>
          </a:prstGeom>
        </p:spPr>
      </p:pic>
      <p:sp>
        <p:nvSpPr>
          <p:cNvPr id="122" name="Freeform: Shape 121">
            <a:extLst>
              <a:ext uri="{FF2B5EF4-FFF2-40B4-BE49-F238E27FC236}">
                <a16:creationId xmlns:a16="http://schemas.microsoft.com/office/drawing/2014/main" id="{3DCF890A-DE45-4B86-9241-EBE73FFA8750}"/>
              </a:ext>
            </a:extLst>
          </p:cNvPr>
          <p:cNvSpPr/>
          <p:nvPr/>
        </p:nvSpPr>
        <p:spPr bwMode="auto">
          <a:xfrm>
            <a:off x="7242590" y="3146309"/>
            <a:ext cx="4949410" cy="476907"/>
          </a:xfrm>
          <a:custGeom>
            <a:avLst/>
            <a:gdLst>
              <a:gd name="connsiteX0" fmla="*/ 185026 w 4949410"/>
              <a:gd name="connsiteY0" fmla="*/ 0 h 492443"/>
              <a:gd name="connsiteX1" fmla="*/ 287482 w 4949410"/>
              <a:gd name="connsiteY1" fmla="*/ 0 h 492443"/>
              <a:gd name="connsiteX2" fmla="*/ 4846954 w 4949410"/>
              <a:gd name="connsiteY2" fmla="*/ 0 h 492443"/>
              <a:gd name="connsiteX3" fmla="*/ 4949410 w 4949410"/>
              <a:gd name="connsiteY3" fmla="*/ 0 h 492443"/>
              <a:gd name="connsiteX4" fmla="*/ 4949410 w 4949410"/>
              <a:gd name="connsiteY4" fmla="*/ 492443 h 492443"/>
              <a:gd name="connsiteX5" fmla="*/ 4846954 w 4949410"/>
              <a:gd name="connsiteY5" fmla="*/ 492443 h 492443"/>
              <a:gd name="connsiteX6" fmla="*/ 102456 w 4949410"/>
              <a:gd name="connsiteY6" fmla="*/ 492443 h 492443"/>
              <a:gd name="connsiteX7" fmla="*/ 0 w 4949410"/>
              <a:gd name="connsiteY7" fmla="*/ 492443 h 49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9410" h="492443">
                <a:moveTo>
                  <a:pt x="185026" y="0"/>
                </a:moveTo>
                <a:lnTo>
                  <a:pt x="287482" y="0"/>
                </a:lnTo>
                <a:lnTo>
                  <a:pt x="4846954" y="0"/>
                </a:lnTo>
                <a:lnTo>
                  <a:pt x="4949410" y="0"/>
                </a:lnTo>
                <a:lnTo>
                  <a:pt x="4949410" y="492443"/>
                </a:lnTo>
                <a:lnTo>
                  <a:pt x="4846954" y="492443"/>
                </a:lnTo>
                <a:lnTo>
                  <a:pt x="102456" y="492443"/>
                </a:lnTo>
                <a:lnTo>
                  <a:pt x="0" y="492443"/>
                </a:lnTo>
                <a:close/>
              </a:path>
            </a:pathLst>
          </a:custGeom>
          <a:solidFill>
            <a:schemeClr val="accent5">
              <a:lumMod val="75000"/>
            </a:schemeClr>
          </a:solidFill>
          <a:ln>
            <a:noFill/>
            <a:headEnd type="none" w="med" len="med"/>
            <a:tailEnd type="none" w="med" len="med"/>
          </a:ln>
          <a:effectLst>
            <a:outerShdw blurRad="63500" sx="102000" sy="1020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2B6F2672-3A83-4C46-86AE-2618639DC436}"/>
              </a:ext>
            </a:extLst>
          </p:cNvPr>
          <p:cNvSpPr/>
          <p:nvPr/>
        </p:nvSpPr>
        <p:spPr>
          <a:xfrm>
            <a:off x="8279328" y="3200096"/>
            <a:ext cx="1045158" cy="369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sz="800" b="0" i="0" u="none" strike="noStrike" kern="0" cap="none" spc="0" normalizeH="0" baseline="0" noProof="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a:p>
            <a:pPr marL="114300" marR="0" lvl="0" indent="-88900" algn="l" defTabSz="914400"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800" b="0" i="0" u="none" strike="noStrike" kern="0" cap="none" spc="0" normalizeH="0" baseline="0" noProof="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Authentication</a:t>
            </a:r>
          </a:p>
          <a:p>
            <a:pPr marL="114300" marR="0" lvl="0" indent="-88900" algn="l" defTabSz="914400"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800" b="0" i="0" u="none" strike="noStrike" kern="0" cap="none" spc="0" normalizeH="0" baseline="0" noProof="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RBAC</a:t>
            </a:r>
          </a:p>
        </p:txBody>
      </p:sp>
      <p:pic>
        <p:nvPicPr>
          <p:cNvPr id="4" name="Picture 3" descr="Azure Active Directory">
            <a:extLst>
              <a:ext uri="{FF2B5EF4-FFF2-40B4-BE49-F238E27FC236}">
                <a16:creationId xmlns:a16="http://schemas.microsoft.com/office/drawing/2014/main" id="{D7A31ED0-564B-4226-B0E4-5F10D2E9CAAA}"/>
              </a:ext>
            </a:extLst>
          </p:cNvPr>
          <p:cNvPicPr>
            <a:picLocks noChangeAspect="1"/>
          </p:cNvPicPr>
          <p:nvPr/>
        </p:nvPicPr>
        <p:blipFill>
          <a:blip r:embed="rId12"/>
          <a:stretch>
            <a:fillRect/>
          </a:stretch>
        </p:blipFill>
        <p:spPr>
          <a:xfrm>
            <a:off x="7835724" y="3226224"/>
            <a:ext cx="317576" cy="317076"/>
          </a:xfrm>
          <a:prstGeom prst="rect">
            <a:avLst/>
          </a:prstGeom>
        </p:spPr>
      </p:pic>
      <p:pic>
        <p:nvPicPr>
          <p:cNvPr id="11" name="Picture 2" descr="See the source image">
            <a:extLst>
              <a:ext uri="{FF2B5EF4-FFF2-40B4-BE49-F238E27FC236}">
                <a16:creationId xmlns:a16="http://schemas.microsoft.com/office/drawing/2014/main" id="{017CB944-86F4-4794-84F8-F22C33BE8B74}"/>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9702362" y="3243927"/>
            <a:ext cx="536514" cy="28167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EC68CCF-CCEC-4060-869D-1E73AF45F780}"/>
              </a:ext>
            </a:extLst>
          </p:cNvPr>
          <p:cNvSpPr/>
          <p:nvPr/>
        </p:nvSpPr>
        <p:spPr>
          <a:xfrm>
            <a:off x="10258109" y="3200096"/>
            <a:ext cx="1666368" cy="369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sz="800" b="0" i="0" u="none" strike="noStrike" kern="0" cap="none" spc="0" normalizeH="0" baseline="0" noProof="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Machine Learning Studio</a:t>
            </a:r>
          </a:p>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sz="800" b="0" i="0" u="none" strike="noStrike" kern="0" cap="none" spc="0" normalizeH="0" baseline="0" noProof="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Pre-configurations</a:t>
            </a:r>
          </a:p>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sz="800" b="0" i="0" u="none" strike="noStrike" kern="0" cap="none" spc="0" normalizeH="0" baseline="0" noProof="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Example Training Datasets</a:t>
            </a:r>
          </a:p>
        </p:txBody>
      </p:sp>
      <p:sp>
        <p:nvSpPr>
          <p:cNvPr id="108" name="Freeform: Shape 107">
            <a:extLst>
              <a:ext uri="{FF2B5EF4-FFF2-40B4-BE49-F238E27FC236}">
                <a16:creationId xmlns:a16="http://schemas.microsoft.com/office/drawing/2014/main" id="{BD6D6B62-9E64-4D71-8ADF-0009A07BC493}"/>
              </a:ext>
            </a:extLst>
          </p:cNvPr>
          <p:cNvSpPr/>
          <p:nvPr/>
        </p:nvSpPr>
        <p:spPr bwMode="auto">
          <a:xfrm>
            <a:off x="0" y="2653456"/>
            <a:ext cx="3769258" cy="492443"/>
          </a:xfrm>
          <a:custGeom>
            <a:avLst/>
            <a:gdLst>
              <a:gd name="connsiteX0" fmla="*/ 0 w 3769258"/>
              <a:gd name="connsiteY0" fmla="*/ 0 h 492443"/>
              <a:gd name="connsiteX1" fmla="*/ 57683 w 3769258"/>
              <a:gd name="connsiteY1" fmla="*/ 0 h 492443"/>
              <a:gd name="connsiteX2" fmla="*/ 3711575 w 3769258"/>
              <a:gd name="connsiteY2" fmla="*/ 0 h 492443"/>
              <a:gd name="connsiteX3" fmla="*/ 3769258 w 3769258"/>
              <a:gd name="connsiteY3" fmla="*/ 0 h 492443"/>
              <a:gd name="connsiteX4" fmla="*/ 3584232 w 3769258"/>
              <a:gd name="connsiteY4" fmla="*/ 492443 h 492443"/>
              <a:gd name="connsiteX5" fmla="*/ 3526549 w 3769258"/>
              <a:gd name="connsiteY5" fmla="*/ 492443 h 492443"/>
              <a:gd name="connsiteX6" fmla="*/ 57683 w 3769258"/>
              <a:gd name="connsiteY6" fmla="*/ 492443 h 492443"/>
              <a:gd name="connsiteX7" fmla="*/ 0 w 3769258"/>
              <a:gd name="connsiteY7" fmla="*/ 492443 h 49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9258" h="492443">
                <a:moveTo>
                  <a:pt x="0" y="0"/>
                </a:moveTo>
                <a:lnTo>
                  <a:pt x="57683" y="0"/>
                </a:lnTo>
                <a:lnTo>
                  <a:pt x="3711575" y="0"/>
                </a:lnTo>
                <a:lnTo>
                  <a:pt x="3769258" y="0"/>
                </a:lnTo>
                <a:lnTo>
                  <a:pt x="3584232" y="492443"/>
                </a:lnTo>
                <a:lnTo>
                  <a:pt x="3526549" y="492443"/>
                </a:lnTo>
                <a:lnTo>
                  <a:pt x="57683" y="492443"/>
                </a:lnTo>
                <a:lnTo>
                  <a:pt x="0" y="492443"/>
                </a:lnTo>
                <a:close/>
              </a:path>
            </a:pathLst>
          </a:custGeom>
          <a:solidFill>
            <a:schemeClr val="accent1"/>
          </a:solidFill>
          <a:ln>
            <a:noFill/>
            <a:headEnd type="none" w="med" len="med"/>
            <a:tailEnd type="none" w="med" len="med"/>
          </a:ln>
          <a:effectLst>
            <a:outerShdw blurRad="63500" sx="102000" sy="1020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01" name="Graphic 200">
            <a:extLst>
              <a:ext uri="{FF2B5EF4-FFF2-40B4-BE49-F238E27FC236}">
                <a16:creationId xmlns:a16="http://schemas.microsoft.com/office/drawing/2014/main" id="{33E10522-0C7E-4763-9199-DA1B3482A18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75276" y="2796695"/>
            <a:ext cx="266699" cy="242443"/>
          </a:xfrm>
          <a:prstGeom prst="rect">
            <a:avLst/>
          </a:prstGeom>
        </p:spPr>
      </p:pic>
      <p:sp>
        <p:nvSpPr>
          <p:cNvPr id="202" name="Rectangle 201">
            <a:extLst>
              <a:ext uri="{FF2B5EF4-FFF2-40B4-BE49-F238E27FC236}">
                <a16:creationId xmlns:a16="http://schemas.microsoft.com/office/drawing/2014/main" id="{03ED8E91-5A4E-4565-A200-BF57433EAEA5}"/>
              </a:ext>
            </a:extLst>
          </p:cNvPr>
          <p:cNvSpPr/>
          <p:nvPr/>
        </p:nvSpPr>
        <p:spPr>
          <a:xfrm>
            <a:off x="2214272" y="2789439"/>
            <a:ext cx="482669" cy="246221"/>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Pct val="90000"/>
              <a:buFontTx/>
              <a:buNone/>
              <a:tabLst/>
              <a:defRPr/>
            </a:pPr>
            <a:r>
              <a:rPr kumimoji="0" lang="en-US" sz="800" b="0" i="0" u="none" strike="noStrike" kern="0" cap="none" spc="0" normalizeH="0" baseline="0" noProof="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API for FHIR</a:t>
            </a:r>
          </a:p>
        </p:txBody>
      </p:sp>
      <p:sp>
        <p:nvSpPr>
          <p:cNvPr id="211" name="Rectangle 210">
            <a:extLst>
              <a:ext uri="{FF2B5EF4-FFF2-40B4-BE49-F238E27FC236}">
                <a16:creationId xmlns:a16="http://schemas.microsoft.com/office/drawing/2014/main" id="{9C659C49-81A3-41BB-995A-740CA56FBAB2}"/>
              </a:ext>
            </a:extLst>
          </p:cNvPr>
          <p:cNvSpPr/>
          <p:nvPr/>
        </p:nvSpPr>
        <p:spPr>
          <a:xfrm>
            <a:off x="547797" y="2753463"/>
            <a:ext cx="524702" cy="369332"/>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Pct val="90000"/>
              <a:buFontTx/>
              <a:buNone/>
              <a:tabLst/>
              <a:defRPr/>
            </a:pPr>
            <a:r>
              <a:rPr kumimoji="0" lang="en-US" sz="800" b="0" i="0" u="none" strike="noStrike" kern="0" cap="none" spc="0" normalizeH="0" baseline="0" noProof="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Connector for FHIR</a:t>
            </a:r>
          </a:p>
        </p:txBody>
      </p:sp>
      <p:grpSp>
        <p:nvGrpSpPr>
          <p:cNvPr id="205" name="Group 204">
            <a:extLst>
              <a:ext uri="{FF2B5EF4-FFF2-40B4-BE49-F238E27FC236}">
                <a16:creationId xmlns:a16="http://schemas.microsoft.com/office/drawing/2014/main" id="{37386563-923C-43CD-9786-9FF6F01015FD}"/>
              </a:ext>
            </a:extLst>
          </p:cNvPr>
          <p:cNvGrpSpPr/>
          <p:nvPr/>
        </p:nvGrpSpPr>
        <p:grpSpPr>
          <a:xfrm>
            <a:off x="1352462" y="2761138"/>
            <a:ext cx="205610" cy="188085"/>
            <a:chOff x="1297183" y="2968831"/>
            <a:chExt cx="252675" cy="231138"/>
          </a:xfrm>
        </p:grpSpPr>
        <p:sp>
          <p:nvSpPr>
            <p:cNvPr id="207" name="Freeform: Shape 206">
              <a:extLst>
                <a:ext uri="{FF2B5EF4-FFF2-40B4-BE49-F238E27FC236}">
                  <a16:creationId xmlns:a16="http://schemas.microsoft.com/office/drawing/2014/main" id="{708E9325-78F5-4595-84D9-F4B6C2844275}"/>
                </a:ext>
              </a:extLst>
            </p:cNvPr>
            <p:cNvSpPr/>
            <p:nvPr/>
          </p:nvSpPr>
          <p:spPr>
            <a:xfrm>
              <a:off x="1297183" y="3132538"/>
              <a:ext cx="72766" cy="67431"/>
            </a:xfrm>
            <a:custGeom>
              <a:avLst/>
              <a:gdLst>
                <a:gd name="connsiteX0" fmla="*/ 71562 w 72766"/>
                <a:gd name="connsiteY0" fmla="*/ 37335 h 67431"/>
                <a:gd name="connsiteX1" fmla="*/ 29427 w 72766"/>
                <a:gd name="connsiteY1" fmla="*/ 37335 h 67431"/>
                <a:gd name="connsiteX2" fmla="*/ 29427 w 72766"/>
                <a:gd name="connsiteY2" fmla="*/ 16 h 67431"/>
                <a:gd name="connsiteX3" fmla="*/ 535 w 72766"/>
                <a:gd name="connsiteY3" fmla="*/ 16 h 67431"/>
                <a:gd name="connsiteX4" fmla="*/ 535 w 72766"/>
                <a:gd name="connsiteY4" fmla="*/ 67431 h 67431"/>
                <a:gd name="connsiteX5" fmla="*/ 72766 w 72766"/>
                <a:gd name="connsiteY5" fmla="*/ 67431 h 67431"/>
                <a:gd name="connsiteX6" fmla="*/ 72766 w 72766"/>
                <a:gd name="connsiteY6" fmla="*/ 37335 h 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66" h="67431">
                  <a:moveTo>
                    <a:pt x="71562" y="37335"/>
                  </a:moveTo>
                  <a:lnTo>
                    <a:pt x="29427" y="37335"/>
                  </a:lnTo>
                  <a:lnTo>
                    <a:pt x="29427" y="16"/>
                  </a:lnTo>
                  <a:lnTo>
                    <a:pt x="535" y="16"/>
                  </a:lnTo>
                  <a:cubicBezTo>
                    <a:pt x="-669" y="-1188"/>
                    <a:pt x="535" y="67431"/>
                    <a:pt x="535" y="67431"/>
                  </a:cubicBezTo>
                  <a:lnTo>
                    <a:pt x="72766" y="67431"/>
                  </a:lnTo>
                  <a:lnTo>
                    <a:pt x="72766" y="37335"/>
                  </a:lnTo>
                  <a:close/>
                </a:path>
              </a:pathLst>
            </a:custGeom>
            <a:solidFill>
              <a:schemeClr val="bg1"/>
            </a:solidFill>
            <a:ln w="11906" cap="flat">
              <a:noFill/>
              <a:prstDash val="solid"/>
              <a:miter/>
            </a:ln>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8E9439CA-EFB2-4045-8949-8BD759A2B8B5}"/>
                </a:ext>
              </a:extLst>
            </p:cNvPr>
            <p:cNvSpPr/>
            <p:nvPr/>
          </p:nvSpPr>
          <p:spPr>
            <a:xfrm>
              <a:off x="1477092" y="2968831"/>
              <a:ext cx="72766" cy="67431"/>
            </a:xfrm>
            <a:custGeom>
              <a:avLst/>
              <a:gdLst>
                <a:gd name="connsiteX0" fmla="*/ 42135 w 72766"/>
                <a:gd name="connsiteY0" fmla="*/ 67416 h 67431"/>
                <a:gd name="connsiteX1" fmla="*/ 72231 w 72766"/>
                <a:gd name="connsiteY1" fmla="*/ 67416 h 67431"/>
                <a:gd name="connsiteX2" fmla="*/ 72231 w 72766"/>
                <a:gd name="connsiteY2" fmla="*/ 0 h 67431"/>
                <a:gd name="connsiteX3" fmla="*/ 0 w 72766"/>
                <a:gd name="connsiteY3" fmla="*/ 0 h 67431"/>
                <a:gd name="connsiteX4" fmla="*/ 0 w 72766"/>
                <a:gd name="connsiteY4" fmla="*/ 28892 h 67431"/>
                <a:gd name="connsiteX5" fmla="*/ 42135 w 72766"/>
                <a:gd name="connsiteY5" fmla="*/ 28892 h 67431"/>
                <a:gd name="connsiteX6" fmla="*/ 42135 w 72766"/>
                <a:gd name="connsiteY6" fmla="*/ 67416 h 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66" h="67431">
                  <a:moveTo>
                    <a:pt x="42135" y="67416"/>
                  </a:moveTo>
                  <a:lnTo>
                    <a:pt x="72231" y="67416"/>
                  </a:lnTo>
                  <a:cubicBezTo>
                    <a:pt x="73435" y="68619"/>
                    <a:pt x="72231" y="0"/>
                    <a:pt x="72231" y="0"/>
                  </a:cubicBezTo>
                  <a:lnTo>
                    <a:pt x="0" y="0"/>
                  </a:lnTo>
                  <a:lnTo>
                    <a:pt x="0" y="28892"/>
                  </a:lnTo>
                  <a:lnTo>
                    <a:pt x="42135" y="28892"/>
                  </a:lnTo>
                  <a:lnTo>
                    <a:pt x="42135" y="67416"/>
                  </a:lnTo>
                  <a:close/>
                </a:path>
              </a:pathLst>
            </a:custGeom>
            <a:solidFill>
              <a:schemeClr val="bg1"/>
            </a:solidFill>
            <a:ln w="11906" cap="flat">
              <a:noFill/>
              <a:prstDash val="solid"/>
              <a:miter/>
            </a:ln>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94D91BC2-B163-4BAE-B640-4007870F9270}"/>
                </a:ext>
              </a:extLst>
            </p:cNvPr>
            <p:cNvSpPr/>
            <p:nvPr/>
          </p:nvSpPr>
          <p:spPr>
            <a:xfrm>
              <a:off x="1318184" y="2982072"/>
              <a:ext cx="214286" cy="199839"/>
            </a:xfrm>
            <a:custGeom>
              <a:avLst/>
              <a:gdLst>
                <a:gd name="connsiteX0" fmla="*/ 190208 w 214285"/>
                <a:gd name="connsiteY0" fmla="*/ 151685 h 199839"/>
                <a:gd name="connsiteX1" fmla="*/ 182985 w 214285"/>
                <a:gd name="connsiteY1" fmla="*/ 152889 h 199839"/>
                <a:gd name="connsiteX2" fmla="*/ 161316 w 214285"/>
                <a:gd name="connsiteY2" fmla="*/ 116773 h 199839"/>
                <a:gd name="connsiteX3" fmla="*/ 170947 w 214285"/>
                <a:gd name="connsiteY3" fmla="*/ 95104 h 199839"/>
                <a:gd name="connsiteX4" fmla="*/ 140850 w 214285"/>
                <a:gd name="connsiteY4" fmla="*/ 65008 h 199839"/>
                <a:gd name="connsiteX5" fmla="*/ 127608 w 214285"/>
                <a:gd name="connsiteY5" fmla="*/ 68619 h 199839"/>
                <a:gd name="connsiteX6" fmla="*/ 104735 w 214285"/>
                <a:gd name="connsiteY6" fmla="*/ 39727 h 199839"/>
                <a:gd name="connsiteX7" fmla="*/ 110754 w 214285"/>
                <a:gd name="connsiteY7" fmla="*/ 24077 h 199839"/>
                <a:gd name="connsiteX8" fmla="*/ 86677 w 214285"/>
                <a:gd name="connsiteY8" fmla="*/ 0 h 199839"/>
                <a:gd name="connsiteX9" fmla="*/ 62600 w 214285"/>
                <a:gd name="connsiteY9" fmla="*/ 24077 h 199839"/>
                <a:gd name="connsiteX10" fmla="*/ 86677 w 214285"/>
                <a:gd name="connsiteY10" fmla="*/ 48154 h 199839"/>
                <a:gd name="connsiteX11" fmla="*/ 96308 w 214285"/>
                <a:gd name="connsiteY11" fmla="*/ 45746 h 199839"/>
                <a:gd name="connsiteX12" fmla="*/ 119181 w 214285"/>
                <a:gd name="connsiteY12" fmla="*/ 74639 h 199839"/>
                <a:gd name="connsiteX13" fmla="*/ 111958 w 214285"/>
                <a:gd name="connsiteY13" fmla="*/ 90289 h 199839"/>
                <a:gd name="connsiteX14" fmla="*/ 36116 w 214285"/>
                <a:gd name="connsiteY14" fmla="*/ 96308 h 199839"/>
                <a:gd name="connsiteX15" fmla="*/ 19262 w 214285"/>
                <a:gd name="connsiteY15" fmla="*/ 86677 h 199839"/>
                <a:gd name="connsiteX16" fmla="*/ 0 w 214285"/>
                <a:gd name="connsiteY16" fmla="*/ 105939 h 199839"/>
                <a:gd name="connsiteX17" fmla="*/ 19262 w 214285"/>
                <a:gd name="connsiteY17" fmla="*/ 125200 h 199839"/>
                <a:gd name="connsiteX18" fmla="*/ 38523 w 214285"/>
                <a:gd name="connsiteY18" fmla="*/ 108347 h 199839"/>
                <a:gd name="connsiteX19" fmla="*/ 111958 w 214285"/>
                <a:gd name="connsiteY19" fmla="*/ 102327 h 199839"/>
                <a:gd name="connsiteX20" fmla="*/ 120385 w 214285"/>
                <a:gd name="connsiteY20" fmla="*/ 116773 h 199839"/>
                <a:gd name="connsiteX21" fmla="*/ 104735 w 214285"/>
                <a:gd name="connsiteY21" fmla="*/ 144462 h 199839"/>
                <a:gd name="connsiteX22" fmla="*/ 99920 w 214285"/>
                <a:gd name="connsiteY22" fmla="*/ 143258 h 199839"/>
                <a:gd name="connsiteX23" fmla="*/ 80658 w 214285"/>
                <a:gd name="connsiteY23" fmla="*/ 162520 h 199839"/>
                <a:gd name="connsiteX24" fmla="*/ 99920 w 214285"/>
                <a:gd name="connsiteY24" fmla="*/ 181781 h 199839"/>
                <a:gd name="connsiteX25" fmla="*/ 119181 w 214285"/>
                <a:gd name="connsiteY25" fmla="*/ 162520 h 199839"/>
                <a:gd name="connsiteX26" fmla="*/ 114366 w 214285"/>
                <a:gd name="connsiteY26" fmla="*/ 150481 h 199839"/>
                <a:gd name="connsiteX27" fmla="*/ 130016 w 214285"/>
                <a:gd name="connsiteY27" fmla="*/ 122793 h 199839"/>
                <a:gd name="connsiteX28" fmla="*/ 140850 w 214285"/>
                <a:gd name="connsiteY28" fmla="*/ 125200 h 199839"/>
                <a:gd name="connsiteX29" fmla="*/ 150481 w 214285"/>
                <a:gd name="connsiteY29" fmla="*/ 123997 h 199839"/>
                <a:gd name="connsiteX30" fmla="*/ 172151 w 214285"/>
                <a:gd name="connsiteY30" fmla="*/ 160112 h 199839"/>
                <a:gd name="connsiteX31" fmla="*/ 166131 w 214285"/>
                <a:gd name="connsiteY31" fmla="*/ 175762 h 199839"/>
                <a:gd name="connsiteX32" fmla="*/ 190208 w 214285"/>
                <a:gd name="connsiteY32" fmla="*/ 199839 h 199839"/>
                <a:gd name="connsiteX33" fmla="*/ 214285 w 214285"/>
                <a:gd name="connsiteY33" fmla="*/ 175762 h 199839"/>
                <a:gd name="connsiteX34" fmla="*/ 190208 w 214285"/>
                <a:gd name="connsiteY34" fmla="*/ 151685 h 19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4285" h="199839">
                  <a:moveTo>
                    <a:pt x="190208" y="151685"/>
                  </a:moveTo>
                  <a:cubicBezTo>
                    <a:pt x="187801" y="151685"/>
                    <a:pt x="185393" y="151685"/>
                    <a:pt x="182985" y="152889"/>
                  </a:cubicBezTo>
                  <a:lnTo>
                    <a:pt x="161316" y="116773"/>
                  </a:lnTo>
                  <a:cubicBezTo>
                    <a:pt x="167335" y="111958"/>
                    <a:pt x="170947" y="103531"/>
                    <a:pt x="170947" y="95104"/>
                  </a:cubicBezTo>
                  <a:cubicBezTo>
                    <a:pt x="170947" y="78250"/>
                    <a:pt x="157704" y="65008"/>
                    <a:pt x="140850" y="65008"/>
                  </a:cubicBezTo>
                  <a:cubicBezTo>
                    <a:pt x="136035" y="65008"/>
                    <a:pt x="131220" y="66212"/>
                    <a:pt x="127608" y="68619"/>
                  </a:cubicBezTo>
                  <a:lnTo>
                    <a:pt x="104735" y="39727"/>
                  </a:lnTo>
                  <a:cubicBezTo>
                    <a:pt x="108347" y="34912"/>
                    <a:pt x="110754" y="30096"/>
                    <a:pt x="110754" y="24077"/>
                  </a:cubicBezTo>
                  <a:cubicBezTo>
                    <a:pt x="110754" y="10835"/>
                    <a:pt x="99920" y="0"/>
                    <a:pt x="86677" y="0"/>
                  </a:cubicBezTo>
                  <a:cubicBezTo>
                    <a:pt x="73435" y="0"/>
                    <a:pt x="62600" y="10835"/>
                    <a:pt x="62600" y="24077"/>
                  </a:cubicBezTo>
                  <a:cubicBezTo>
                    <a:pt x="62600" y="37319"/>
                    <a:pt x="73435" y="48154"/>
                    <a:pt x="86677" y="48154"/>
                  </a:cubicBezTo>
                  <a:cubicBezTo>
                    <a:pt x="90289" y="48154"/>
                    <a:pt x="92696" y="46950"/>
                    <a:pt x="96308" y="45746"/>
                  </a:cubicBezTo>
                  <a:lnTo>
                    <a:pt x="119181" y="74639"/>
                  </a:lnTo>
                  <a:cubicBezTo>
                    <a:pt x="115570" y="79454"/>
                    <a:pt x="113162" y="84270"/>
                    <a:pt x="111958" y="90289"/>
                  </a:cubicBezTo>
                  <a:lnTo>
                    <a:pt x="36116" y="96308"/>
                  </a:lnTo>
                  <a:cubicBezTo>
                    <a:pt x="32504" y="91493"/>
                    <a:pt x="26485" y="86677"/>
                    <a:pt x="19262" y="86677"/>
                  </a:cubicBezTo>
                  <a:cubicBezTo>
                    <a:pt x="8427" y="86677"/>
                    <a:pt x="0" y="95104"/>
                    <a:pt x="0" y="105939"/>
                  </a:cubicBezTo>
                  <a:cubicBezTo>
                    <a:pt x="0" y="116773"/>
                    <a:pt x="8427" y="125200"/>
                    <a:pt x="19262" y="125200"/>
                  </a:cubicBezTo>
                  <a:cubicBezTo>
                    <a:pt x="28892" y="125200"/>
                    <a:pt x="37319" y="117977"/>
                    <a:pt x="38523" y="108347"/>
                  </a:cubicBezTo>
                  <a:lnTo>
                    <a:pt x="111958" y="102327"/>
                  </a:lnTo>
                  <a:cubicBezTo>
                    <a:pt x="113162" y="108347"/>
                    <a:pt x="116773" y="113162"/>
                    <a:pt x="120385" y="116773"/>
                  </a:cubicBezTo>
                  <a:lnTo>
                    <a:pt x="104735" y="144462"/>
                  </a:lnTo>
                  <a:cubicBezTo>
                    <a:pt x="103531" y="144462"/>
                    <a:pt x="102327" y="143258"/>
                    <a:pt x="99920" y="143258"/>
                  </a:cubicBezTo>
                  <a:cubicBezTo>
                    <a:pt x="89085" y="143258"/>
                    <a:pt x="80658" y="151685"/>
                    <a:pt x="80658" y="162520"/>
                  </a:cubicBezTo>
                  <a:cubicBezTo>
                    <a:pt x="80658" y="173354"/>
                    <a:pt x="89085" y="181781"/>
                    <a:pt x="99920" y="181781"/>
                  </a:cubicBezTo>
                  <a:cubicBezTo>
                    <a:pt x="110754" y="181781"/>
                    <a:pt x="119181" y="173354"/>
                    <a:pt x="119181" y="162520"/>
                  </a:cubicBezTo>
                  <a:cubicBezTo>
                    <a:pt x="119181" y="157704"/>
                    <a:pt x="117977" y="154093"/>
                    <a:pt x="114366" y="150481"/>
                  </a:cubicBezTo>
                  <a:lnTo>
                    <a:pt x="130016" y="122793"/>
                  </a:lnTo>
                  <a:cubicBezTo>
                    <a:pt x="133627" y="123997"/>
                    <a:pt x="137239" y="125200"/>
                    <a:pt x="140850" y="125200"/>
                  </a:cubicBezTo>
                  <a:cubicBezTo>
                    <a:pt x="144462" y="125200"/>
                    <a:pt x="146870" y="123997"/>
                    <a:pt x="150481" y="123997"/>
                  </a:cubicBezTo>
                  <a:lnTo>
                    <a:pt x="172151" y="160112"/>
                  </a:lnTo>
                  <a:cubicBezTo>
                    <a:pt x="168539" y="164927"/>
                    <a:pt x="166131" y="169743"/>
                    <a:pt x="166131" y="175762"/>
                  </a:cubicBezTo>
                  <a:cubicBezTo>
                    <a:pt x="166131" y="189004"/>
                    <a:pt x="176966" y="199839"/>
                    <a:pt x="190208" y="199839"/>
                  </a:cubicBezTo>
                  <a:cubicBezTo>
                    <a:pt x="203451" y="199839"/>
                    <a:pt x="214285" y="189004"/>
                    <a:pt x="214285" y="175762"/>
                  </a:cubicBezTo>
                  <a:cubicBezTo>
                    <a:pt x="213081" y="162520"/>
                    <a:pt x="203451" y="151685"/>
                    <a:pt x="190208" y="151685"/>
                  </a:cubicBezTo>
                  <a:close/>
                </a:path>
              </a:pathLst>
            </a:custGeom>
            <a:solidFill>
              <a:schemeClr val="bg1"/>
            </a:solidFill>
            <a:ln w="11906" cap="flat">
              <a:noFill/>
              <a:prstDash val="solid"/>
              <a:miter/>
            </a:ln>
          </p:spPr>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06" name="Rectangle 205">
            <a:extLst>
              <a:ext uri="{FF2B5EF4-FFF2-40B4-BE49-F238E27FC236}">
                <a16:creationId xmlns:a16="http://schemas.microsoft.com/office/drawing/2014/main" id="{DADE58E5-5DEC-45E3-8EDE-093D34EB0590}"/>
              </a:ext>
            </a:extLst>
          </p:cNvPr>
          <p:cNvSpPr/>
          <p:nvPr/>
        </p:nvSpPr>
        <p:spPr>
          <a:xfrm>
            <a:off x="1268517" y="2977583"/>
            <a:ext cx="373500" cy="12311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800" b="0" i="0" u="none" strike="noStrike" kern="0" cap="none" spc="0" normalizeH="0" baseline="0" noProof="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sp>
        <p:nvSpPr>
          <p:cNvPr id="98" name="Rectangle 97">
            <a:extLst>
              <a:ext uri="{FF2B5EF4-FFF2-40B4-BE49-F238E27FC236}">
                <a16:creationId xmlns:a16="http://schemas.microsoft.com/office/drawing/2014/main" id="{486074E3-92EC-4153-AC47-062651F716C7}"/>
              </a:ext>
            </a:extLst>
          </p:cNvPr>
          <p:cNvSpPr/>
          <p:nvPr/>
        </p:nvSpPr>
        <p:spPr bwMode="auto">
          <a:xfrm>
            <a:off x="2855847" y="2749366"/>
            <a:ext cx="589523"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800" b="0" i="0" u="none" strike="noStrike" kern="0" cap="none" spc="0" normalizeH="0" baseline="0" noProof="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Teams productivity canvas</a:t>
            </a:r>
          </a:p>
        </p:txBody>
      </p:sp>
      <p:sp>
        <p:nvSpPr>
          <p:cNvPr id="237" name="Parallelogram 236">
            <a:extLst>
              <a:ext uri="{FF2B5EF4-FFF2-40B4-BE49-F238E27FC236}">
                <a16:creationId xmlns:a16="http://schemas.microsoft.com/office/drawing/2014/main" id="{E8629A68-AF93-4CC6-85E4-4DB0A6B7F49F}"/>
              </a:ext>
            </a:extLst>
          </p:cNvPr>
          <p:cNvSpPr/>
          <p:nvPr/>
        </p:nvSpPr>
        <p:spPr bwMode="auto">
          <a:xfrm>
            <a:off x="3661422" y="2653456"/>
            <a:ext cx="3859990" cy="492443"/>
          </a:xfrm>
          <a:prstGeom prst="parallelogram">
            <a:avLst>
              <a:gd name="adj" fmla="val 37573"/>
            </a:avLst>
          </a:prstGeom>
          <a:solidFill>
            <a:schemeClr val="accent1"/>
          </a:solidFill>
          <a:ln>
            <a:noFill/>
            <a:headEnd type="none" w="med" len="med"/>
            <a:tailEnd type="none" w="med" len="med"/>
          </a:ln>
          <a:effectLst>
            <a:outerShdw blurRad="63500" sx="102000" sy="1020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38" name="Picture 2">
            <a:extLst>
              <a:ext uri="{FF2B5EF4-FFF2-40B4-BE49-F238E27FC236}">
                <a16:creationId xmlns:a16="http://schemas.microsoft.com/office/drawing/2014/main" id="{2348CF67-694C-444C-B54B-C0BB4D41557F}"/>
              </a:ext>
            </a:extLst>
          </p:cNvPr>
          <p:cNvPicPr>
            <a:picLocks noChangeAspect="1" noChangeArrowheads="1"/>
          </p:cNvPicPr>
          <p:nvPr/>
        </p:nvPicPr>
        <p:blipFill rotWithShape="1">
          <a:blip r:embed="rId14" cstate="print">
            <a:biLevel thresh="25000"/>
            <a:extLst>
              <a:ext uri="{28A0092B-C50C-407E-A947-70E740481C1C}">
                <a14:useLocalDpi xmlns:a14="http://schemas.microsoft.com/office/drawing/2010/main"/>
              </a:ext>
            </a:extLst>
          </a:blip>
          <a:srcRect l="15451" t="21671" r="15203" b="26203"/>
          <a:stretch/>
        </p:blipFill>
        <p:spPr bwMode="auto">
          <a:xfrm>
            <a:off x="3877120" y="2754473"/>
            <a:ext cx="354807" cy="266700"/>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id="{CC01D047-7FE4-4CE6-BDA8-01519345EB9B}"/>
              </a:ext>
            </a:extLst>
          </p:cNvPr>
          <p:cNvSpPr/>
          <p:nvPr/>
        </p:nvSpPr>
        <p:spPr bwMode="auto">
          <a:xfrm>
            <a:off x="6403747" y="2881646"/>
            <a:ext cx="896466" cy="24622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800" b="0" i="0" u="none" strike="noStrike" kern="0" cap="none" spc="0" normalizeH="0" baseline="0" noProof="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Advanced security &amp; compliance</a:t>
            </a:r>
          </a:p>
        </p:txBody>
      </p:sp>
      <p:pic>
        <p:nvPicPr>
          <p:cNvPr id="111" name="Picture 110" descr="A picture containing drawing&#10;&#10;Description automatically generated">
            <a:extLst>
              <a:ext uri="{FF2B5EF4-FFF2-40B4-BE49-F238E27FC236}">
                <a16:creationId xmlns:a16="http://schemas.microsoft.com/office/drawing/2014/main" id="{AD8D9414-CF37-4339-98D1-FF3BEA707B1D}"/>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l="9895" t="24122" r="9227" b="23449"/>
          <a:stretch/>
        </p:blipFill>
        <p:spPr>
          <a:xfrm>
            <a:off x="6366896" y="2677301"/>
            <a:ext cx="924492" cy="220266"/>
          </a:xfrm>
          <a:prstGeom prst="rect">
            <a:avLst/>
          </a:prstGeom>
        </p:spPr>
      </p:pic>
      <p:grpSp>
        <p:nvGrpSpPr>
          <p:cNvPr id="42" name="Group 41">
            <a:extLst>
              <a:ext uri="{FF2B5EF4-FFF2-40B4-BE49-F238E27FC236}">
                <a16:creationId xmlns:a16="http://schemas.microsoft.com/office/drawing/2014/main" id="{CD53C100-D8C9-49F4-A057-D1FA7D54D89E}"/>
              </a:ext>
            </a:extLst>
          </p:cNvPr>
          <p:cNvGrpSpPr/>
          <p:nvPr/>
        </p:nvGrpSpPr>
        <p:grpSpPr>
          <a:xfrm>
            <a:off x="3392407" y="6208428"/>
            <a:ext cx="3879014" cy="492443"/>
            <a:chOff x="3392407" y="6155526"/>
            <a:chExt cx="3879014" cy="492443"/>
          </a:xfrm>
        </p:grpSpPr>
        <p:sp>
          <p:nvSpPr>
            <p:cNvPr id="262" name="Parallelogram 261">
              <a:extLst>
                <a:ext uri="{FF2B5EF4-FFF2-40B4-BE49-F238E27FC236}">
                  <a16:creationId xmlns:a16="http://schemas.microsoft.com/office/drawing/2014/main" id="{B8E6FFBC-09B5-4878-9711-1052D61A56E9}"/>
                </a:ext>
              </a:extLst>
            </p:cNvPr>
            <p:cNvSpPr/>
            <p:nvPr/>
          </p:nvSpPr>
          <p:spPr bwMode="auto">
            <a:xfrm>
              <a:off x="3392407" y="6155526"/>
              <a:ext cx="3879014" cy="492443"/>
            </a:xfrm>
            <a:prstGeom prst="parallelogram">
              <a:avLst>
                <a:gd name="adj" fmla="val 37573"/>
              </a:avLst>
            </a:prstGeom>
            <a:solidFill>
              <a:schemeClr val="accent5">
                <a:lumMod val="75000"/>
              </a:schemeClr>
            </a:solidFill>
            <a:ln>
              <a:noFill/>
              <a:headEnd type="none" w="med" len="med"/>
              <a:tailEnd type="none" w="med" len="med"/>
            </a:ln>
            <a:effectLst>
              <a:outerShdw blurRad="63500" sx="102000" sy="1020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247" name="Picture 246" descr="Data Catalog">
              <a:extLst>
                <a:ext uri="{FF2B5EF4-FFF2-40B4-BE49-F238E27FC236}">
                  <a16:creationId xmlns:a16="http://schemas.microsoft.com/office/drawing/2014/main" id="{5BAC3BB7-F938-493D-A3BF-28B963E51C94}"/>
                </a:ext>
              </a:extLst>
            </p:cNvPr>
            <p:cNvPicPr>
              <a:picLocks noChangeAspect="1"/>
            </p:cNvPicPr>
            <p:nvPr/>
          </p:nvPicPr>
          <p:blipFill>
            <a:blip r:embed="rId16"/>
            <a:stretch>
              <a:fillRect/>
            </a:stretch>
          </p:blipFill>
          <p:spPr>
            <a:xfrm>
              <a:off x="5586521" y="6254356"/>
              <a:ext cx="274701" cy="294782"/>
            </a:xfrm>
            <a:prstGeom prst="rect">
              <a:avLst/>
            </a:prstGeom>
          </p:spPr>
        </p:pic>
        <p:sp>
          <p:nvSpPr>
            <p:cNvPr id="248" name="Rectangle 247">
              <a:extLst>
                <a:ext uri="{FF2B5EF4-FFF2-40B4-BE49-F238E27FC236}">
                  <a16:creationId xmlns:a16="http://schemas.microsoft.com/office/drawing/2014/main" id="{77412567-DDD6-41BF-B4E5-C07D10168B00}"/>
                </a:ext>
              </a:extLst>
            </p:cNvPr>
            <p:cNvSpPr/>
            <p:nvPr/>
          </p:nvSpPr>
          <p:spPr>
            <a:xfrm>
              <a:off x="5959942" y="6217081"/>
              <a:ext cx="1117614" cy="369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sz="800" b="0" i="0" u="none" strike="noStrike" kern="0" cap="none" spc="0" normalizeH="0" baseline="0" noProof="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a:p>
              <a:pPr marL="114300" marR="0" lvl="0" indent="-88900" algn="l" defTabSz="914400"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800" b="0" i="0" u="none" strike="noStrike" kern="0" cap="none" spc="0" normalizeH="0" baseline="0" noProof="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Metadata Mgmt. </a:t>
              </a:r>
            </a:p>
            <a:p>
              <a:pPr marL="114300" marR="0" lvl="0" indent="-88900" algn="l" defTabSz="914400"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800" b="0" i="0" u="none" strike="noStrike" kern="0" cap="none" spc="0" normalizeH="0" baseline="0" noProof="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Lineage Tracking </a:t>
              </a:r>
            </a:p>
          </p:txBody>
        </p:sp>
        <p:sp>
          <p:nvSpPr>
            <p:cNvPr id="10" name="Rectangle 9">
              <a:extLst>
                <a:ext uri="{FF2B5EF4-FFF2-40B4-BE49-F238E27FC236}">
                  <a16:creationId xmlns:a16="http://schemas.microsoft.com/office/drawing/2014/main" id="{FBC12030-62CE-40C2-B8E8-1F46C398729A}"/>
                </a:ext>
              </a:extLst>
            </p:cNvPr>
            <p:cNvSpPr/>
            <p:nvPr/>
          </p:nvSpPr>
          <p:spPr>
            <a:xfrm>
              <a:off x="3935002" y="6268392"/>
              <a:ext cx="1643399" cy="246221"/>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sz="800" b="0" i="0" u="none" strike="noStrike" kern="0" cap="none" spc="0" normalizeH="0" baseline="0" noProof="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Machine Learning Studio</a:t>
              </a:r>
            </a:p>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sz="800" b="0" i="0" u="none" strike="noStrike" kern="0" cap="none" spc="0" normalizeH="0" baseline="0" noProof="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Pre-configurations</a:t>
              </a:r>
            </a:p>
          </p:txBody>
        </p:sp>
        <p:pic>
          <p:nvPicPr>
            <p:cNvPr id="121" name="Picture 2" descr="See the source image">
              <a:extLst>
                <a:ext uri="{FF2B5EF4-FFF2-40B4-BE49-F238E27FC236}">
                  <a16:creationId xmlns:a16="http://schemas.microsoft.com/office/drawing/2014/main" id="{F132D1B1-8F29-4999-AD7D-CC5582A76634}"/>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3503409" y="6277178"/>
              <a:ext cx="474549" cy="249138"/>
            </a:xfrm>
            <a:prstGeom prst="rect">
              <a:avLst/>
            </a:prstGeom>
            <a:noFill/>
            <a:extLst>
              <a:ext uri="{909E8E84-426E-40DD-AFC4-6F175D3DCCD1}">
                <a14:hiddenFill xmlns:a14="http://schemas.microsoft.com/office/drawing/2010/main">
                  <a:solidFill>
                    <a:srgbClr val="FFFFFF"/>
                  </a:solidFill>
                </a14:hiddenFill>
              </a:ext>
            </a:extLst>
          </p:spPr>
        </p:pic>
      </p:grpSp>
      <p:sp>
        <p:nvSpPr>
          <p:cNvPr id="229" name="Parallelogram 228">
            <a:extLst>
              <a:ext uri="{FF2B5EF4-FFF2-40B4-BE49-F238E27FC236}">
                <a16:creationId xmlns:a16="http://schemas.microsoft.com/office/drawing/2014/main" id="{8A0F5F12-B3C3-4C07-8E35-6C5C713AD61E}"/>
              </a:ext>
            </a:extLst>
          </p:cNvPr>
          <p:cNvSpPr/>
          <p:nvPr/>
        </p:nvSpPr>
        <p:spPr bwMode="auto">
          <a:xfrm>
            <a:off x="3475684" y="3146309"/>
            <a:ext cx="3862318" cy="476907"/>
          </a:xfrm>
          <a:prstGeom prst="parallelogram">
            <a:avLst>
              <a:gd name="adj" fmla="val 37573"/>
            </a:avLst>
          </a:prstGeom>
          <a:solidFill>
            <a:schemeClr val="accent5">
              <a:lumMod val="75000"/>
            </a:schemeClr>
          </a:solidFill>
          <a:ln>
            <a:noFill/>
            <a:headEnd type="none" w="med" len="med"/>
            <a:tailEnd type="none" w="med" len="med"/>
          </a:ln>
          <a:effectLst>
            <a:outerShdw blurRad="63500" sx="102000" sy="1020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230" name="Picture 229" descr=" Data Lake Analytics">
            <a:extLst>
              <a:ext uri="{FF2B5EF4-FFF2-40B4-BE49-F238E27FC236}">
                <a16:creationId xmlns:a16="http://schemas.microsoft.com/office/drawing/2014/main" id="{6882D7CE-F3B7-4193-B415-7802526EC9D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4348410" y="3259583"/>
            <a:ext cx="188666" cy="250358"/>
          </a:xfrm>
          <a:prstGeom prst="rect">
            <a:avLst/>
          </a:prstGeom>
        </p:spPr>
      </p:pic>
      <p:sp>
        <p:nvSpPr>
          <p:cNvPr id="231" name="Rectangle 230">
            <a:extLst>
              <a:ext uri="{FF2B5EF4-FFF2-40B4-BE49-F238E27FC236}">
                <a16:creationId xmlns:a16="http://schemas.microsoft.com/office/drawing/2014/main" id="{6F4F74B0-4756-4BB3-81DF-59878ACC48A9}"/>
              </a:ext>
            </a:extLst>
          </p:cNvPr>
          <p:cNvSpPr/>
          <p:nvPr/>
        </p:nvSpPr>
        <p:spPr>
          <a:xfrm>
            <a:off x="4609856" y="3261652"/>
            <a:ext cx="602729" cy="246221"/>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Pct val="90000"/>
              <a:buFontTx/>
              <a:buNone/>
              <a:tabLst/>
              <a:defRPr/>
            </a:pPr>
            <a:r>
              <a:rPr kumimoji="0" lang="en-US" sz="800" b="0" i="0" u="none" strike="noStrike" kern="0" cap="none" spc="0" normalizeH="0" baseline="0" noProof="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a:t>
            </a:r>
            <a:br>
              <a:rPr kumimoji="0" lang="en-US" sz="800" b="0" i="0" u="none" strike="noStrike" kern="0" cap="none" spc="0" normalizeH="0" baseline="0" noProof="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800" b="0" i="0" u="none" strike="noStrike" kern="0" cap="none" spc="0" normalizeH="0" baseline="0" noProof="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Lake Storage</a:t>
            </a:r>
          </a:p>
        </p:txBody>
      </p:sp>
      <p:pic>
        <p:nvPicPr>
          <p:cNvPr id="232" name="Graphic 133">
            <a:extLst>
              <a:ext uri="{FF2B5EF4-FFF2-40B4-BE49-F238E27FC236}">
                <a16:creationId xmlns:a16="http://schemas.microsoft.com/office/drawing/2014/main" id="{1E0FD044-FAD2-4F00-8B68-9049CED5C5A2}"/>
              </a:ext>
            </a:extLst>
          </p:cNvPr>
          <p:cNvPicPr>
            <a:picLocks noChangeAspect="1"/>
          </p:cNvPicPr>
          <p:nvPr/>
        </p:nvPicPr>
        <p:blipFill>
          <a:blip r:embed="rId19" cstate="print">
            <a:extLst>
              <a:ext uri="{BEBA8EAE-BF5A-486C-A8C5-ECC9F3942E4B}">
                <a14:imgProps xmlns:a14="http://schemas.microsoft.com/office/drawing/2010/main">
                  <a14:imgLayer r:embed="rId20">
                    <a14:imgEffect>
                      <a14:backgroundRemoval t="6762" b="92527" l="9804" r="92157">
                        <a14:foregroundMark x1="57255" y1="9609" x2="57255" y2="9609"/>
                        <a14:foregroundMark x1="56471" y1="13167" x2="56471" y2="13167"/>
                        <a14:foregroundMark x1="66275" y1="13523" x2="90980" y2="29893"/>
                        <a14:foregroundMark x1="89020" y1="29181" x2="92549" y2="68683"/>
                        <a14:foregroundMark x1="92549" y1="69395" x2="75020" y2="75888"/>
                        <a14:foregroundMark x1="53333" y1="87900" x2="48914" y2="89434"/>
                        <a14:foregroundMark x1="19608" y1="77580" x2="12549" y2="70819"/>
                        <a14:foregroundMark x1="13333" y1="30605" x2="13333" y2="30605"/>
                        <a14:foregroundMark x1="31373" y1="19217" x2="49804" y2="6762"/>
                        <a14:foregroundMark x1="31373" y1="15658" x2="10980" y2="30605"/>
                        <a14:backgroundMark x1="52549" y1="83274" x2="67451" y2="76512"/>
                        <a14:backgroundMark x1="67451" y1="79004" x2="67451" y2="79004"/>
                        <a14:backgroundMark x1="65490" y1="79715" x2="70588" y2="75089"/>
                        <a14:backgroundMark x1="40784" y1="92883" x2="45098" y2="93950"/>
                        <a14:backgroundMark x1="40000" y1="93950" x2="43137" y2="92527"/>
                        <a14:backgroundMark x1="38431" y1="92527" x2="45098" y2="95018"/>
                        <a14:backgroundMark x1="67843" y1="79004" x2="76471" y2="72954"/>
                      </a14:backgroundRemoval>
                    </a14:imgEffect>
                  </a14:imgLayer>
                </a14:imgProps>
              </a:ext>
              <a:ext uri="{28A0092B-C50C-407E-A947-70E740481C1C}">
                <a14:useLocalDpi xmlns:a14="http://schemas.microsoft.com/office/drawing/2010/main"/>
              </a:ext>
            </a:extLst>
          </a:blip>
          <a:stretch>
            <a:fillRect/>
          </a:stretch>
        </p:blipFill>
        <p:spPr>
          <a:xfrm>
            <a:off x="3833836" y="3197649"/>
            <a:ext cx="223060" cy="247226"/>
          </a:xfrm>
          <a:custGeom>
            <a:avLst/>
            <a:gdLst>
              <a:gd name="connsiteX0" fmla="*/ -106 w 420952"/>
              <a:gd name="connsiteY0" fmla="*/ -117 h 466555"/>
              <a:gd name="connsiteX1" fmla="*/ 420847 w 420952"/>
              <a:gd name="connsiteY1" fmla="*/ -117 h 466555"/>
              <a:gd name="connsiteX2" fmla="*/ 420847 w 420952"/>
              <a:gd name="connsiteY2" fmla="*/ 466438 h 466555"/>
              <a:gd name="connsiteX3" fmla="*/ -106 w 420952"/>
              <a:gd name="connsiteY3" fmla="*/ 466438 h 466555"/>
            </a:gdLst>
            <a:ahLst/>
            <a:cxnLst>
              <a:cxn ang="0">
                <a:pos x="connsiteX0" y="connsiteY0"/>
              </a:cxn>
              <a:cxn ang="0">
                <a:pos x="connsiteX1" y="connsiteY1"/>
              </a:cxn>
              <a:cxn ang="0">
                <a:pos x="connsiteX2" y="connsiteY2"/>
              </a:cxn>
              <a:cxn ang="0">
                <a:pos x="connsiteX3" y="connsiteY3"/>
              </a:cxn>
            </a:cxnLst>
            <a:rect l="l" t="t" r="r" b="b"/>
            <a:pathLst>
              <a:path w="420952" h="466555">
                <a:moveTo>
                  <a:pt x="-106" y="-117"/>
                </a:moveTo>
                <a:lnTo>
                  <a:pt x="420847" y="-117"/>
                </a:lnTo>
                <a:lnTo>
                  <a:pt x="420847" y="466438"/>
                </a:lnTo>
                <a:lnTo>
                  <a:pt x="-106" y="466438"/>
                </a:lnTo>
                <a:close/>
              </a:path>
            </a:pathLst>
          </a:custGeom>
        </p:spPr>
      </p:pic>
      <p:sp>
        <p:nvSpPr>
          <p:cNvPr id="233" name="Rectangle 232">
            <a:extLst>
              <a:ext uri="{FF2B5EF4-FFF2-40B4-BE49-F238E27FC236}">
                <a16:creationId xmlns:a16="http://schemas.microsoft.com/office/drawing/2014/main" id="{9E274C1D-E815-426C-AD69-9406D0E939AE}"/>
              </a:ext>
            </a:extLst>
          </p:cNvPr>
          <p:cNvSpPr/>
          <p:nvPr/>
        </p:nvSpPr>
        <p:spPr>
          <a:xfrm>
            <a:off x="3661474" y="3465256"/>
            <a:ext cx="567784" cy="12311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800" b="0" i="0" u="none" strike="noStrike" kern="0" cap="none" spc="0" normalizeH="0" baseline="0" noProof="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Synapse</a:t>
            </a:r>
          </a:p>
        </p:txBody>
      </p:sp>
      <p:sp>
        <p:nvSpPr>
          <p:cNvPr id="241" name="Rectangle 240">
            <a:extLst>
              <a:ext uri="{FF2B5EF4-FFF2-40B4-BE49-F238E27FC236}">
                <a16:creationId xmlns:a16="http://schemas.microsoft.com/office/drawing/2014/main" id="{64CCFFAB-8D90-4C4A-B412-435C7E7D3429}"/>
              </a:ext>
            </a:extLst>
          </p:cNvPr>
          <p:cNvSpPr/>
          <p:nvPr/>
        </p:nvSpPr>
        <p:spPr>
          <a:xfrm>
            <a:off x="5689511" y="3279471"/>
            <a:ext cx="1504380" cy="2308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sz="800" b="0" i="0" u="none" strike="noStrike" kern="0" cap="none" spc="0" normalizeH="0" baseline="0" noProof="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Vault</a:t>
            </a:r>
          </a:p>
          <a:p>
            <a:pPr marL="114300" marR="0" lvl="0" indent="-88900" algn="l" defTabSz="914400"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700" b="0" i="0" u="none" strike="noStrike" kern="0" cap="none" spc="0" normalizeH="0" baseline="0" noProof="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Secret &amp; Certificate Management</a:t>
            </a:r>
          </a:p>
        </p:txBody>
      </p:sp>
      <p:grpSp>
        <p:nvGrpSpPr>
          <p:cNvPr id="5" name="Group 4">
            <a:extLst>
              <a:ext uri="{FF2B5EF4-FFF2-40B4-BE49-F238E27FC236}">
                <a16:creationId xmlns:a16="http://schemas.microsoft.com/office/drawing/2014/main" id="{FE54D6DD-3DE0-401A-9B82-08C2C8F31DD7}"/>
              </a:ext>
            </a:extLst>
          </p:cNvPr>
          <p:cNvGrpSpPr/>
          <p:nvPr/>
        </p:nvGrpSpPr>
        <p:grpSpPr>
          <a:xfrm>
            <a:off x="5392401" y="3249244"/>
            <a:ext cx="240049" cy="273184"/>
            <a:chOff x="8953178" y="3453977"/>
            <a:chExt cx="305122" cy="347239"/>
          </a:xfrm>
        </p:grpSpPr>
        <p:sp>
          <p:nvSpPr>
            <p:cNvPr id="90" name="Freeform: Shape 89">
              <a:extLst>
                <a:ext uri="{FF2B5EF4-FFF2-40B4-BE49-F238E27FC236}">
                  <a16:creationId xmlns:a16="http://schemas.microsoft.com/office/drawing/2014/main" id="{A367FCE1-D7C4-4AE3-93BE-C4A6ED553AB3}"/>
                </a:ext>
              </a:extLst>
            </p:cNvPr>
            <p:cNvSpPr/>
            <p:nvPr/>
          </p:nvSpPr>
          <p:spPr>
            <a:xfrm>
              <a:off x="8953178" y="3525351"/>
              <a:ext cx="305122" cy="275865"/>
            </a:xfrm>
            <a:custGeom>
              <a:avLst/>
              <a:gdLst>
                <a:gd name="connsiteX0" fmla="*/ 354834 w 354834"/>
                <a:gd name="connsiteY0" fmla="*/ 145110 h 320810"/>
                <a:gd name="connsiteX1" fmla="*/ 285127 w 354834"/>
                <a:gd name="connsiteY1" fmla="*/ 5491 h 320810"/>
                <a:gd name="connsiteX2" fmla="*/ 285127 w 354834"/>
                <a:gd name="connsiteY2" fmla="*/ 10981 h 320810"/>
                <a:gd name="connsiteX3" fmla="*/ 273247 w 354834"/>
                <a:gd name="connsiteY3" fmla="*/ 58829 h 320810"/>
                <a:gd name="connsiteX4" fmla="*/ 306512 w 354834"/>
                <a:gd name="connsiteY4" fmla="*/ 144325 h 320810"/>
                <a:gd name="connsiteX5" fmla="*/ 177417 w 354834"/>
                <a:gd name="connsiteY5" fmla="*/ 272179 h 320810"/>
                <a:gd name="connsiteX6" fmla="*/ 48315 w 354834"/>
                <a:gd name="connsiteY6" fmla="*/ 144325 h 320810"/>
                <a:gd name="connsiteX7" fmla="*/ 85541 w 354834"/>
                <a:gd name="connsiteY7" fmla="*/ 54123 h 320810"/>
                <a:gd name="connsiteX8" fmla="*/ 75244 w 354834"/>
                <a:gd name="connsiteY8" fmla="*/ 10197 h 320810"/>
                <a:gd name="connsiteX9" fmla="*/ 76036 w 354834"/>
                <a:gd name="connsiteY9" fmla="*/ 0 h 320810"/>
                <a:gd name="connsiteX10" fmla="*/ 0 w 354834"/>
                <a:gd name="connsiteY10" fmla="*/ 144325 h 320810"/>
                <a:gd name="connsiteX11" fmla="*/ 177417 w 354834"/>
                <a:gd name="connsiteY11" fmla="*/ 320811 h 320810"/>
                <a:gd name="connsiteX12" fmla="*/ 354834 w 354834"/>
                <a:gd name="connsiteY12" fmla="*/ 145110 h 32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834" h="320810">
                  <a:moveTo>
                    <a:pt x="354834" y="145110"/>
                  </a:moveTo>
                  <a:cubicBezTo>
                    <a:pt x="354834" y="87851"/>
                    <a:pt x="327113" y="37651"/>
                    <a:pt x="285127" y="5491"/>
                  </a:cubicBezTo>
                  <a:lnTo>
                    <a:pt x="285127" y="10981"/>
                  </a:lnTo>
                  <a:cubicBezTo>
                    <a:pt x="285127" y="28237"/>
                    <a:pt x="280383" y="44710"/>
                    <a:pt x="273247" y="58829"/>
                  </a:cubicBezTo>
                  <a:cubicBezTo>
                    <a:pt x="293848" y="81576"/>
                    <a:pt x="306512" y="111382"/>
                    <a:pt x="306512" y="144325"/>
                  </a:cubicBezTo>
                  <a:cubicBezTo>
                    <a:pt x="306512" y="214920"/>
                    <a:pt x="248701" y="272179"/>
                    <a:pt x="177417" y="272179"/>
                  </a:cubicBezTo>
                  <a:cubicBezTo>
                    <a:pt x="106133" y="272179"/>
                    <a:pt x="48315" y="214920"/>
                    <a:pt x="48315" y="144325"/>
                  </a:cubicBezTo>
                  <a:cubicBezTo>
                    <a:pt x="48315" y="109029"/>
                    <a:pt x="62571" y="77654"/>
                    <a:pt x="85541" y="54123"/>
                  </a:cubicBezTo>
                  <a:cubicBezTo>
                    <a:pt x="79204" y="40788"/>
                    <a:pt x="75244" y="25884"/>
                    <a:pt x="75244" y="10197"/>
                  </a:cubicBezTo>
                  <a:cubicBezTo>
                    <a:pt x="75244" y="7059"/>
                    <a:pt x="75244" y="3137"/>
                    <a:pt x="76036" y="0"/>
                  </a:cubicBezTo>
                  <a:cubicBezTo>
                    <a:pt x="30098" y="31375"/>
                    <a:pt x="0" y="84713"/>
                    <a:pt x="0" y="144325"/>
                  </a:cubicBezTo>
                  <a:cubicBezTo>
                    <a:pt x="0" y="242373"/>
                    <a:pt x="79204" y="320811"/>
                    <a:pt x="177417" y="320811"/>
                  </a:cubicBezTo>
                  <a:cubicBezTo>
                    <a:pt x="275631" y="320811"/>
                    <a:pt x="354834" y="242373"/>
                    <a:pt x="354834" y="145110"/>
                  </a:cubicBezTo>
                  <a:close/>
                </a:path>
              </a:pathLst>
            </a:custGeom>
            <a:solidFill>
              <a:srgbClr val="7FB900"/>
            </a:solidFill>
            <a:ln w="9331" cap="flat">
              <a:noFill/>
              <a:prstDash val="solid"/>
              <a:miter/>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A3CB4684-D6F6-451A-AF0F-EF6047D75D97}"/>
                </a:ext>
              </a:extLst>
            </p:cNvPr>
            <p:cNvSpPr/>
            <p:nvPr/>
          </p:nvSpPr>
          <p:spPr>
            <a:xfrm>
              <a:off x="9035923" y="3453977"/>
              <a:ext cx="139632" cy="265748"/>
            </a:xfrm>
            <a:custGeom>
              <a:avLst/>
              <a:gdLst>
                <a:gd name="connsiteX0" fmla="*/ 81580 w 162381"/>
                <a:gd name="connsiteY0" fmla="*/ 0 h 309044"/>
                <a:gd name="connsiteX1" fmla="*/ 0 w 162381"/>
                <a:gd name="connsiteY1" fmla="*/ 80791 h 309044"/>
                <a:gd name="connsiteX2" fmla="*/ 58611 w 162381"/>
                <a:gd name="connsiteY2" fmla="*/ 158444 h 309044"/>
                <a:gd name="connsiteX3" fmla="*/ 58611 w 162381"/>
                <a:gd name="connsiteY3" fmla="*/ 238451 h 309044"/>
                <a:gd name="connsiteX4" fmla="*/ 20593 w 162381"/>
                <a:gd name="connsiteY4" fmla="*/ 238451 h 309044"/>
                <a:gd name="connsiteX5" fmla="*/ 20593 w 162381"/>
                <a:gd name="connsiteY5" fmla="*/ 279238 h 309044"/>
                <a:gd name="connsiteX6" fmla="*/ 58611 w 162381"/>
                <a:gd name="connsiteY6" fmla="*/ 279238 h 309044"/>
                <a:gd name="connsiteX7" fmla="*/ 58611 w 162381"/>
                <a:gd name="connsiteY7" fmla="*/ 309045 h 309044"/>
                <a:gd name="connsiteX8" fmla="*/ 103757 w 162381"/>
                <a:gd name="connsiteY8" fmla="*/ 309045 h 309044"/>
                <a:gd name="connsiteX9" fmla="*/ 103757 w 162381"/>
                <a:gd name="connsiteY9" fmla="*/ 157660 h 309044"/>
                <a:gd name="connsiteX10" fmla="*/ 162369 w 162381"/>
                <a:gd name="connsiteY10" fmla="*/ 80006 h 309044"/>
                <a:gd name="connsiteX11" fmla="*/ 81580 w 162381"/>
                <a:gd name="connsiteY11" fmla="*/ 0 h 309044"/>
                <a:gd name="connsiteX12" fmla="*/ 81580 w 162381"/>
                <a:gd name="connsiteY12" fmla="*/ 42356 h 309044"/>
                <a:gd name="connsiteX13" fmla="*/ 120390 w 162381"/>
                <a:gd name="connsiteY13" fmla="*/ 80791 h 309044"/>
                <a:gd name="connsiteX14" fmla="*/ 81580 w 162381"/>
                <a:gd name="connsiteY14" fmla="*/ 119226 h 309044"/>
                <a:gd name="connsiteX15" fmla="*/ 42770 w 162381"/>
                <a:gd name="connsiteY15" fmla="*/ 80791 h 309044"/>
                <a:gd name="connsiteX16" fmla="*/ 81580 w 162381"/>
                <a:gd name="connsiteY16" fmla="*/ 42356 h 30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381" h="309044">
                  <a:moveTo>
                    <a:pt x="81580" y="0"/>
                  </a:moveTo>
                  <a:cubicBezTo>
                    <a:pt x="36434" y="0"/>
                    <a:pt x="0" y="36081"/>
                    <a:pt x="0" y="80791"/>
                  </a:cubicBezTo>
                  <a:cubicBezTo>
                    <a:pt x="0" y="117657"/>
                    <a:pt x="24553" y="148248"/>
                    <a:pt x="58611" y="158444"/>
                  </a:cubicBezTo>
                  <a:lnTo>
                    <a:pt x="58611" y="238451"/>
                  </a:lnTo>
                  <a:lnTo>
                    <a:pt x="20593" y="238451"/>
                  </a:lnTo>
                  <a:lnTo>
                    <a:pt x="20593" y="279238"/>
                  </a:lnTo>
                  <a:lnTo>
                    <a:pt x="58611" y="279238"/>
                  </a:lnTo>
                  <a:lnTo>
                    <a:pt x="58611" y="309045"/>
                  </a:lnTo>
                  <a:lnTo>
                    <a:pt x="103757" y="309045"/>
                  </a:lnTo>
                  <a:lnTo>
                    <a:pt x="103757" y="157660"/>
                  </a:lnTo>
                  <a:cubicBezTo>
                    <a:pt x="137822" y="148248"/>
                    <a:pt x="162369" y="116873"/>
                    <a:pt x="162369" y="80006"/>
                  </a:cubicBezTo>
                  <a:cubicBezTo>
                    <a:pt x="163160" y="36081"/>
                    <a:pt x="126726" y="0"/>
                    <a:pt x="81580" y="0"/>
                  </a:cubicBezTo>
                  <a:close/>
                  <a:moveTo>
                    <a:pt x="81580" y="42356"/>
                  </a:moveTo>
                  <a:cubicBezTo>
                    <a:pt x="102966" y="42356"/>
                    <a:pt x="120390" y="59613"/>
                    <a:pt x="120390" y="80791"/>
                  </a:cubicBezTo>
                  <a:cubicBezTo>
                    <a:pt x="120390" y="101970"/>
                    <a:pt x="102966" y="119226"/>
                    <a:pt x="81580" y="119226"/>
                  </a:cubicBezTo>
                  <a:cubicBezTo>
                    <a:pt x="60195" y="119226"/>
                    <a:pt x="42770" y="101970"/>
                    <a:pt x="42770" y="80791"/>
                  </a:cubicBezTo>
                  <a:cubicBezTo>
                    <a:pt x="42770" y="59613"/>
                    <a:pt x="60195" y="42356"/>
                    <a:pt x="81580" y="42356"/>
                  </a:cubicBezTo>
                  <a:close/>
                </a:path>
              </a:pathLst>
            </a:custGeom>
            <a:solidFill>
              <a:srgbClr val="FBD016"/>
            </a:solidFill>
            <a:ln w="9331" cap="flat">
              <a:noFill/>
              <a:prstDash val="solid"/>
              <a:miter/>
            </a:ln>
          </p:spPr>
          <p:txBody>
            <a:bodyPr wrap="squar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0" name="Freeform: Shape 109">
            <a:extLst>
              <a:ext uri="{FF2B5EF4-FFF2-40B4-BE49-F238E27FC236}">
                <a16:creationId xmlns:a16="http://schemas.microsoft.com/office/drawing/2014/main" id="{0059F380-0701-4CC6-9023-CD28864BFAA7}"/>
              </a:ext>
            </a:extLst>
          </p:cNvPr>
          <p:cNvSpPr/>
          <p:nvPr/>
        </p:nvSpPr>
        <p:spPr bwMode="auto">
          <a:xfrm>
            <a:off x="7561" y="3146309"/>
            <a:ext cx="3580189" cy="476907"/>
          </a:xfrm>
          <a:custGeom>
            <a:avLst/>
            <a:gdLst>
              <a:gd name="connsiteX0" fmla="*/ 0 w 3580207"/>
              <a:gd name="connsiteY0" fmla="*/ 0 h 492443"/>
              <a:gd name="connsiteX1" fmla="*/ 59131 w 3580207"/>
              <a:gd name="connsiteY1" fmla="*/ 0 h 492443"/>
              <a:gd name="connsiteX2" fmla="*/ 3521076 w 3580207"/>
              <a:gd name="connsiteY2" fmla="*/ 0 h 492443"/>
              <a:gd name="connsiteX3" fmla="*/ 3580207 w 3580207"/>
              <a:gd name="connsiteY3" fmla="*/ 0 h 492443"/>
              <a:gd name="connsiteX4" fmla="*/ 3395181 w 3580207"/>
              <a:gd name="connsiteY4" fmla="*/ 492443 h 492443"/>
              <a:gd name="connsiteX5" fmla="*/ 3336050 w 3580207"/>
              <a:gd name="connsiteY5" fmla="*/ 492443 h 492443"/>
              <a:gd name="connsiteX6" fmla="*/ 59131 w 3580207"/>
              <a:gd name="connsiteY6" fmla="*/ 492443 h 492443"/>
              <a:gd name="connsiteX7" fmla="*/ 0 w 3580207"/>
              <a:gd name="connsiteY7" fmla="*/ 492443 h 49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0207" h="492443">
                <a:moveTo>
                  <a:pt x="0" y="0"/>
                </a:moveTo>
                <a:lnTo>
                  <a:pt x="59131" y="0"/>
                </a:lnTo>
                <a:lnTo>
                  <a:pt x="3521076" y="0"/>
                </a:lnTo>
                <a:lnTo>
                  <a:pt x="3580207" y="0"/>
                </a:lnTo>
                <a:lnTo>
                  <a:pt x="3395181" y="492443"/>
                </a:lnTo>
                <a:lnTo>
                  <a:pt x="3336050" y="492443"/>
                </a:lnTo>
                <a:lnTo>
                  <a:pt x="59131" y="492443"/>
                </a:lnTo>
                <a:lnTo>
                  <a:pt x="0" y="492443"/>
                </a:lnTo>
                <a:close/>
              </a:path>
            </a:pathLst>
          </a:custGeom>
          <a:solidFill>
            <a:schemeClr val="accent5">
              <a:lumMod val="75000"/>
            </a:schemeClr>
          </a:solidFill>
          <a:ln>
            <a:noFill/>
            <a:headEnd type="none" w="med" len="med"/>
            <a:tailEnd type="none" w="med" len="med"/>
          </a:ln>
          <a:effectLst>
            <a:outerShdw blurRad="63500" sx="102000" sy="1020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1" name="Rectangle 220">
            <a:extLst>
              <a:ext uri="{FF2B5EF4-FFF2-40B4-BE49-F238E27FC236}">
                <a16:creationId xmlns:a16="http://schemas.microsoft.com/office/drawing/2014/main" id="{E70E9D65-C603-41CB-AB01-CD34EEA23AFA}"/>
              </a:ext>
            </a:extLst>
          </p:cNvPr>
          <p:cNvSpPr/>
          <p:nvPr/>
        </p:nvSpPr>
        <p:spPr>
          <a:xfrm>
            <a:off x="1288215" y="3261652"/>
            <a:ext cx="129554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222" name="Group 11" descr="Data Factory">
            <a:extLst>
              <a:ext uri="{FF2B5EF4-FFF2-40B4-BE49-F238E27FC236}">
                <a16:creationId xmlns:a16="http://schemas.microsoft.com/office/drawing/2014/main" id="{F41E3A28-9557-43B6-9F7D-540A5B3EEE52}"/>
              </a:ext>
            </a:extLst>
          </p:cNvPr>
          <p:cNvGrpSpPr>
            <a:grpSpLocks noChangeAspect="1"/>
          </p:cNvGrpSpPr>
          <p:nvPr/>
        </p:nvGrpSpPr>
        <p:grpSpPr bwMode="auto">
          <a:xfrm>
            <a:off x="937795" y="3240452"/>
            <a:ext cx="288621" cy="288620"/>
            <a:chOff x="3412" y="2579"/>
            <a:chExt cx="284" cy="284"/>
          </a:xfrm>
        </p:grpSpPr>
        <p:sp>
          <p:nvSpPr>
            <p:cNvPr id="223" name="Freeform 12">
              <a:extLst>
                <a:ext uri="{FF2B5EF4-FFF2-40B4-BE49-F238E27FC236}">
                  <a16:creationId xmlns:a16="http://schemas.microsoft.com/office/drawing/2014/main" id="{206E2892-8960-43C4-B002-18D565E24B63}"/>
                </a:ext>
              </a:extLst>
            </p:cNvPr>
            <p:cNvSpPr>
              <a:spLocks noEditPoints="1"/>
            </p:cNvSpPr>
            <p:nvPr/>
          </p:nvSpPr>
          <p:spPr bwMode="auto">
            <a:xfrm>
              <a:off x="3412" y="2579"/>
              <a:ext cx="284" cy="284"/>
            </a:xfrm>
            <a:custGeom>
              <a:avLst/>
              <a:gdLst>
                <a:gd name="T0" fmla="*/ 148 w 189"/>
                <a:gd name="T1" fmla="*/ 158 h 189"/>
                <a:gd name="T2" fmla="*/ 169 w 189"/>
                <a:gd name="T3" fmla="*/ 158 h 189"/>
                <a:gd name="T4" fmla="*/ 169 w 189"/>
                <a:gd name="T5" fmla="*/ 138 h 189"/>
                <a:gd name="T6" fmla="*/ 148 w 189"/>
                <a:gd name="T7" fmla="*/ 138 h 189"/>
                <a:gd name="T8" fmla="*/ 148 w 189"/>
                <a:gd name="T9" fmla="*/ 158 h 189"/>
                <a:gd name="T10" fmla="*/ 74 w 189"/>
                <a:gd name="T11" fmla="*/ 158 h 189"/>
                <a:gd name="T12" fmla="*/ 95 w 189"/>
                <a:gd name="T13" fmla="*/ 158 h 189"/>
                <a:gd name="T14" fmla="*/ 95 w 189"/>
                <a:gd name="T15" fmla="*/ 138 h 189"/>
                <a:gd name="T16" fmla="*/ 74 w 189"/>
                <a:gd name="T17" fmla="*/ 138 h 189"/>
                <a:gd name="T18" fmla="*/ 74 w 189"/>
                <a:gd name="T19" fmla="*/ 158 h 189"/>
                <a:gd name="T20" fmla="*/ 111 w 189"/>
                <a:gd name="T21" fmla="*/ 158 h 189"/>
                <a:gd name="T22" fmla="*/ 132 w 189"/>
                <a:gd name="T23" fmla="*/ 158 h 189"/>
                <a:gd name="T24" fmla="*/ 132 w 189"/>
                <a:gd name="T25" fmla="*/ 138 h 189"/>
                <a:gd name="T26" fmla="*/ 111 w 189"/>
                <a:gd name="T27" fmla="*/ 138 h 189"/>
                <a:gd name="T28" fmla="*/ 111 w 189"/>
                <a:gd name="T29" fmla="*/ 158 h 189"/>
                <a:gd name="T30" fmla="*/ 43 w 189"/>
                <a:gd name="T31" fmla="*/ 24 h 189"/>
                <a:gd name="T32" fmla="*/ 12 w 189"/>
                <a:gd name="T33" fmla="*/ 15 h 189"/>
                <a:gd name="T34" fmla="*/ 43 w 189"/>
                <a:gd name="T35" fmla="*/ 6 h 189"/>
                <a:gd name="T36" fmla="*/ 73 w 189"/>
                <a:gd name="T37" fmla="*/ 15 h 189"/>
                <a:gd name="T38" fmla="*/ 43 w 189"/>
                <a:gd name="T39" fmla="*/ 24 h 189"/>
                <a:gd name="T40" fmla="*/ 189 w 189"/>
                <a:gd name="T41" fmla="*/ 111 h 189"/>
                <a:gd name="T42" fmla="*/ 189 w 189"/>
                <a:gd name="T43" fmla="*/ 65 h 189"/>
                <a:gd name="T44" fmla="*/ 137 w 189"/>
                <a:gd name="T45" fmla="*/ 111 h 189"/>
                <a:gd name="T46" fmla="*/ 136 w 189"/>
                <a:gd name="T47" fmla="*/ 111 h 189"/>
                <a:gd name="T48" fmla="*/ 136 w 189"/>
                <a:gd name="T49" fmla="*/ 65 h 189"/>
                <a:gd name="T50" fmla="*/ 84 w 189"/>
                <a:gd name="T51" fmla="*/ 111 h 189"/>
                <a:gd name="T52" fmla="*/ 84 w 189"/>
                <a:gd name="T53" fmla="*/ 16 h 189"/>
                <a:gd name="T54" fmla="*/ 43 w 189"/>
                <a:gd name="T55" fmla="*/ 0 h 189"/>
                <a:gd name="T56" fmla="*/ 0 w 189"/>
                <a:gd name="T57" fmla="*/ 16 h 189"/>
                <a:gd name="T58" fmla="*/ 0 w 189"/>
                <a:gd name="T59" fmla="*/ 189 h 189"/>
                <a:gd name="T60" fmla="*/ 189 w 189"/>
                <a:gd name="T61" fmla="*/ 189 h 189"/>
                <a:gd name="T62" fmla="*/ 189 w 189"/>
                <a:gd name="T63" fmla="*/ 11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9" h="189">
                  <a:moveTo>
                    <a:pt x="148" y="158"/>
                  </a:moveTo>
                  <a:cubicBezTo>
                    <a:pt x="169" y="158"/>
                    <a:pt x="169" y="158"/>
                    <a:pt x="169" y="158"/>
                  </a:cubicBezTo>
                  <a:cubicBezTo>
                    <a:pt x="169" y="138"/>
                    <a:pt x="169" y="138"/>
                    <a:pt x="169" y="138"/>
                  </a:cubicBezTo>
                  <a:cubicBezTo>
                    <a:pt x="148" y="138"/>
                    <a:pt x="148" y="138"/>
                    <a:pt x="148" y="138"/>
                  </a:cubicBezTo>
                  <a:lnTo>
                    <a:pt x="148" y="158"/>
                  </a:lnTo>
                  <a:close/>
                  <a:moveTo>
                    <a:pt x="74" y="158"/>
                  </a:moveTo>
                  <a:cubicBezTo>
                    <a:pt x="95" y="158"/>
                    <a:pt x="95" y="158"/>
                    <a:pt x="95" y="158"/>
                  </a:cubicBezTo>
                  <a:cubicBezTo>
                    <a:pt x="95" y="138"/>
                    <a:pt x="95" y="138"/>
                    <a:pt x="95" y="138"/>
                  </a:cubicBezTo>
                  <a:cubicBezTo>
                    <a:pt x="74" y="138"/>
                    <a:pt x="74" y="138"/>
                    <a:pt x="74" y="138"/>
                  </a:cubicBezTo>
                  <a:lnTo>
                    <a:pt x="74" y="158"/>
                  </a:lnTo>
                  <a:close/>
                  <a:moveTo>
                    <a:pt x="111" y="158"/>
                  </a:moveTo>
                  <a:cubicBezTo>
                    <a:pt x="132" y="158"/>
                    <a:pt x="132" y="158"/>
                    <a:pt x="132" y="158"/>
                  </a:cubicBezTo>
                  <a:cubicBezTo>
                    <a:pt x="132" y="138"/>
                    <a:pt x="132" y="138"/>
                    <a:pt x="132" y="138"/>
                  </a:cubicBezTo>
                  <a:cubicBezTo>
                    <a:pt x="111" y="138"/>
                    <a:pt x="111" y="138"/>
                    <a:pt x="111" y="138"/>
                  </a:cubicBezTo>
                  <a:lnTo>
                    <a:pt x="111" y="158"/>
                  </a:lnTo>
                  <a:close/>
                  <a:moveTo>
                    <a:pt x="43" y="24"/>
                  </a:moveTo>
                  <a:cubicBezTo>
                    <a:pt x="25" y="24"/>
                    <a:pt x="12" y="19"/>
                    <a:pt x="12" y="15"/>
                  </a:cubicBezTo>
                  <a:cubicBezTo>
                    <a:pt x="12" y="10"/>
                    <a:pt x="25" y="6"/>
                    <a:pt x="43" y="6"/>
                  </a:cubicBezTo>
                  <a:cubicBezTo>
                    <a:pt x="60" y="6"/>
                    <a:pt x="73" y="10"/>
                    <a:pt x="73" y="15"/>
                  </a:cubicBezTo>
                  <a:cubicBezTo>
                    <a:pt x="73" y="19"/>
                    <a:pt x="59" y="24"/>
                    <a:pt x="43" y="24"/>
                  </a:cubicBezTo>
                  <a:close/>
                  <a:moveTo>
                    <a:pt x="189" y="111"/>
                  </a:moveTo>
                  <a:cubicBezTo>
                    <a:pt x="189" y="65"/>
                    <a:pt x="189" y="65"/>
                    <a:pt x="189" y="65"/>
                  </a:cubicBezTo>
                  <a:cubicBezTo>
                    <a:pt x="137" y="111"/>
                    <a:pt x="137" y="111"/>
                    <a:pt x="137" y="111"/>
                  </a:cubicBezTo>
                  <a:cubicBezTo>
                    <a:pt x="136" y="111"/>
                    <a:pt x="136" y="111"/>
                    <a:pt x="136" y="111"/>
                  </a:cubicBezTo>
                  <a:cubicBezTo>
                    <a:pt x="136" y="65"/>
                    <a:pt x="136" y="65"/>
                    <a:pt x="136" y="65"/>
                  </a:cubicBezTo>
                  <a:cubicBezTo>
                    <a:pt x="84" y="111"/>
                    <a:pt x="84" y="111"/>
                    <a:pt x="84" y="111"/>
                  </a:cubicBezTo>
                  <a:cubicBezTo>
                    <a:pt x="84" y="16"/>
                    <a:pt x="84" y="16"/>
                    <a:pt x="84" y="16"/>
                  </a:cubicBezTo>
                  <a:cubicBezTo>
                    <a:pt x="84" y="8"/>
                    <a:pt x="66" y="0"/>
                    <a:pt x="43" y="0"/>
                  </a:cubicBezTo>
                  <a:cubicBezTo>
                    <a:pt x="19" y="0"/>
                    <a:pt x="0" y="8"/>
                    <a:pt x="0" y="16"/>
                  </a:cubicBezTo>
                  <a:cubicBezTo>
                    <a:pt x="0" y="189"/>
                    <a:pt x="0" y="189"/>
                    <a:pt x="0" y="189"/>
                  </a:cubicBezTo>
                  <a:cubicBezTo>
                    <a:pt x="189" y="189"/>
                    <a:pt x="189" y="189"/>
                    <a:pt x="189" y="189"/>
                  </a:cubicBezTo>
                  <a:lnTo>
                    <a:pt x="189" y="111"/>
                  </a:lnTo>
                  <a:close/>
                </a:path>
              </a:pathLst>
            </a:custGeom>
            <a:solidFill>
              <a:srgbClr val="59B3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4" name="Rectangle 13">
              <a:extLst>
                <a:ext uri="{FF2B5EF4-FFF2-40B4-BE49-F238E27FC236}">
                  <a16:creationId xmlns:a16="http://schemas.microsoft.com/office/drawing/2014/main" id="{BDD13795-4833-41B9-9FED-E76D7EF88D21}"/>
                </a:ext>
              </a:extLst>
            </p:cNvPr>
            <p:cNvSpPr>
              <a:spLocks noChangeArrowheads="1"/>
            </p:cNvSpPr>
            <p:nvPr/>
          </p:nvSpPr>
          <p:spPr bwMode="auto">
            <a:xfrm>
              <a:off x="3412" y="2601"/>
              <a:ext cx="63" cy="262"/>
            </a:xfrm>
            <a:prstGeom prst="rect">
              <a:avLst/>
            </a:prstGeom>
            <a:solidFill>
              <a:srgbClr val="3998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5" name="Freeform 14">
              <a:extLst>
                <a:ext uri="{FF2B5EF4-FFF2-40B4-BE49-F238E27FC236}">
                  <a16:creationId xmlns:a16="http://schemas.microsoft.com/office/drawing/2014/main" id="{44329E90-7C6B-4C70-BD0A-D025C03664DC}"/>
                </a:ext>
              </a:extLst>
            </p:cNvPr>
            <p:cNvSpPr>
              <a:spLocks/>
            </p:cNvSpPr>
            <p:nvPr/>
          </p:nvSpPr>
          <p:spPr bwMode="auto">
            <a:xfrm>
              <a:off x="3412" y="2579"/>
              <a:ext cx="124" cy="45"/>
            </a:xfrm>
            <a:custGeom>
              <a:avLst/>
              <a:gdLst>
                <a:gd name="T0" fmla="*/ 83 w 83"/>
                <a:gd name="T1" fmla="*/ 15 h 30"/>
                <a:gd name="T2" fmla="*/ 41 w 83"/>
                <a:gd name="T3" fmla="*/ 30 h 30"/>
                <a:gd name="T4" fmla="*/ 0 w 83"/>
                <a:gd name="T5" fmla="*/ 15 h 30"/>
                <a:gd name="T6" fmla="*/ 42 w 83"/>
                <a:gd name="T7" fmla="*/ 0 h 30"/>
                <a:gd name="T8" fmla="*/ 83 w 83"/>
                <a:gd name="T9" fmla="*/ 15 h 30"/>
              </a:gdLst>
              <a:ahLst/>
              <a:cxnLst>
                <a:cxn ang="0">
                  <a:pos x="T0" y="T1"/>
                </a:cxn>
                <a:cxn ang="0">
                  <a:pos x="T2" y="T3"/>
                </a:cxn>
                <a:cxn ang="0">
                  <a:pos x="T4" y="T5"/>
                </a:cxn>
                <a:cxn ang="0">
                  <a:pos x="T6" y="T7"/>
                </a:cxn>
                <a:cxn ang="0">
                  <a:pos x="T8" y="T9"/>
                </a:cxn>
              </a:cxnLst>
              <a:rect l="0" t="0" r="r" b="b"/>
              <a:pathLst>
                <a:path w="83" h="30">
                  <a:moveTo>
                    <a:pt x="83" y="15"/>
                  </a:moveTo>
                  <a:cubicBezTo>
                    <a:pt x="83" y="23"/>
                    <a:pt x="65" y="30"/>
                    <a:pt x="41" y="30"/>
                  </a:cubicBezTo>
                  <a:cubicBezTo>
                    <a:pt x="18" y="30"/>
                    <a:pt x="0" y="23"/>
                    <a:pt x="0" y="15"/>
                  </a:cubicBezTo>
                  <a:cubicBezTo>
                    <a:pt x="0" y="7"/>
                    <a:pt x="19" y="0"/>
                    <a:pt x="42" y="0"/>
                  </a:cubicBezTo>
                  <a:cubicBezTo>
                    <a:pt x="65" y="0"/>
                    <a:pt x="83" y="6"/>
                    <a:pt x="8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6" name="Oval 15">
              <a:extLst>
                <a:ext uri="{FF2B5EF4-FFF2-40B4-BE49-F238E27FC236}">
                  <a16:creationId xmlns:a16="http://schemas.microsoft.com/office/drawing/2014/main" id="{CAD3DD75-83E3-4D16-B3FF-516378A8787B}"/>
                </a:ext>
              </a:extLst>
            </p:cNvPr>
            <p:cNvSpPr>
              <a:spLocks noChangeArrowheads="1"/>
            </p:cNvSpPr>
            <p:nvPr/>
          </p:nvSpPr>
          <p:spPr bwMode="auto">
            <a:xfrm>
              <a:off x="3424" y="2585"/>
              <a:ext cx="100" cy="30"/>
            </a:xfrm>
            <a:prstGeom prst="ellipse">
              <a:avLst/>
            </a:prstGeom>
            <a:solidFill>
              <a:srgbClr val="7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7" name="Freeform 16">
              <a:extLst>
                <a:ext uri="{FF2B5EF4-FFF2-40B4-BE49-F238E27FC236}">
                  <a16:creationId xmlns:a16="http://schemas.microsoft.com/office/drawing/2014/main" id="{646B4B60-5178-42DF-84CE-9DAB920BF8EE}"/>
                </a:ext>
              </a:extLst>
            </p:cNvPr>
            <p:cNvSpPr>
              <a:spLocks/>
            </p:cNvSpPr>
            <p:nvPr/>
          </p:nvSpPr>
          <p:spPr bwMode="auto">
            <a:xfrm>
              <a:off x="3424" y="2585"/>
              <a:ext cx="100" cy="24"/>
            </a:xfrm>
            <a:custGeom>
              <a:avLst/>
              <a:gdLst>
                <a:gd name="T0" fmla="*/ 60 w 67"/>
                <a:gd name="T1" fmla="*/ 16 h 16"/>
                <a:gd name="T2" fmla="*/ 67 w 67"/>
                <a:gd name="T3" fmla="*/ 10 h 16"/>
                <a:gd name="T4" fmla="*/ 33 w 67"/>
                <a:gd name="T5" fmla="*/ 0 h 16"/>
                <a:gd name="T6" fmla="*/ 0 w 67"/>
                <a:gd name="T7" fmla="*/ 10 h 16"/>
                <a:gd name="T8" fmla="*/ 7 w 67"/>
                <a:gd name="T9" fmla="*/ 16 h 16"/>
                <a:gd name="T10" fmla="*/ 34 w 67"/>
                <a:gd name="T11" fmla="*/ 12 h 16"/>
                <a:gd name="T12" fmla="*/ 60 w 67"/>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60" y="16"/>
                  </a:moveTo>
                  <a:cubicBezTo>
                    <a:pt x="64" y="14"/>
                    <a:pt x="67" y="12"/>
                    <a:pt x="67" y="10"/>
                  </a:cubicBezTo>
                  <a:cubicBezTo>
                    <a:pt x="67" y="4"/>
                    <a:pt x="52" y="0"/>
                    <a:pt x="33" y="0"/>
                  </a:cubicBezTo>
                  <a:cubicBezTo>
                    <a:pt x="15" y="0"/>
                    <a:pt x="0" y="4"/>
                    <a:pt x="0" y="10"/>
                  </a:cubicBezTo>
                  <a:cubicBezTo>
                    <a:pt x="0" y="12"/>
                    <a:pt x="3" y="14"/>
                    <a:pt x="7" y="16"/>
                  </a:cubicBezTo>
                  <a:cubicBezTo>
                    <a:pt x="13" y="14"/>
                    <a:pt x="23" y="12"/>
                    <a:pt x="34" y="12"/>
                  </a:cubicBezTo>
                  <a:cubicBezTo>
                    <a:pt x="44" y="12"/>
                    <a:pt x="54" y="14"/>
                    <a:pt x="60" y="16"/>
                  </a:cubicBezTo>
                  <a:close/>
                </a:path>
              </a:pathLst>
            </a:custGeom>
            <a:solidFill>
              <a:srgbClr val="B7D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1" name="Group 40">
            <a:extLst>
              <a:ext uri="{FF2B5EF4-FFF2-40B4-BE49-F238E27FC236}">
                <a16:creationId xmlns:a16="http://schemas.microsoft.com/office/drawing/2014/main" id="{610DED23-6F36-4F19-A5E6-EDB6AD038D02}"/>
              </a:ext>
            </a:extLst>
          </p:cNvPr>
          <p:cNvGrpSpPr/>
          <p:nvPr/>
        </p:nvGrpSpPr>
        <p:grpSpPr>
          <a:xfrm>
            <a:off x="0" y="6208428"/>
            <a:ext cx="3509253" cy="492443"/>
            <a:chOff x="0" y="6155526"/>
            <a:chExt cx="3509253" cy="492443"/>
          </a:xfrm>
        </p:grpSpPr>
        <p:sp>
          <p:nvSpPr>
            <p:cNvPr id="119" name="Freeform: Shape 118">
              <a:extLst>
                <a:ext uri="{FF2B5EF4-FFF2-40B4-BE49-F238E27FC236}">
                  <a16:creationId xmlns:a16="http://schemas.microsoft.com/office/drawing/2014/main" id="{0C06281F-D4A1-4088-8EF5-A35A7B7D67D7}"/>
                </a:ext>
              </a:extLst>
            </p:cNvPr>
            <p:cNvSpPr/>
            <p:nvPr/>
          </p:nvSpPr>
          <p:spPr bwMode="auto">
            <a:xfrm>
              <a:off x="0" y="6155526"/>
              <a:ext cx="3495675" cy="492443"/>
            </a:xfrm>
            <a:custGeom>
              <a:avLst/>
              <a:gdLst>
                <a:gd name="connsiteX0" fmla="*/ 0 w 3495675"/>
                <a:gd name="connsiteY0" fmla="*/ 0 h 492443"/>
                <a:gd name="connsiteX1" fmla="*/ 25400 w 3495675"/>
                <a:gd name="connsiteY1" fmla="*/ 0 h 492443"/>
                <a:gd name="connsiteX2" fmla="*/ 3470275 w 3495675"/>
                <a:gd name="connsiteY2" fmla="*/ 0 h 492443"/>
                <a:gd name="connsiteX3" fmla="*/ 3495675 w 3495675"/>
                <a:gd name="connsiteY3" fmla="*/ 0 h 492443"/>
                <a:gd name="connsiteX4" fmla="*/ 3310649 w 3495675"/>
                <a:gd name="connsiteY4" fmla="*/ 492443 h 492443"/>
                <a:gd name="connsiteX5" fmla="*/ 3285249 w 3495675"/>
                <a:gd name="connsiteY5" fmla="*/ 492443 h 492443"/>
                <a:gd name="connsiteX6" fmla="*/ 25400 w 3495675"/>
                <a:gd name="connsiteY6" fmla="*/ 492443 h 492443"/>
                <a:gd name="connsiteX7" fmla="*/ 0 w 3495675"/>
                <a:gd name="connsiteY7" fmla="*/ 492443 h 49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5675" h="492443">
                  <a:moveTo>
                    <a:pt x="0" y="0"/>
                  </a:moveTo>
                  <a:lnTo>
                    <a:pt x="25400" y="0"/>
                  </a:lnTo>
                  <a:lnTo>
                    <a:pt x="3470275" y="0"/>
                  </a:lnTo>
                  <a:lnTo>
                    <a:pt x="3495675" y="0"/>
                  </a:lnTo>
                  <a:lnTo>
                    <a:pt x="3310649" y="492443"/>
                  </a:lnTo>
                  <a:lnTo>
                    <a:pt x="3285249" y="492443"/>
                  </a:lnTo>
                  <a:lnTo>
                    <a:pt x="25400" y="492443"/>
                  </a:lnTo>
                  <a:lnTo>
                    <a:pt x="0" y="492443"/>
                  </a:lnTo>
                  <a:close/>
                </a:path>
              </a:pathLst>
            </a:custGeom>
            <a:solidFill>
              <a:schemeClr val="accent5">
                <a:lumMod val="75000"/>
              </a:schemeClr>
            </a:solidFill>
            <a:ln>
              <a:noFill/>
              <a:headEnd type="none" w="med" len="med"/>
              <a:tailEnd type="none" w="med" len="med"/>
            </a:ln>
            <a:effectLst>
              <a:outerShdw blurRad="63500" sx="102000" sy="1020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249" name="Picture 248" descr="API Management">
              <a:extLst>
                <a:ext uri="{FF2B5EF4-FFF2-40B4-BE49-F238E27FC236}">
                  <a16:creationId xmlns:a16="http://schemas.microsoft.com/office/drawing/2014/main" id="{FB8B327D-14F3-430A-AC9E-56C5B041D372}"/>
                </a:ext>
              </a:extLst>
            </p:cNvPr>
            <p:cNvPicPr>
              <a:picLocks noChangeAspect="1"/>
            </p:cNvPicPr>
            <p:nvPr/>
          </p:nvPicPr>
          <p:blipFill>
            <a:blip r:embed="rId21"/>
            <a:stretch>
              <a:fillRect/>
            </a:stretch>
          </p:blipFill>
          <p:spPr>
            <a:xfrm>
              <a:off x="148208" y="6267657"/>
              <a:ext cx="310897" cy="268181"/>
            </a:xfrm>
            <a:prstGeom prst="rect">
              <a:avLst/>
            </a:prstGeom>
          </p:spPr>
        </p:pic>
        <p:sp>
          <p:nvSpPr>
            <p:cNvPr id="6" name="TextBox 5">
              <a:extLst>
                <a:ext uri="{FF2B5EF4-FFF2-40B4-BE49-F238E27FC236}">
                  <a16:creationId xmlns:a16="http://schemas.microsoft.com/office/drawing/2014/main" id="{3AA720F9-2DA3-4E57-A1CE-D1B96386A7E2}"/>
                </a:ext>
              </a:extLst>
            </p:cNvPr>
            <p:cNvSpPr txBox="1"/>
            <p:nvPr/>
          </p:nvSpPr>
          <p:spPr>
            <a:xfrm>
              <a:off x="505174" y="6217081"/>
              <a:ext cx="912109"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sz="800" b="0" i="0" u="none" strike="noStrike" kern="0" cap="none" spc="0" normalizeH="0" baseline="0" noProof="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API Mgmt</a:t>
              </a:r>
            </a:p>
            <a:p>
              <a:pPr marL="114300" marR="0" lvl="0" indent="-88900" algn="l" defTabSz="914400"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800" b="0" i="0" u="none" strike="noStrike" kern="0" cap="none" spc="0" normalizeH="0" baseline="0" noProof="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AuthN, AuthZ</a:t>
              </a:r>
            </a:p>
            <a:p>
              <a:pPr marL="114300" marR="0" lvl="0" indent="-88900" algn="l" defTabSz="914400"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800" b="0" i="0" u="none" strike="noStrike" kern="0" cap="none" spc="0" normalizeH="0" baseline="0" noProof="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Routing, Caching</a:t>
              </a:r>
            </a:p>
          </p:txBody>
        </p:sp>
        <p:pic>
          <p:nvPicPr>
            <p:cNvPr id="13" name="Picture 2" descr="See the source image">
              <a:extLst>
                <a:ext uri="{FF2B5EF4-FFF2-40B4-BE49-F238E27FC236}">
                  <a16:creationId xmlns:a16="http://schemas.microsoft.com/office/drawing/2014/main" id="{F931A3F7-6BBC-4F5D-9677-B2AC6194C3AF}"/>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1438071" y="6277178"/>
              <a:ext cx="474549" cy="2491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8A2FDE13-AD57-4B05-AC08-EAB0A1A20844}"/>
                </a:ext>
              </a:extLst>
            </p:cNvPr>
            <p:cNvSpPr/>
            <p:nvPr/>
          </p:nvSpPr>
          <p:spPr>
            <a:xfrm>
              <a:off x="1865854" y="6278989"/>
              <a:ext cx="1643399" cy="246221"/>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sz="800" b="0" i="0" u="none" strike="noStrike" kern="0" cap="none" spc="0" normalizeH="0" baseline="0" noProof="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Machine Learning Studio</a:t>
              </a:r>
            </a:p>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sz="800" b="0" i="0" u="none" strike="noStrike" kern="0" cap="none" spc="0" normalizeH="0" baseline="0" noProof="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Pre-configurations</a:t>
              </a:r>
            </a:p>
          </p:txBody>
        </p:sp>
      </p:grpSp>
      <p:grpSp>
        <p:nvGrpSpPr>
          <p:cNvPr id="47" name="Group 46">
            <a:extLst>
              <a:ext uri="{FF2B5EF4-FFF2-40B4-BE49-F238E27FC236}">
                <a16:creationId xmlns:a16="http://schemas.microsoft.com/office/drawing/2014/main" id="{F4C260C3-2A62-4EC5-8158-E4ED76F6EBB4}"/>
              </a:ext>
            </a:extLst>
          </p:cNvPr>
          <p:cNvGrpSpPr/>
          <p:nvPr/>
        </p:nvGrpSpPr>
        <p:grpSpPr>
          <a:xfrm>
            <a:off x="0" y="5702272"/>
            <a:ext cx="3686174" cy="519064"/>
            <a:chOff x="0" y="5624747"/>
            <a:chExt cx="3686174" cy="519064"/>
          </a:xfrm>
        </p:grpSpPr>
        <p:sp>
          <p:nvSpPr>
            <p:cNvPr id="117" name="Freeform: Shape 116">
              <a:extLst>
                <a:ext uri="{FF2B5EF4-FFF2-40B4-BE49-F238E27FC236}">
                  <a16:creationId xmlns:a16="http://schemas.microsoft.com/office/drawing/2014/main" id="{F038C70F-F2E4-4B61-B89A-13C87635409A}"/>
                </a:ext>
              </a:extLst>
            </p:cNvPr>
            <p:cNvSpPr/>
            <p:nvPr/>
          </p:nvSpPr>
          <p:spPr bwMode="auto">
            <a:xfrm>
              <a:off x="0" y="5636150"/>
              <a:ext cx="3686174" cy="492443"/>
            </a:xfrm>
            <a:custGeom>
              <a:avLst/>
              <a:gdLst>
                <a:gd name="connsiteX0" fmla="*/ 0 w 3686174"/>
                <a:gd name="connsiteY0" fmla="*/ 0 h 492443"/>
                <a:gd name="connsiteX1" fmla="*/ 25400 w 3686174"/>
                <a:gd name="connsiteY1" fmla="*/ 0 h 492443"/>
                <a:gd name="connsiteX2" fmla="*/ 3660774 w 3686174"/>
                <a:gd name="connsiteY2" fmla="*/ 0 h 492443"/>
                <a:gd name="connsiteX3" fmla="*/ 3686174 w 3686174"/>
                <a:gd name="connsiteY3" fmla="*/ 0 h 492443"/>
                <a:gd name="connsiteX4" fmla="*/ 3501148 w 3686174"/>
                <a:gd name="connsiteY4" fmla="*/ 492443 h 492443"/>
                <a:gd name="connsiteX5" fmla="*/ 3475748 w 3686174"/>
                <a:gd name="connsiteY5" fmla="*/ 492443 h 492443"/>
                <a:gd name="connsiteX6" fmla="*/ 25400 w 3686174"/>
                <a:gd name="connsiteY6" fmla="*/ 492443 h 492443"/>
                <a:gd name="connsiteX7" fmla="*/ 0 w 3686174"/>
                <a:gd name="connsiteY7" fmla="*/ 492443 h 49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86174" h="492443">
                  <a:moveTo>
                    <a:pt x="0" y="0"/>
                  </a:moveTo>
                  <a:lnTo>
                    <a:pt x="25400" y="0"/>
                  </a:lnTo>
                  <a:lnTo>
                    <a:pt x="3660774" y="0"/>
                  </a:lnTo>
                  <a:lnTo>
                    <a:pt x="3686174" y="0"/>
                  </a:lnTo>
                  <a:lnTo>
                    <a:pt x="3501148" y="492443"/>
                  </a:lnTo>
                  <a:lnTo>
                    <a:pt x="3475748" y="492443"/>
                  </a:lnTo>
                  <a:lnTo>
                    <a:pt x="25400" y="492443"/>
                  </a:lnTo>
                  <a:lnTo>
                    <a:pt x="0" y="492443"/>
                  </a:lnTo>
                  <a:close/>
                </a:path>
              </a:pathLst>
            </a:custGeom>
            <a:solidFill>
              <a:schemeClr val="accent1"/>
            </a:solidFill>
            <a:ln>
              <a:noFill/>
              <a:headEnd type="none" w="med" len="med"/>
              <a:tailEnd type="none" w="med" len="med"/>
            </a:ln>
            <a:effectLst>
              <a:outerShdw blurRad="63500" sx="102000" sy="1020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52" name="Picture 2">
              <a:extLst>
                <a:ext uri="{FF2B5EF4-FFF2-40B4-BE49-F238E27FC236}">
                  <a16:creationId xmlns:a16="http://schemas.microsoft.com/office/drawing/2014/main" id="{B8438923-2B95-4ABD-926A-6BEFECF1BEEB}"/>
                </a:ext>
              </a:extLst>
            </p:cNvPr>
            <p:cNvPicPr>
              <a:picLocks noChangeAspect="1" noChangeArrowheads="1"/>
            </p:cNvPicPr>
            <p:nvPr/>
          </p:nvPicPr>
          <p:blipFill>
            <a:blip r:embed="rId22" cstate="print">
              <a:biLevel thresh="25000"/>
              <a:extLst>
                <a:ext uri="{28A0092B-C50C-407E-A947-70E740481C1C}">
                  <a14:useLocalDpi xmlns:a14="http://schemas.microsoft.com/office/drawing/2010/main"/>
                </a:ext>
              </a:extLst>
            </a:blip>
            <a:srcRect/>
            <a:stretch/>
          </p:blipFill>
          <p:spPr bwMode="auto">
            <a:xfrm>
              <a:off x="383457" y="5629610"/>
              <a:ext cx="514201" cy="514201"/>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52" descr="A picture containing drawing&#10;&#10;Description automatically generated">
              <a:extLst>
                <a:ext uri="{FF2B5EF4-FFF2-40B4-BE49-F238E27FC236}">
                  <a16:creationId xmlns:a16="http://schemas.microsoft.com/office/drawing/2014/main" id="{8CEEE832-E8F0-40D0-84B7-F629E17846D0}"/>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132999" y="5624747"/>
              <a:ext cx="1438910" cy="475931"/>
            </a:xfrm>
            <a:prstGeom prst="rect">
              <a:avLst/>
            </a:prstGeom>
          </p:spPr>
        </p:pic>
        <p:pic>
          <p:nvPicPr>
            <p:cNvPr id="134" name="Graphic 133">
              <a:extLst>
                <a:ext uri="{FF2B5EF4-FFF2-40B4-BE49-F238E27FC236}">
                  <a16:creationId xmlns:a16="http://schemas.microsoft.com/office/drawing/2014/main" id="{429EC6C1-9BEF-4F8B-9AED-58FACAFEA6F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64385" y="5740019"/>
              <a:ext cx="324096" cy="294620"/>
            </a:xfrm>
            <a:prstGeom prst="rect">
              <a:avLst/>
            </a:prstGeom>
          </p:spPr>
        </p:pic>
      </p:grpSp>
      <p:grpSp>
        <p:nvGrpSpPr>
          <p:cNvPr id="49" name="Group 48">
            <a:extLst>
              <a:ext uri="{FF2B5EF4-FFF2-40B4-BE49-F238E27FC236}">
                <a16:creationId xmlns:a16="http://schemas.microsoft.com/office/drawing/2014/main" id="{9AB03654-8655-47CB-84AC-8ED85E3C3286}"/>
              </a:ext>
            </a:extLst>
          </p:cNvPr>
          <p:cNvGrpSpPr/>
          <p:nvPr/>
        </p:nvGrpSpPr>
        <p:grpSpPr>
          <a:xfrm>
            <a:off x="7266306" y="5950390"/>
            <a:ext cx="4922986" cy="492443"/>
            <a:chOff x="7342506" y="5868913"/>
            <a:chExt cx="4922986" cy="492443"/>
          </a:xfrm>
        </p:grpSpPr>
        <p:sp>
          <p:nvSpPr>
            <p:cNvPr id="139" name="Freeform: Shape 138">
              <a:extLst>
                <a:ext uri="{FF2B5EF4-FFF2-40B4-BE49-F238E27FC236}">
                  <a16:creationId xmlns:a16="http://schemas.microsoft.com/office/drawing/2014/main" id="{CDA76CE7-A4AD-4E70-9239-8712C3985D05}"/>
                </a:ext>
              </a:extLst>
            </p:cNvPr>
            <p:cNvSpPr/>
            <p:nvPr/>
          </p:nvSpPr>
          <p:spPr bwMode="auto">
            <a:xfrm>
              <a:off x="7342506" y="5868913"/>
              <a:ext cx="4922986" cy="492443"/>
            </a:xfrm>
            <a:custGeom>
              <a:avLst/>
              <a:gdLst>
                <a:gd name="connsiteX0" fmla="*/ 185026 w 4849494"/>
                <a:gd name="connsiteY0" fmla="*/ 0 h 492443"/>
                <a:gd name="connsiteX1" fmla="*/ 346951 w 4849494"/>
                <a:gd name="connsiteY1" fmla="*/ 0 h 492443"/>
                <a:gd name="connsiteX2" fmla="*/ 350126 w 4849494"/>
                <a:gd name="connsiteY2" fmla="*/ 0 h 492443"/>
                <a:gd name="connsiteX3" fmla="*/ 512051 w 4849494"/>
                <a:gd name="connsiteY3" fmla="*/ 0 h 492443"/>
                <a:gd name="connsiteX4" fmla="*/ 4659629 w 4849494"/>
                <a:gd name="connsiteY4" fmla="*/ 0 h 492443"/>
                <a:gd name="connsiteX5" fmla="*/ 4684394 w 4849494"/>
                <a:gd name="connsiteY5" fmla="*/ 0 h 492443"/>
                <a:gd name="connsiteX6" fmla="*/ 4824729 w 4849494"/>
                <a:gd name="connsiteY6" fmla="*/ 0 h 492443"/>
                <a:gd name="connsiteX7" fmla="*/ 4849494 w 4849494"/>
                <a:gd name="connsiteY7" fmla="*/ 0 h 492443"/>
                <a:gd name="connsiteX8" fmla="*/ 4849494 w 4849494"/>
                <a:gd name="connsiteY8" fmla="*/ 492443 h 492443"/>
                <a:gd name="connsiteX9" fmla="*/ 4824729 w 4849494"/>
                <a:gd name="connsiteY9" fmla="*/ 492443 h 492443"/>
                <a:gd name="connsiteX10" fmla="*/ 4684394 w 4849494"/>
                <a:gd name="connsiteY10" fmla="*/ 492443 h 492443"/>
                <a:gd name="connsiteX11" fmla="*/ 4659629 w 4849494"/>
                <a:gd name="connsiteY11" fmla="*/ 492443 h 492443"/>
                <a:gd name="connsiteX12" fmla="*/ 327025 w 4849494"/>
                <a:gd name="connsiteY12" fmla="*/ 492443 h 492443"/>
                <a:gd name="connsiteX13" fmla="*/ 165100 w 4849494"/>
                <a:gd name="connsiteY13" fmla="*/ 492443 h 492443"/>
                <a:gd name="connsiteX14" fmla="*/ 161925 w 4849494"/>
                <a:gd name="connsiteY14" fmla="*/ 492443 h 492443"/>
                <a:gd name="connsiteX15" fmla="*/ 0 w 4849494"/>
                <a:gd name="connsiteY15" fmla="*/ 492443 h 49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9494" h="492443">
                  <a:moveTo>
                    <a:pt x="185026" y="0"/>
                  </a:moveTo>
                  <a:lnTo>
                    <a:pt x="346951" y="0"/>
                  </a:lnTo>
                  <a:lnTo>
                    <a:pt x="350126" y="0"/>
                  </a:lnTo>
                  <a:lnTo>
                    <a:pt x="512051" y="0"/>
                  </a:lnTo>
                  <a:lnTo>
                    <a:pt x="4659629" y="0"/>
                  </a:lnTo>
                  <a:lnTo>
                    <a:pt x="4684394" y="0"/>
                  </a:lnTo>
                  <a:lnTo>
                    <a:pt x="4824729" y="0"/>
                  </a:lnTo>
                  <a:lnTo>
                    <a:pt x="4849494" y="0"/>
                  </a:lnTo>
                  <a:lnTo>
                    <a:pt x="4849494" y="492443"/>
                  </a:lnTo>
                  <a:lnTo>
                    <a:pt x="4824729" y="492443"/>
                  </a:lnTo>
                  <a:lnTo>
                    <a:pt x="4684394" y="492443"/>
                  </a:lnTo>
                  <a:lnTo>
                    <a:pt x="4659629" y="492443"/>
                  </a:lnTo>
                  <a:lnTo>
                    <a:pt x="327025" y="492443"/>
                  </a:lnTo>
                  <a:lnTo>
                    <a:pt x="165100" y="492443"/>
                  </a:lnTo>
                  <a:lnTo>
                    <a:pt x="161925" y="492443"/>
                  </a:lnTo>
                  <a:lnTo>
                    <a:pt x="0" y="492443"/>
                  </a:lnTo>
                  <a:close/>
                </a:path>
              </a:pathLst>
            </a:custGeom>
            <a:solidFill>
              <a:schemeClr val="accent1"/>
            </a:solidFill>
            <a:ln>
              <a:noFill/>
              <a:headEnd type="none" w="med" len="med"/>
              <a:tailEnd type="none" w="med" len="med"/>
            </a:ln>
            <a:effectLst>
              <a:outerShdw blurRad="63500" sx="102000" sy="1020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02B4BFA3-FB07-46A4-8DFE-2007CA0640C8}"/>
                </a:ext>
              </a:extLst>
            </p:cNvPr>
            <p:cNvSpPr/>
            <p:nvPr/>
          </p:nvSpPr>
          <p:spPr>
            <a:xfrm>
              <a:off x="8528777" y="5915079"/>
              <a:ext cx="2826577"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1"/>
                  </a:solidFill>
                  <a:effectLst/>
                  <a:uLnTx/>
                  <a:uFillTx/>
                  <a:latin typeface="Segoe UI Semibold"/>
                  <a:ea typeface="MS PGothic" panose="020B0600070205080204" pitchFamily="34" charset="-128"/>
                  <a:cs typeface="Segoe UI Semibold" panose="020B0702040204020203" pitchFamily="34" charset="0"/>
                </a:rPr>
                <a:t>Partner with Microsoft</a:t>
              </a:r>
              <a:r>
                <a:rPr kumimoji="0" lang="en-US" sz="12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 </a:t>
              </a:r>
              <a:br>
                <a:rPr kumimoji="0" lang="en-US" sz="8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br>
              <a:r>
                <a:rPr kumimoji="0" lang="en-US" sz="8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Building and extending the Microsoft Cloud for Healthcare</a:t>
              </a:r>
              <a:endParaRPr kumimoji="0" lang="en-US" sz="800" b="0" i="0" u="none" strike="noStrike" kern="0" cap="none" spc="0" normalizeH="0" baseline="0" noProof="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sp>
        <p:nvSpPr>
          <p:cNvPr id="100" name="Footer Placeholder 2">
            <a:extLst>
              <a:ext uri="{FF2B5EF4-FFF2-40B4-BE49-F238E27FC236}">
                <a16:creationId xmlns:a16="http://schemas.microsoft.com/office/drawing/2014/main" id="{53F99B56-B048-4067-91E4-ED5AB3DFD653}"/>
              </a:ext>
            </a:extLst>
          </p:cNvPr>
          <p:cNvSpPr txBox="1">
            <a:spLocks/>
          </p:cNvSpPr>
          <p:nvPr/>
        </p:nvSpPr>
        <p:spPr>
          <a:xfrm>
            <a:off x="7537422" y="6551227"/>
            <a:ext cx="2054368" cy="246221"/>
          </a:xfrm>
          <a:prstGeom prst="rect">
            <a:avLst/>
          </a:prstGeom>
        </p:spPr>
        <p:txBody>
          <a:bodyPr wrap="square"/>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FFFFFF"/>
                </a:solidFill>
                <a:effectLst/>
                <a:uLnTx/>
                <a:uFillTx/>
                <a:latin typeface="Segoe UI"/>
                <a:ea typeface="+mn-ea"/>
                <a:cs typeface="+mn-cs"/>
              </a:rPr>
              <a:t>Core </a:t>
            </a:r>
            <a:r>
              <a:rPr kumimoji="0" lang="en-IN" sz="900" b="0" i="0" u="none" strike="noStrike" kern="1200" cap="none" spc="0" normalizeH="0" baseline="0" noProof="0">
                <a:ln>
                  <a:noFill/>
                </a:ln>
                <a:solidFill>
                  <a:schemeClr val="bg1"/>
                </a:solidFill>
                <a:effectLst/>
                <a:uLnTx/>
                <a:uFillTx/>
                <a:latin typeface="Segoe UI"/>
                <a:ea typeface="+mn-ea"/>
                <a:cs typeface="+mn-cs"/>
              </a:rPr>
              <a:t>healthcare cloud capability</a:t>
            </a:r>
          </a:p>
        </p:txBody>
      </p:sp>
      <p:sp>
        <p:nvSpPr>
          <p:cNvPr id="101" name="Rectangle 100">
            <a:extLst>
              <a:ext uri="{FF2B5EF4-FFF2-40B4-BE49-F238E27FC236}">
                <a16:creationId xmlns:a16="http://schemas.microsoft.com/office/drawing/2014/main" id="{865648CE-F84D-40D7-974C-9343A06DFDF5}"/>
              </a:ext>
            </a:extLst>
          </p:cNvPr>
          <p:cNvSpPr/>
          <p:nvPr/>
        </p:nvSpPr>
        <p:spPr bwMode="auto">
          <a:xfrm>
            <a:off x="7397198" y="6591693"/>
            <a:ext cx="178969" cy="165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E447F0AC-3B26-46E7-B798-DC3815F7CA64}"/>
              </a:ext>
            </a:extLst>
          </p:cNvPr>
          <p:cNvSpPr/>
          <p:nvPr/>
        </p:nvSpPr>
        <p:spPr bwMode="auto">
          <a:xfrm>
            <a:off x="9517797" y="6591327"/>
            <a:ext cx="183731" cy="166021"/>
          </a:xfrm>
          <a:prstGeom prst="rect">
            <a:avLst/>
          </a:prstGeom>
          <a:solidFill>
            <a:schemeClr val="accent5">
              <a:lumMod val="75000"/>
            </a:schemeClr>
          </a:solidFill>
          <a:ln>
            <a:noFill/>
            <a:headEnd type="none" w="med" len="med"/>
            <a:tailEnd type="none" w="med" len="med"/>
          </a:ln>
          <a:effectLst>
            <a:outerShdw blurRad="63500" sx="102000" sy="1020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4" name="Footer Placeholder 2">
            <a:extLst>
              <a:ext uri="{FF2B5EF4-FFF2-40B4-BE49-F238E27FC236}">
                <a16:creationId xmlns:a16="http://schemas.microsoft.com/office/drawing/2014/main" id="{6C5EE9E4-B193-4CB9-845A-A3337F8EF0B6}"/>
              </a:ext>
            </a:extLst>
          </p:cNvPr>
          <p:cNvSpPr txBox="1">
            <a:spLocks/>
          </p:cNvSpPr>
          <p:nvPr/>
        </p:nvSpPr>
        <p:spPr>
          <a:xfrm>
            <a:off x="9700032" y="6551227"/>
            <a:ext cx="2587769" cy="246221"/>
          </a:xfrm>
          <a:prstGeom prst="rect">
            <a:avLst/>
          </a:prstGeom>
        </p:spPr>
        <p:txBody>
          <a:bodyPr wrap="square"/>
          <a:lstStyle>
            <a:defPPr>
              <a:defRPr lang="en-US"/>
            </a:defPPr>
            <a:lvl1pPr marL="0" algn="l" defTabSz="914367"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Other </a:t>
            </a:r>
            <a:r>
              <a:rPr kumimoji="0" lang="en-US" sz="900" b="0" i="0" u="none" strike="noStrike" kern="1200" cap="none" spc="0" normalizeH="0" baseline="0" noProof="0">
                <a:ln>
                  <a:noFill/>
                </a:ln>
                <a:solidFill>
                  <a:schemeClr val="bg1"/>
                </a:solidFill>
                <a:effectLst/>
                <a:uLnTx/>
                <a:uFillTx/>
                <a:latin typeface="Segoe UI"/>
                <a:ea typeface="+mn-ea"/>
                <a:cs typeface="+mn-cs"/>
              </a:rPr>
              <a:t>MS services &amp; capabilities leveraged</a:t>
            </a:r>
          </a:p>
        </p:txBody>
      </p:sp>
      <p:sp>
        <p:nvSpPr>
          <p:cNvPr id="8" name="Rectangle 7">
            <a:extLst>
              <a:ext uri="{FF2B5EF4-FFF2-40B4-BE49-F238E27FC236}">
                <a16:creationId xmlns:a16="http://schemas.microsoft.com/office/drawing/2014/main" id="{ECC3000F-8A16-4E5F-811B-C788BF5CD5FF}"/>
              </a:ext>
            </a:extLst>
          </p:cNvPr>
          <p:cNvSpPr/>
          <p:nvPr/>
        </p:nvSpPr>
        <p:spPr bwMode="auto">
          <a:xfrm>
            <a:off x="4888554" y="2777191"/>
            <a:ext cx="1322156"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800" b="0" i="0" u="none" strike="noStrike" kern="0" cap="none" spc="0" normalizeH="0" baseline="0" noProof="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Admin, clinical, diagnostic, and medication CDMs</a:t>
            </a:r>
          </a:p>
        </p:txBody>
      </p:sp>
      <p:sp>
        <p:nvSpPr>
          <p:cNvPr id="9" name="Rectangle 8">
            <a:extLst>
              <a:ext uri="{FF2B5EF4-FFF2-40B4-BE49-F238E27FC236}">
                <a16:creationId xmlns:a16="http://schemas.microsoft.com/office/drawing/2014/main" id="{B4467853-AE9A-423A-8CF8-11E87593AD47}"/>
              </a:ext>
            </a:extLst>
          </p:cNvPr>
          <p:cNvSpPr/>
          <p:nvPr/>
        </p:nvSpPr>
        <p:spPr bwMode="auto">
          <a:xfrm>
            <a:off x="4278360" y="2778111"/>
            <a:ext cx="557784"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Pct val="90000"/>
              <a:buFontTx/>
              <a:buNone/>
              <a:tabLst/>
              <a:defRPr/>
            </a:pPr>
            <a:r>
              <a:rPr kumimoji="0" lang="en-US" sz="800" b="0" i="0" u="none" strike="noStrike" kern="0" cap="none" spc="0" normalizeH="0" baseline="0" noProof="0">
                <a:ln>
                  <a:noFill/>
                </a:ln>
                <a:solidFill>
                  <a:schemeClr val="bg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 dashboards</a:t>
            </a:r>
          </a:p>
        </p:txBody>
      </p:sp>
      <p:pic>
        <p:nvPicPr>
          <p:cNvPr id="15" name="Graphic 14">
            <a:extLst>
              <a:ext uri="{FF2B5EF4-FFF2-40B4-BE49-F238E27FC236}">
                <a16:creationId xmlns:a16="http://schemas.microsoft.com/office/drawing/2014/main" id="{0F835029-B02D-4B8A-B3EE-65C3045BAA3C}"/>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flipH="1">
            <a:off x="173652" y="2794217"/>
            <a:ext cx="277596" cy="277596"/>
          </a:xfrm>
          <a:prstGeom prst="rect">
            <a:avLst/>
          </a:prstGeom>
        </p:spPr>
      </p:pic>
      <p:sp>
        <p:nvSpPr>
          <p:cNvPr id="16" name="Rectangle 15">
            <a:extLst>
              <a:ext uri="{FF2B5EF4-FFF2-40B4-BE49-F238E27FC236}">
                <a16:creationId xmlns:a16="http://schemas.microsoft.com/office/drawing/2014/main" id="{FCA9E65A-E300-4885-AC69-E7995B3BF2D4}"/>
              </a:ext>
            </a:extLst>
          </p:cNvPr>
          <p:cNvSpPr/>
          <p:nvPr/>
        </p:nvSpPr>
        <p:spPr bwMode="auto">
          <a:xfrm>
            <a:off x="1247775" y="1647825"/>
            <a:ext cx="419100" cy="2999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12" name="Graphic 111">
            <a:extLst>
              <a:ext uri="{FF2B5EF4-FFF2-40B4-BE49-F238E27FC236}">
                <a16:creationId xmlns:a16="http://schemas.microsoft.com/office/drawing/2014/main" id="{ACE753E9-B533-4742-A763-959D911E3FE0}"/>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1350041" y="1650845"/>
            <a:ext cx="316834" cy="316834"/>
          </a:xfrm>
          <a:prstGeom prst="rect">
            <a:avLst/>
          </a:prstGeom>
        </p:spPr>
      </p:pic>
      <p:sp>
        <p:nvSpPr>
          <p:cNvPr id="97" name="Freeform: Shape 96">
            <a:extLst>
              <a:ext uri="{FF2B5EF4-FFF2-40B4-BE49-F238E27FC236}">
                <a16:creationId xmlns:a16="http://schemas.microsoft.com/office/drawing/2014/main" id="{B0208499-8DE5-412E-8123-0D93BED0603F}"/>
              </a:ext>
            </a:extLst>
          </p:cNvPr>
          <p:cNvSpPr/>
          <p:nvPr/>
        </p:nvSpPr>
        <p:spPr bwMode="auto">
          <a:xfrm>
            <a:off x="8507346" y="1521619"/>
            <a:ext cx="991460" cy="821531"/>
          </a:xfrm>
          <a:custGeom>
            <a:avLst/>
            <a:gdLst>
              <a:gd name="connsiteX0" fmla="*/ 0 w 991460"/>
              <a:gd name="connsiteY0" fmla="*/ 0 h 557177"/>
              <a:gd name="connsiteX1" fmla="*/ 991460 w 991460"/>
              <a:gd name="connsiteY1" fmla="*/ 0 h 557177"/>
              <a:gd name="connsiteX2" fmla="*/ 991460 w 991460"/>
              <a:gd name="connsiteY2" fmla="*/ 557177 h 557177"/>
              <a:gd name="connsiteX3" fmla="*/ 0 w 991460"/>
              <a:gd name="connsiteY3" fmla="*/ 557177 h 557177"/>
            </a:gdLst>
            <a:ahLst/>
            <a:cxnLst>
              <a:cxn ang="0">
                <a:pos x="connsiteX0" y="connsiteY0"/>
              </a:cxn>
              <a:cxn ang="0">
                <a:pos x="connsiteX1" y="connsiteY1"/>
              </a:cxn>
              <a:cxn ang="0">
                <a:pos x="connsiteX2" y="connsiteY2"/>
              </a:cxn>
              <a:cxn ang="0">
                <a:pos x="connsiteX3" y="connsiteY3"/>
              </a:cxn>
            </a:cxnLst>
            <a:rect l="l" t="t" r="r" b="b"/>
            <a:pathLst>
              <a:path w="991460" h="557177">
                <a:moveTo>
                  <a:pt x="0" y="0"/>
                </a:moveTo>
                <a:lnTo>
                  <a:pt x="991460" y="0"/>
                </a:lnTo>
                <a:lnTo>
                  <a:pt x="991460" y="557177"/>
                </a:lnTo>
                <a:lnTo>
                  <a:pt x="0" y="557177"/>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2B484AC9-C7C7-4DEC-9F8E-3DD6B24E4A21}"/>
              </a:ext>
            </a:extLst>
          </p:cNvPr>
          <p:cNvPicPr>
            <a:picLocks noChangeAspect="1"/>
          </p:cNvPicPr>
          <p:nvPr/>
        </p:nvPicPr>
        <p:blipFill rotWithShape="1">
          <a:blip r:embed="rId26" cstate="print">
            <a:extLst>
              <a:ext uri="{28A0092B-C50C-407E-A947-70E740481C1C}">
                <a14:useLocalDpi xmlns:a14="http://schemas.microsoft.com/office/drawing/2010/main"/>
              </a:ext>
            </a:extLst>
          </a:blip>
          <a:srcRect t="7926" b="7778"/>
          <a:stretch/>
        </p:blipFill>
        <p:spPr>
          <a:xfrm>
            <a:off x="8507347" y="1580004"/>
            <a:ext cx="991460" cy="697706"/>
          </a:xfrm>
          <a:prstGeom prst="rect">
            <a:avLst/>
          </a:prstGeom>
        </p:spPr>
      </p:pic>
      <p:sp>
        <p:nvSpPr>
          <p:cNvPr id="18" name="Footer Placeholder 1">
            <a:extLst>
              <a:ext uri="{FF2B5EF4-FFF2-40B4-BE49-F238E27FC236}">
                <a16:creationId xmlns:a16="http://schemas.microsoft.com/office/drawing/2014/main" id="{C70077E4-9021-483E-B233-63E1299CC62C}"/>
              </a:ext>
            </a:extLst>
          </p:cNvPr>
          <p:cNvSpPr txBox="1">
            <a:spLocks/>
          </p:cNvSpPr>
          <p:nvPr/>
        </p:nvSpPr>
        <p:spPr>
          <a:xfrm>
            <a:off x="294703" y="6723692"/>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Tree>
    <p:extLst>
      <p:ext uri="{BB962C8B-B14F-4D97-AF65-F5344CB8AC3E}">
        <p14:creationId xmlns:p14="http://schemas.microsoft.com/office/powerpoint/2010/main" val="2879078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7 4.44444E-6 L 4.16667E-7 0.03541 " pathEditMode="relative" rAng="0" ptsTypes="AA">
                                      <p:cBhvr>
                                        <p:cTn id="9" dur="5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1B500E-3043-455B-A099-6FE3CB6EEE1D}"/>
              </a:ext>
            </a:extLst>
          </p:cNvPr>
          <p:cNvSpPr/>
          <p:nvPr/>
        </p:nvSpPr>
        <p:spPr bwMode="auto">
          <a:xfrm>
            <a:off x="0" y="4893655"/>
            <a:ext cx="12192000" cy="1964345"/>
          </a:xfrm>
          <a:prstGeom prst="rect">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9" name="Straight Connector 208">
            <a:extLst>
              <a:ext uri="{FF2B5EF4-FFF2-40B4-BE49-F238E27FC236}">
                <a16:creationId xmlns:a16="http://schemas.microsoft.com/office/drawing/2014/main" id="{1296765E-C421-4F92-9E87-3186648B596D}"/>
              </a:ext>
            </a:extLst>
          </p:cNvPr>
          <p:cNvCxnSpPr/>
          <p:nvPr/>
        </p:nvCxnSpPr>
        <p:spPr>
          <a:xfrm>
            <a:off x="1987168" y="4893655"/>
            <a:ext cx="0" cy="1944902"/>
          </a:xfrm>
          <a:prstGeom prst="line">
            <a:avLst/>
          </a:prstGeom>
          <a:ln>
            <a:solidFill>
              <a:srgbClr val="0000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B750ADAA-CDFE-4002-B086-A02EF8E35E4C}"/>
              </a:ext>
            </a:extLst>
          </p:cNvPr>
          <p:cNvCxnSpPr/>
          <p:nvPr/>
        </p:nvCxnSpPr>
        <p:spPr>
          <a:xfrm>
            <a:off x="4062711" y="4893655"/>
            <a:ext cx="0" cy="1944902"/>
          </a:xfrm>
          <a:prstGeom prst="line">
            <a:avLst/>
          </a:prstGeom>
          <a:ln>
            <a:solidFill>
              <a:srgbClr val="0000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588192A-3FE0-4A22-81F7-E73D4B9DED7E}"/>
              </a:ext>
            </a:extLst>
          </p:cNvPr>
          <p:cNvCxnSpPr/>
          <p:nvPr/>
        </p:nvCxnSpPr>
        <p:spPr>
          <a:xfrm>
            <a:off x="6101968" y="4893655"/>
            <a:ext cx="0" cy="1944902"/>
          </a:xfrm>
          <a:prstGeom prst="line">
            <a:avLst/>
          </a:prstGeom>
          <a:ln>
            <a:solidFill>
              <a:srgbClr val="0000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A5C4B74-E89C-4C50-BAE6-16F9FB35617C}"/>
              </a:ext>
            </a:extLst>
          </p:cNvPr>
          <p:cNvCxnSpPr/>
          <p:nvPr/>
        </p:nvCxnSpPr>
        <p:spPr>
          <a:xfrm>
            <a:off x="10330822" y="4893655"/>
            <a:ext cx="0" cy="1944902"/>
          </a:xfrm>
          <a:prstGeom prst="line">
            <a:avLst/>
          </a:prstGeom>
          <a:ln>
            <a:solidFill>
              <a:srgbClr val="0000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5C5D7C25-C54F-4200-BF1A-045BB8497599}"/>
              </a:ext>
            </a:extLst>
          </p:cNvPr>
          <p:cNvCxnSpPr/>
          <p:nvPr/>
        </p:nvCxnSpPr>
        <p:spPr>
          <a:xfrm>
            <a:off x="8102095" y="4893655"/>
            <a:ext cx="0" cy="1944902"/>
          </a:xfrm>
          <a:prstGeom prst="line">
            <a:avLst/>
          </a:prstGeom>
          <a:ln>
            <a:solidFill>
              <a:srgbClr val="00000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0BFE7AE3-2791-437E-9F45-77E7669A41F8}"/>
              </a:ext>
            </a:extLst>
          </p:cNvPr>
          <p:cNvSpPr/>
          <p:nvPr/>
        </p:nvSpPr>
        <p:spPr>
          <a:xfrm>
            <a:off x="9177338" y="5362575"/>
            <a:ext cx="1066800" cy="784225"/>
          </a:xfrm>
          <a:prstGeom prst="rect">
            <a:avLst/>
          </a:prstGeom>
          <a:noFill/>
          <a:ln>
            <a:solidFill>
              <a:schemeClr val="bg1"/>
            </a:solidFill>
            <a:prstDash val="dash"/>
            <a:headEnd type="none" w="med" len="med"/>
            <a:tailEnd type="none" w="med" len="med"/>
          </a:ln>
          <a:effectLst>
            <a:outerShdw blurRad="254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OOB dashboards,</a:t>
            </a:r>
            <a:br>
              <a:rPr kumimoji="0" lang="en-US" sz="1100" b="0" i="0" u="none" strike="noStrike" kern="1200" cap="none" spc="0" normalizeH="0" baseline="0" noProof="0">
                <a:ln>
                  <a:noFill/>
                </a:ln>
                <a:solidFill>
                  <a:srgbClr val="50E6FF"/>
                </a:solidFill>
                <a:effectLst/>
                <a:uLnTx/>
                <a:uFillTx/>
                <a:latin typeface="Segoe UI Semibold"/>
                <a:ea typeface="+mn-ea"/>
                <a:cs typeface="+mn-cs"/>
              </a:rPr>
            </a:br>
            <a:r>
              <a:rPr kumimoji="0" lang="en-US" sz="1100" b="0" i="0" u="none" strike="noStrike" kern="1200" cap="none" spc="0" normalizeH="0" baseline="0" noProof="0">
                <a:ln>
                  <a:noFill/>
                </a:ln>
                <a:solidFill>
                  <a:srgbClr val="50E6FF"/>
                </a:solidFill>
                <a:effectLst/>
                <a:uLnTx/>
                <a:uFillTx/>
                <a:latin typeface="Segoe UI Semibold"/>
                <a:ea typeface="+mn-ea"/>
                <a:cs typeface="+mn-cs"/>
              </a:rPr>
              <a:t>workflows,</a:t>
            </a:r>
          </a:p>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&amp; extensions</a:t>
            </a:r>
          </a:p>
        </p:txBody>
      </p:sp>
      <p:sp>
        <p:nvSpPr>
          <p:cNvPr id="101" name="Arc 100">
            <a:extLst>
              <a:ext uri="{FF2B5EF4-FFF2-40B4-BE49-F238E27FC236}">
                <a16:creationId xmlns:a16="http://schemas.microsoft.com/office/drawing/2014/main" id="{E86EFA99-A566-4ED3-89E5-8E357CFDB23C}"/>
              </a:ext>
            </a:extLst>
          </p:cNvPr>
          <p:cNvSpPr/>
          <p:nvPr/>
        </p:nvSpPr>
        <p:spPr bwMode="auto">
          <a:xfrm>
            <a:off x="4847552" y="4962104"/>
            <a:ext cx="608118" cy="608116"/>
          </a:xfrm>
          <a:prstGeom prst="arc">
            <a:avLst>
              <a:gd name="adj1" fmla="val 10763853"/>
              <a:gd name="adj2" fmla="val 10061917"/>
            </a:avLst>
          </a:prstGeom>
          <a:noFill/>
          <a:ln>
            <a:solidFill>
              <a:schemeClr val="bg1"/>
            </a:solidFill>
            <a:prstDash val="dash"/>
            <a:headEnd type="none" w="med" len="med"/>
            <a:tailEnd type="none" w="med" len="med"/>
          </a:ln>
          <a:effectLst>
            <a:outerShdw blurRad="254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9144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IN" sz="16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333</a:t>
            </a:r>
          </a:p>
        </p:txBody>
      </p:sp>
      <p:sp>
        <p:nvSpPr>
          <p:cNvPr id="97" name="Content Placeholder 2">
            <a:extLst>
              <a:ext uri="{FF2B5EF4-FFF2-40B4-BE49-F238E27FC236}">
                <a16:creationId xmlns:a16="http://schemas.microsoft.com/office/drawing/2014/main" id="{788E5E22-BF23-4180-BEFE-DEC48FBD05D6}"/>
              </a:ext>
            </a:extLst>
          </p:cNvPr>
          <p:cNvSpPr txBox="1">
            <a:spLocks/>
          </p:cNvSpPr>
          <p:nvPr/>
        </p:nvSpPr>
        <p:spPr>
          <a:xfrm>
            <a:off x="625242" y="2687038"/>
            <a:ext cx="3291840" cy="1739324"/>
          </a:xfrm>
          <a:prstGeom prst="rect">
            <a:avLst/>
          </a:prstGeom>
        </p:spPr>
        <p:txBody>
          <a:bodyPr wrap="square" lIns="0" tIns="0" rIns="0" bIns="0">
            <a:no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31775" marR="0" lvl="0" indent="-231775" algn="l" defTabSz="914367" rtl="0" eaLnBrk="1" fontAlgn="auto" latinLnBrk="0" hangingPunct="1">
              <a:lnSpc>
                <a:spcPct val="9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Leverage Microsoft global cloud scale to help enable privacy, security and compliance</a:t>
            </a:r>
          </a:p>
          <a:p>
            <a:pPr marL="231775" marR="0" lvl="0" indent="-231775" algn="l" defTabSz="914367" rtl="0" eaLnBrk="1" fontAlgn="auto" latinLnBrk="0" hangingPunct="1">
              <a:lnSpc>
                <a:spcPct val="9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Build on and extend</a:t>
            </a:r>
            <a:r>
              <a:rPr kumimoji="0" lang="en-US" sz="1400" b="0" i="0" u="none" strike="noStrike" kern="1200" cap="none" spc="0" normalizeH="0" noProof="0">
                <a:ln>
                  <a:noFill/>
                </a:ln>
                <a:solidFill>
                  <a:srgbClr val="FFFFFF"/>
                </a:solidFill>
                <a:effectLst/>
                <a:uLnTx/>
                <a:uFillTx/>
                <a:latin typeface="Segoe UI"/>
                <a:ea typeface="+mn-ea"/>
                <a:cs typeface="+mn-cs"/>
              </a:rPr>
              <a:t> to</a:t>
            </a:r>
            <a:r>
              <a:rPr kumimoji="0" lang="en-US" sz="1400" b="0" i="0" u="none" strike="noStrike" kern="1200" cap="none" spc="0" normalizeH="0" baseline="0" noProof="0">
                <a:ln>
                  <a:noFill/>
                </a:ln>
                <a:solidFill>
                  <a:srgbClr val="FFFFFF"/>
                </a:solidFill>
                <a:effectLst/>
                <a:uLnTx/>
                <a:uFillTx/>
                <a:latin typeface="Segoe UI"/>
                <a:ea typeface="+mn-ea"/>
                <a:cs typeface="+mn-cs"/>
              </a:rPr>
              <a:t> a managed platform with cross-cloud engineering accountability</a:t>
            </a:r>
          </a:p>
          <a:p>
            <a:pPr marL="231775" marR="0" lvl="0" indent="-231775" algn="l" defTabSz="914367" rtl="0" eaLnBrk="1" fontAlgn="auto" latinLnBrk="0" hangingPunct="1">
              <a:lnSpc>
                <a:spcPct val="9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Develop or customize bespoke applications for connected collaboration, workflow, and insights</a:t>
            </a:r>
          </a:p>
        </p:txBody>
      </p:sp>
      <p:sp>
        <p:nvSpPr>
          <p:cNvPr id="120" name="Content Placeholder 2">
            <a:extLst>
              <a:ext uri="{FF2B5EF4-FFF2-40B4-BE49-F238E27FC236}">
                <a16:creationId xmlns:a16="http://schemas.microsoft.com/office/drawing/2014/main" id="{C3D4CED1-B8E7-48D8-A265-4DA82055CCFD}"/>
              </a:ext>
            </a:extLst>
          </p:cNvPr>
          <p:cNvSpPr txBox="1">
            <a:spLocks/>
          </p:cNvSpPr>
          <p:nvPr/>
        </p:nvSpPr>
        <p:spPr>
          <a:xfrm>
            <a:off x="4473893" y="2687038"/>
            <a:ext cx="3291840" cy="1739324"/>
          </a:xfrm>
          <a:prstGeom prst="rect">
            <a:avLst/>
          </a:prstGeom>
        </p:spPr>
        <p:txBody>
          <a:bodyPr wrap="square" lIns="0" tIns="0" rIns="0" bIns="0">
            <a:no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31775" marR="0" lvl="0" indent="-231775" algn="l" defTabSz="914367" rtl="0" eaLnBrk="1" fontAlgn="auto" latinLnBrk="0" hangingPunct="1">
              <a:lnSpc>
                <a:spcPct val="9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Accelerate your app development with pre-built Healthcare configurations,</a:t>
            </a:r>
            <a:r>
              <a:rPr kumimoji="0" lang="en-US" sz="1400" b="0" i="0" u="none" strike="noStrike" kern="1200" cap="none" spc="0" normalizeH="0" noProof="0">
                <a:ln>
                  <a:noFill/>
                </a:ln>
                <a:solidFill>
                  <a:srgbClr val="FFFFFF"/>
                </a:solidFill>
                <a:effectLst/>
                <a:uLnTx/>
                <a:uFillTx/>
                <a:latin typeface="Segoe UI"/>
                <a:ea typeface="+mn-ea"/>
                <a:cs typeface="+mn-cs"/>
              </a:rPr>
              <a:t> dashboards,</a:t>
            </a:r>
            <a:r>
              <a:rPr kumimoji="0" lang="en-US" sz="1400" b="0" i="0" u="none" strike="noStrike" kern="1200" cap="none" spc="0" normalizeH="0" baseline="0" noProof="0">
                <a:ln>
                  <a:noFill/>
                </a:ln>
                <a:solidFill>
                  <a:srgbClr val="FFFFFF"/>
                </a:solidFill>
                <a:effectLst/>
                <a:uLnTx/>
                <a:uFillTx/>
                <a:latin typeface="Segoe UI"/>
                <a:ea typeface="+mn-ea"/>
                <a:cs typeface="+mn-cs"/>
              </a:rPr>
              <a:t> and</a:t>
            </a:r>
            <a:r>
              <a:rPr kumimoji="0" lang="en-US" sz="1400" b="0" i="0" u="none" strike="noStrike" kern="1200" cap="none" spc="0" normalizeH="0" noProof="0">
                <a:ln>
                  <a:noFill/>
                </a:ln>
                <a:solidFill>
                  <a:srgbClr val="FFFFFF"/>
                </a:solidFill>
                <a:effectLst/>
                <a:uLnTx/>
                <a:uFillTx/>
                <a:latin typeface="Segoe UI"/>
                <a:ea typeface="+mn-ea"/>
                <a:cs typeface="+mn-cs"/>
              </a:rPr>
              <a:t> admin, patient and clinical CDMs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231775" marR="0" lvl="0" indent="-231775" algn="l" defTabSz="914367" rtl="0" eaLnBrk="1" fontAlgn="auto" latinLnBrk="0" hangingPunct="1">
              <a:lnSpc>
                <a:spcPct val="9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Build co-sell ready, vertically-aligned apps that extend</a:t>
            </a:r>
            <a:r>
              <a:rPr kumimoji="0" lang="en-US" sz="1400" b="0" i="0" u="none" strike="noStrike" kern="1200" cap="none" spc="0" normalizeH="0" noProof="0">
                <a:ln>
                  <a:noFill/>
                </a:ln>
                <a:solidFill>
                  <a:srgbClr val="FFFFFF"/>
                </a:solidFill>
                <a:effectLst/>
                <a:uLnTx/>
                <a:uFillTx/>
                <a:latin typeface="Segoe UI"/>
                <a:ea typeface="+mn-ea"/>
                <a:cs typeface="+mn-cs"/>
              </a:rPr>
              <a:t> cloud capabilities into your SaaS apps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231775" marR="0" lvl="0" indent="-231775" algn="l" defTabSz="914367" rtl="0" eaLnBrk="1" fontAlgn="auto" latinLnBrk="0" hangingPunct="1">
              <a:lnSpc>
                <a:spcPct val="9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Leverage HL7 FHIR compliant APIs</a:t>
            </a:r>
            <a:r>
              <a:rPr kumimoji="0" lang="en-US" sz="1400" b="0" i="0" u="none" strike="noStrike" kern="1200" cap="none" spc="0" normalizeH="0" noProof="0">
                <a:ln>
                  <a:noFill/>
                </a:ln>
                <a:solidFill>
                  <a:srgbClr val="FFFFFF"/>
                </a:solidFill>
                <a:effectLst/>
                <a:uLnTx/>
                <a:uFillTx/>
                <a:latin typeface="Segoe UI"/>
                <a:ea typeface="+mn-ea"/>
                <a:cs typeface="+mn-cs"/>
              </a:rPr>
              <a:t> and </a:t>
            </a:r>
            <a:r>
              <a:rPr kumimoji="0" lang="en-US" sz="1400" b="0" i="0" u="none" strike="noStrike" kern="1200" cap="none" spc="0" normalizeH="0" baseline="0" noProof="0">
                <a:ln>
                  <a:noFill/>
                </a:ln>
                <a:solidFill>
                  <a:srgbClr val="FFFFFF"/>
                </a:solidFill>
                <a:effectLst/>
                <a:uLnTx/>
                <a:uFillTx/>
                <a:latin typeface="Segoe UI"/>
                <a:ea typeface="+mn-ea"/>
                <a:cs typeface="+mn-cs"/>
              </a:rPr>
              <a:t> connectors</a:t>
            </a:r>
          </a:p>
        </p:txBody>
      </p:sp>
      <p:sp>
        <p:nvSpPr>
          <p:cNvPr id="121" name="Content Placeholder 2">
            <a:extLst>
              <a:ext uri="{FF2B5EF4-FFF2-40B4-BE49-F238E27FC236}">
                <a16:creationId xmlns:a16="http://schemas.microsoft.com/office/drawing/2014/main" id="{97561B6C-0974-496B-9B0C-D33EB0E0D9BE}"/>
              </a:ext>
            </a:extLst>
          </p:cNvPr>
          <p:cNvSpPr txBox="1">
            <a:spLocks/>
          </p:cNvSpPr>
          <p:nvPr/>
        </p:nvSpPr>
        <p:spPr>
          <a:xfrm>
            <a:off x="8274681" y="2687037"/>
            <a:ext cx="3291840" cy="2145313"/>
          </a:xfrm>
          <a:prstGeom prst="rect">
            <a:avLst/>
          </a:prstGeom>
        </p:spPr>
        <p:txBody>
          <a:bodyPr wrap="square" lIns="0" tIns="0" rIns="0" bIns="0">
            <a:no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31775" marR="0" lvl="0" indent="-231775" algn="l" defTabSz="914367" rtl="0" eaLnBrk="1" fontAlgn="auto" latinLnBrk="0" hangingPunct="1">
              <a:lnSpc>
                <a:spcPct val="9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Deliver</a:t>
            </a:r>
            <a:r>
              <a:rPr kumimoji="0" lang="en-US" sz="1400" b="0" i="0" u="none" strike="noStrike" kern="1200" cap="none" spc="0" normalizeH="0" noProof="0">
                <a:ln>
                  <a:noFill/>
                </a:ln>
                <a:solidFill>
                  <a:srgbClr val="FFFFFF"/>
                </a:solidFill>
                <a:effectLst/>
                <a:uLnTx/>
                <a:uFillTx/>
                <a:latin typeface="Segoe UI"/>
                <a:ea typeface="+mn-ea"/>
                <a:cs typeface="+mn-cs"/>
              </a:rPr>
              <a:t> functional implementations with </a:t>
            </a:r>
            <a:r>
              <a:rPr kumimoji="0" lang="en-US" sz="1400" b="0" i="0" u="none" strike="noStrike" kern="1200" cap="none" spc="0" normalizeH="0" baseline="0" noProof="0">
                <a:ln>
                  <a:noFill/>
                </a:ln>
                <a:solidFill>
                  <a:srgbClr val="FFFFFF"/>
                </a:solidFill>
                <a:effectLst/>
                <a:uLnTx/>
                <a:uFillTx/>
                <a:latin typeface="Segoe UI"/>
                <a:ea typeface="+mn-ea"/>
                <a:cs typeface="+mn-cs"/>
              </a:rPr>
              <a:t>high margin, value-add services for structuring usable data</a:t>
            </a:r>
            <a:r>
              <a:rPr kumimoji="0" lang="en-US" sz="1400" b="0" i="0" u="none" strike="noStrike" kern="1200" cap="none" spc="0" normalizeH="0" noProof="0">
                <a:ln>
                  <a:noFill/>
                </a:ln>
                <a:solidFill>
                  <a:srgbClr val="FFFFFF"/>
                </a:solidFill>
                <a:effectLst/>
                <a:uLnTx/>
                <a:uFillTx/>
                <a:latin typeface="Segoe UI"/>
                <a:ea typeface="+mn-ea"/>
                <a:cs typeface="+mn-cs"/>
              </a:rPr>
              <a:t> and</a:t>
            </a:r>
            <a:r>
              <a:rPr kumimoji="0" lang="en-US" sz="1400" b="0" i="0" u="none" strike="noStrike" kern="1200" cap="none" spc="0" normalizeH="0" baseline="0" noProof="0">
                <a:ln>
                  <a:noFill/>
                </a:ln>
                <a:solidFill>
                  <a:srgbClr val="FFFFFF"/>
                </a:solidFill>
                <a:effectLst/>
                <a:uLnTx/>
                <a:uFillTx/>
                <a:latin typeface="Segoe UI"/>
                <a:ea typeface="+mn-ea"/>
                <a:cs typeface="+mn-cs"/>
              </a:rPr>
              <a:t> governance</a:t>
            </a:r>
            <a:endParaRPr lang="en-US" sz="1400">
              <a:solidFill>
                <a:srgbClr val="FFFFFF"/>
              </a:solidFill>
              <a:latin typeface="Segoe UI"/>
            </a:endParaRPr>
          </a:p>
          <a:p>
            <a:pPr marL="231775" marR="0" lvl="0" indent="-231775" algn="l" defTabSz="914367" rtl="0" eaLnBrk="1" fontAlgn="auto" latinLnBrk="0" hangingPunct="1">
              <a:lnSpc>
                <a:spcPct val="9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Explore Microsoft Partner programs to develop co-sell ready applications </a:t>
            </a:r>
          </a:p>
          <a:p>
            <a:pPr marL="231775" marR="0" lvl="0" indent="-231775" algn="l" defTabSz="914367" rtl="0" eaLnBrk="1" fontAlgn="auto" latinLnBrk="0" hangingPunct="1">
              <a:lnSpc>
                <a:spcPct val="90000"/>
              </a:lnSpc>
              <a:spcBef>
                <a:spcPts val="0"/>
              </a:spcBef>
              <a:spcAft>
                <a:spcPts val="6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Drive connected cloud interoperability across workflow, data, and analytics </a:t>
            </a:r>
          </a:p>
        </p:txBody>
      </p:sp>
      <p:sp>
        <p:nvSpPr>
          <p:cNvPr id="125" name="Content Placeholder 2">
            <a:extLst>
              <a:ext uri="{FF2B5EF4-FFF2-40B4-BE49-F238E27FC236}">
                <a16:creationId xmlns:a16="http://schemas.microsoft.com/office/drawing/2014/main" id="{0BC5F838-EDA3-4A44-923F-963C743CC20A}"/>
              </a:ext>
            </a:extLst>
          </p:cNvPr>
          <p:cNvSpPr txBox="1">
            <a:spLocks/>
          </p:cNvSpPr>
          <p:nvPr/>
        </p:nvSpPr>
        <p:spPr>
          <a:xfrm>
            <a:off x="8497403" y="1973016"/>
            <a:ext cx="2846872" cy="672883"/>
          </a:xfrm>
          <a:prstGeom prst="rect">
            <a:avLst/>
          </a:prstGeom>
        </p:spPr>
        <p:txBody>
          <a:bodyPr vert="horz" wrap="squar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588"/>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Unlock revenue and services opportunities</a:t>
            </a:r>
          </a:p>
        </p:txBody>
      </p:sp>
      <p:sp>
        <p:nvSpPr>
          <p:cNvPr id="126" name="Content Placeholder 2">
            <a:extLst>
              <a:ext uri="{FF2B5EF4-FFF2-40B4-BE49-F238E27FC236}">
                <a16:creationId xmlns:a16="http://schemas.microsoft.com/office/drawing/2014/main" id="{7663E1F4-6CD9-4AF1-A8EC-FC603A86E26F}"/>
              </a:ext>
            </a:extLst>
          </p:cNvPr>
          <p:cNvSpPr txBox="1">
            <a:spLocks/>
          </p:cNvSpPr>
          <p:nvPr/>
        </p:nvSpPr>
        <p:spPr>
          <a:xfrm>
            <a:off x="670962" y="1973016"/>
            <a:ext cx="3291840" cy="672883"/>
          </a:xfrm>
          <a:prstGeom prst="rect">
            <a:avLst/>
          </a:prstGeom>
        </p:spPr>
        <p:txBody>
          <a:bodyPr wrap="square" lIns="0" tIns="0" rIns="0" bIns="0">
            <a:no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354" rtl="0" eaLnBrk="1" fontAlgn="auto" latinLnBrk="0" hangingPunct="1">
              <a:lnSpc>
                <a:spcPct val="100000"/>
              </a:lnSpc>
              <a:spcBef>
                <a:spcPts val="588"/>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Build on healthcare-specific standards &amp; capabilities</a:t>
            </a:r>
          </a:p>
        </p:txBody>
      </p:sp>
      <p:sp>
        <p:nvSpPr>
          <p:cNvPr id="127" name="Content Placeholder 2">
            <a:extLst>
              <a:ext uri="{FF2B5EF4-FFF2-40B4-BE49-F238E27FC236}">
                <a16:creationId xmlns:a16="http://schemas.microsoft.com/office/drawing/2014/main" id="{8A1A0216-335F-4BCF-9BED-C3843EA78965}"/>
              </a:ext>
            </a:extLst>
          </p:cNvPr>
          <p:cNvSpPr txBox="1">
            <a:spLocks/>
          </p:cNvSpPr>
          <p:nvPr/>
        </p:nvSpPr>
        <p:spPr>
          <a:xfrm>
            <a:off x="4619625" y="1973016"/>
            <a:ext cx="2952750" cy="672883"/>
          </a:xfrm>
          <a:prstGeom prst="rect">
            <a:avLst/>
          </a:prstGeom>
        </p:spPr>
        <p:txBody>
          <a:bodyPr vert="horz" wrap="squar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896354" rtl="0" eaLnBrk="1" fontAlgn="auto" latinLnBrk="0" hangingPunct="1">
              <a:lnSpc>
                <a:spcPct val="100000"/>
              </a:lnSpc>
              <a:spcBef>
                <a:spcPts val="588"/>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Accelerate development and time to market</a:t>
            </a:r>
          </a:p>
        </p:txBody>
      </p:sp>
      <p:grpSp>
        <p:nvGrpSpPr>
          <p:cNvPr id="150" name="Group 149">
            <a:extLst>
              <a:ext uri="{FF2B5EF4-FFF2-40B4-BE49-F238E27FC236}">
                <a16:creationId xmlns:a16="http://schemas.microsoft.com/office/drawing/2014/main" id="{BE0B2FAA-E6A0-46BB-B6E7-265F21CF0FF4}"/>
              </a:ext>
            </a:extLst>
          </p:cNvPr>
          <p:cNvGrpSpPr/>
          <p:nvPr/>
        </p:nvGrpSpPr>
        <p:grpSpPr>
          <a:xfrm>
            <a:off x="1546731" y="1181100"/>
            <a:ext cx="646064" cy="646064"/>
            <a:chOff x="4240785" y="2002419"/>
            <a:chExt cx="831086" cy="831086"/>
          </a:xfrm>
        </p:grpSpPr>
        <p:sp>
          <p:nvSpPr>
            <p:cNvPr id="151" name="Oval 150">
              <a:extLst>
                <a:ext uri="{FF2B5EF4-FFF2-40B4-BE49-F238E27FC236}">
                  <a16:creationId xmlns:a16="http://schemas.microsoft.com/office/drawing/2014/main" id="{AFA69EB0-EF6C-41A1-9C66-A755E10CF257}"/>
                </a:ext>
              </a:extLst>
            </p:cNvPr>
            <p:cNvSpPr/>
            <p:nvPr/>
          </p:nvSpPr>
          <p:spPr bwMode="auto">
            <a:xfrm>
              <a:off x="4240785" y="2002419"/>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52" name="Graphic 247" descr="engineer, assistance">
              <a:extLst>
                <a:ext uri="{FF2B5EF4-FFF2-40B4-BE49-F238E27FC236}">
                  <a16:creationId xmlns:a16="http://schemas.microsoft.com/office/drawing/2014/main" id="{0C4E00BA-48F3-4925-89B1-E5AB9D7C6B70}"/>
                </a:ext>
              </a:extLst>
            </p:cNvPr>
            <p:cNvGrpSpPr/>
            <p:nvPr/>
          </p:nvGrpSpPr>
          <p:grpSpPr>
            <a:xfrm>
              <a:off x="4438815" y="2200450"/>
              <a:ext cx="435026" cy="435024"/>
              <a:chOff x="6337562" y="5744951"/>
              <a:chExt cx="435026" cy="435024"/>
            </a:xfrm>
          </p:grpSpPr>
          <p:sp>
            <p:nvSpPr>
              <p:cNvPr id="153" name="Freeform: Shape 152">
                <a:extLst>
                  <a:ext uri="{FF2B5EF4-FFF2-40B4-BE49-F238E27FC236}">
                    <a16:creationId xmlns:a16="http://schemas.microsoft.com/office/drawing/2014/main" id="{7F0DEE10-95A9-4A40-ADC1-694ED34F0677}"/>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1FB68399-B1BE-409C-98CA-BE6A479FD14D}"/>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3" name="Rectangle 102">
            <a:extLst>
              <a:ext uri="{FF2B5EF4-FFF2-40B4-BE49-F238E27FC236}">
                <a16:creationId xmlns:a16="http://schemas.microsoft.com/office/drawing/2014/main" id="{285BB5AF-76C2-4828-993C-58DAE13EF8DE}"/>
              </a:ext>
            </a:extLst>
          </p:cNvPr>
          <p:cNvSpPr/>
          <p:nvPr/>
        </p:nvSpPr>
        <p:spPr>
          <a:xfrm>
            <a:off x="2249945" y="1273300"/>
            <a:ext cx="837089" cy="43088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a:t>
            </a: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2B3A2243-523D-43FC-B57A-0C2CA59C7534}"/>
              </a:ext>
            </a:extLst>
          </p:cNvPr>
          <p:cNvGrpSpPr/>
          <p:nvPr/>
        </p:nvGrpSpPr>
        <p:grpSpPr>
          <a:xfrm>
            <a:off x="4984409" y="1181100"/>
            <a:ext cx="646064" cy="646064"/>
            <a:chOff x="5747499" y="1777075"/>
            <a:chExt cx="831086" cy="831086"/>
          </a:xfrm>
        </p:grpSpPr>
        <p:sp>
          <p:nvSpPr>
            <p:cNvPr id="129" name="Oval 128">
              <a:extLst>
                <a:ext uri="{FF2B5EF4-FFF2-40B4-BE49-F238E27FC236}">
                  <a16:creationId xmlns:a16="http://schemas.microsoft.com/office/drawing/2014/main" id="{33B02448-B30C-4AE7-B3AB-2D10ABBF732A}"/>
                </a:ext>
              </a:extLst>
            </p:cNvPr>
            <p:cNvSpPr/>
            <p:nvPr/>
          </p:nvSpPr>
          <p:spPr bwMode="auto">
            <a:xfrm>
              <a:off x="5747499" y="1777075"/>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30" name="Group 17" descr="extend, connect, datacenters">
              <a:extLst>
                <a:ext uri="{FF2B5EF4-FFF2-40B4-BE49-F238E27FC236}">
                  <a16:creationId xmlns:a16="http://schemas.microsoft.com/office/drawing/2014/main" id="{A02DEF52-F96E-4172-93C4-B3F85FE13E59}"/>
                </a:ext>
              </a:extLst>
            </p:cNvPr>
            <p:cNvGrpSpPr>
              <a:grpSpLocks noChangeAspect="1"/>
            </p:cNvGrpSpPr>
            <p:nvPr/>
          </p:nvGrpSpPr>
          <p:grpSpPr bwMode="auto">
            <a:xfrm>
              <a:off x="5940789" y="1970365"/>
              <a:ext cx="444506" cy="444506"/>
              <a:chOff x="1633" y="784"/>
              <a:chExt cx="280" cy="280"/>
            </a:xfrm>
          </p:grpSpPr>
          <p:sp>
            <p:nvSpPr>
              <p:cNvPr id="131" name="Rectangle 18">
                <a:extLst>
                  <a:ext uri="{FF2B5EF4-FFF2-40B4-BE49-F238E27FC236}">
                    <a16:creationId xmlns:a16="http://schemas.microsoft.com/office/drawing/2014/main" id="{92CC5484-6876-4198-BFDA-305AE2CC3E92}"/>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9">
                <a:extLst>
                  <a:ext uri="{FF2B5EF4-FFF2-40B4-BE49-F238E27FC236}">
                    <a16:creationId xmlns:a16="http://schemas.microsoft.com/office/drawing/2014/main" id="{BF5E2662-CFE1-4217-B66F-11663E12EBF6}"/>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Rectangle 20">
                <a:extLst>
                  <a:ext uri="{FF2B5EF4-FFF2-40B4-BE49-F238E27FC236}">
                    <a16:creationId xmlns:a16="http://schemas.microsoft.com/office/drawing/2014/main" id="{6B879F38-D379-4537-AB56-E26DE20A0EFA}"/>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Rectangle 21">
                <a:extLst>
                  <a:ext uri="{FF2B5EF4-FFF2-40B4-BE49-F238E27FC236}">
                    <a16:creationId xmlns:a16="http://schemas.microsoft.com/office/drawing/2014/main" id="{9C45CE74-6446-4BA7-89F7-E09604395593}"/>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22">
                <a:extLst>
                  <a:ext uri="{FF2B5EF4-FFF2-40B4-BE49-F238E27FC236}">
                    <a16:creationId xmlns:a16="http://schemas.microsoft.com/office/drawing/2014/main" id="{D5B90348-43A5-4B95-AE62-B6283D197049}"/>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23">
                <a:extLst>
                  <a:ext uri="{FF2B5EF4-FFF2-40B4-BE49-F238E27FC236}">
                    <a16:creationId xmlns:a16="http://schemas.microsoft.com/office/drawing/2014/main" id="{37CAA482-5B4D-4ED7-BC2F-BB8E5391BEE2}"/>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Rectangle 24">
                <a:extLst>
                  <a:ext uri="{FF2B5EF4-FFF2-40B4-BE49-F238E27FC236}">
                    <a16:creationId xmlns:a16="http://schemas.microsoft.com/office/drawing/2014/main" id="{29F20402-2F8E-445A-BCA1-2AA1A52A4BFF}"/>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Rectangle 25">
                <a:extLst>
                  <a:ext uri="{FF2B5EF4-FFF2-40B4-BE49-F238E27FC236}">
                    <a16:creationId xmlns:a16="http://schemas.microsoft.com/office/drawing/2014/main" id="{54C6A2FD-5862-48B4-B328-2FE229BF5B19}"/>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Rectangle 26">
                <a:extLst>
                  <a:ext uri="{FF2B5EF4-FFF2-40B4-BE49-F238E27FC236}">
                    <a16:creationId xmlns:a16="http://schemas.microsoft.com/office/drawing/2014/main" id="{1ED11624-B64C-419C-943C-3B9073077207}"/>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Oval 27">
                <a:extLst>
                  <a:ext uri="{FF2B5EF4-FFF2-40B4-BE49-F238E27FC236}">
                    <a16:creationId xmlns:a16="http://schemas.microsoft.com/office/drawing/2014/main" id="{4BDF473B-D958-4773-9458-D06CE928E6A7}"/>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Rectangle 28">
                <a:extLst>
                  <a:ext uri="{FF2B5EF4-FFF2-40B4-BE49-F238E27FC236}">
                    <a16:creationId xmlns:a16="http://schemas.microsoft.com/office/drawing/2014/main" id="{D3EB396D-48FD-464D-BF78-407D854BC22C}"/>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Rectangle 29">
                <a:extLst>
                  <a:ext uri="{FF2B5EF4-FFF2-40B4-BE49-F238E27FC236}">
                    <a16:creationId xmlns:a16="http://schemas.microsoft.com/office/drawing/2014/main" id="{1ED18C93-B773-479E-8B94-38BC4B982134}"/>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Rectangle 30">
                <a:extLst>
                  <a:ext uri="{FF2B5EF4-FFF2-40B4-BE49-F238E27FC236}">
                    <a16:creationId xmlns:a16="http://schemas.microsoft.com/office/drawing/2014/main" id="{395B02A3-113C-47BB-B914-E87C31996EC1}"/>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31">
                <a:extLst>
                  <a:ext uri="{FF2B5EF4-FFF2-40B4-BE49-F238E27FC236}">
                    <a16:creationId xmlns:a16="http://schemas.microsoft.com/office/drawing/2014/main" id="{47A42634-37BD-4B91-9FF0-E2A2B8C6E0C5}"/>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Oval 32">
                <a:extLst>
                  <a:ext uri="{FF2B5EF4-FFF2-40B4-BE49-F238E27FC236}">
                    <a16:creationId xmlns:a16="http://schemas.microsoft.com/office/drawing/2014/main" id="{799DFF88-9F07-4B62-8D8E-578EF933A28B}"/>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Oval 33">
                <a:extLst>
                  <a:ext uri="{FF2B5EF4-FFF2-40B4-BE49-F238E27FC236}">
                    <a16:creationId xmlns:a16="http://schemas.microsoft.com/office/drawing/2014/main" id="{7A1D0F7A-B9E1-4524-A6DD-6686405814DB}"/>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Rectangle 34">
                <a:extLst>
                  <a:ext uri="{FF2B5EF4-FFF2-40B4-BE49-F238E27FC236}">
                    <a16:creationId xmlns:a16="http://schemas.microsoft.com/office/drawing/2014/main" id="{461F07D7-2486-427A-94B4-5BA970D24366}"/>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Rectangle 35">
                <a:extLst>
                  <a:ext uri="{FF2B5EF4-FFF2-40B4-BE49-F238E27FC236}">
                    <a16:creationId xmlns:a16="http://schemas.microsoft.com/office/drawing/2014/main" id="{C30FF440-AD37-4FA9-B07C-C2088713478A}"/>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Rectangle 36">
                <a:extLst>
                  <a:ext uri="{FF2B5EF4-FFF2-40B4-BE49-F238E27FC236}">
                    <a16:creationId xmlns:a16="http://schemas.microsoft.com/office/drawing/2014/main" id="{4C458F7C-DC74-4B89-A414-12F71236356B}"/>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4" name="Rectangle 103">
            <a:extLst>
              <a:ext uri="{FF2B5EF4-FFF2-40B4-BE49-F238E27FC236}">
                <a16:creationId xmlns:a16="http://schemas.microsoft.com/office/drawing/2014/main" id="{167B6ECD-ECC0-4876-8F3D-81FEC5C1F2F4}"/>
              </a:ext>
            </a:extLst>
          </p:cNvPr>
          <p:cNvSpPr/>
          <p:nvPr/>
        </p:nvSpPr>
        <p:spPr>
          <a:xfrm>
            <a:off x="5687623" y="1273300"/>
            <a:ext cx="1519968" cy="43088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Accelerate</a:t>
            </a: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55" name="Group 154">
            <a:extLst>
              <a:ext uri="{FF2B5EF4-FFF2-40B4-BE49-F238E27FC236}">
                <a16:creationId xmlns:a16="http://schemas.microsoft.com/office/drawing/2014/main" id="{D2265D8A-A821-4196-AB83-8DC8D4560469}"/>
              </a:ext>
            </a:extLst>
          </p:cNvPr>
          <p:cNvGrpSpPr/>
          <p:nvPr/>
        </p:nvGrpSpPr>
        <p:grpSpPr>
          <a:xfrm>
            <a:off x="9033669" y="1181100"/>
            <a:ext cx="646064" cy="646064"/>
            <a:chOff x="9478304" y="1819938"/>
            <a:chExt cx="831086" cy="831086"/>
          </a:xfrm>
        </p:grpSpPr>
        <p:sp>
          <p:nvSpPr>
            <p:cNvPr id="156" name="Oval 155">
              <a:extLst>
                <a:ext uri="{FF2B5EF4-FFF2-40B4-BE49-F238E27FC236}">
                  <a16:creationId xmlns:a16="http://schemas.microsoft.com/office/drawing/2014/main" id="{A61BC9C5-C9A7-4C83-8A5F-8DBB85D58390}"/>
                </a:ext>
              </a:extLst>
            </p:cNvPr>
            <p:cNvSpPr/>
            <p:nvPr/>
          </p:nvSpPr>
          <p:spPr bwMode="auto">
            <a:xfrm>
              <a:off x="9478304" y="1819938"/>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57" name="Group 156">
              <a:extLst>
                <a:ext uri="{FF2B5EF4-FFF2-40B4-BE49-F238E27FC236}">
                  <a16:creationId xmlns:a16="http://schemas.microsoft.com/office/drawing/2014/main" id="{C1C537FA-C752-441E-BCB9-EDD3A269F231}"/>
                </a:ext>
              </a:extLst>
            </p:cNvPr>
            <p:cNvGrpSpPr/>
            <p:nvPr/>
          </p:nvGrpSpPr>
          <p:grpSpPr>
            <a:xfrm>
              <a:off x="9744153" y="2009613"/>
              <a:ext cx="299388" cy="451736"/>
              <a:chOff x="1966292" y="4791385"/>
              <a:chExt cx="299388" cy="451736"/>
            </a:xfrm>
          </p:grpSpPr>
          <p:sp>
            <p:nvSpPr>
              <p:cNvPr id="158" name="Freeform: Shape 157">
                <a:extLst>
                  <a:ext uri="{FF2B5EF4-FFF2-40B4-BE49-F238E27FC236}">
                    <a16:creationId xmlns:a16="http://schemas.microsoft.com/office/drawing/2014/main" id="{A2D91CDB-7AD5-412E-BEB8-4F1078C97D60}"/>
                  </a:ext>
                </a:extLst>
              </p:cNvPr>
              <p:cNvSpPr/>
              <p:nvPr/>
            </p:nvSpPr>
            <p:spPr>
              <a:xfrm>
                <a:off x="2041786" y="5129201"/>
                <a:ext cx="148265" cy="29789"/>
              </a:xfrm>
              <a:custGeom>
                <a:avLst/>
                <a:gdLst>
                  <a:gd name="connsiteX0" fmla="*/ 186785 w 207644"/>
                  <a:gd name="connsiteY0" fmla="*/ 0 h 41719"/>
                  <a:gd name="connsiteX1" fmla="*/ 20860 w 207644"/>
                  <a:gd name="connsiteY1" fmla="*/ 0 h 41719"/>
                  <a:gd name="connsiteX2" fmla="*/ 0 w 207644"/>
                  <a:gd name="connsiteY2" fmla="*/ 20860 h 41719"/>
                  <a:gd name="connsiteX3" fmla="*/ 20860 w 207644"/>
                  <a:gd name="connsiteY3" fmla="*/ 41719 h 41719"/>
                  <a:gd name="connsiteX4" fmla="*/ 186785 w 207644"/>
                  <a:gd name="connsiteY4" fmla="*/ 41719 h 41719"/>
                  <a:gd name="connsiteX5" fmla="*/ 207645 w 207644"/>
                  <a:gd name="connsiteY5" fmla="*/ 20860 h 41719"/>
                  <a:gd name="connsiteX6" fmla="*/ 186785 w 207644"/>
                  <a:gd name="connsiteY6" fmla="*/ 0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4" h="41719">
                    <a:moveTo>
                      <a:pt x="186785" y="0"/>
                    </a:moveTo>
                    <a:lnTo>
                      <a:pt x="20860" y="0"/>
                    </a:lnTo>
                    <a:cubicBezTo>
                      <a:pt x="9339" y="0"/>
                      <a:pt x="0" y="9339"/>
                      <a:pt x="0" y="20860"/>
                    </a:cubicBezTo>
                    <a:cubicBezTo>
                      <a:pt x="0" y="32380"/>
                      <a:pt x="9339" y="41719"/>
                      <a:pt x="20860" y="41719"/>
                    </a:cubicBezTo>
                    <a:lnTo>
                      <a:pt x="186785" y="41719"/>
                    </a:lnTo>
                    <a:cubicBezTo>
                      <a:pt x="198306" y="41719"/>
                      <a:pt x="207645" y="32380"/>
                      <a:pt x="207645" y="20860"/>
                    </a:cubicBezTo>
                    <a:cubicBezTo>
                      <a:pt x="207645" y="9339"/>
                      <a:pt x="198306" y="0"/>
                      <a:pt x="186785" y="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706BECD1-115F-400F-9F63-98DE2F0FDCAE}"/>
                  </a:ext>
                </a:extLst>
              </p:cNvPr>
              <p:cNvSpPr/>
              <p:nvPr/>
            </p:nvSpPr>
            <p:spPr>
              <a:xfrm>
                <a:off x="2053824" y="5181911"/>
                <a:ext cx="123849" cy="61210"/>
              </a:xfrm>
              <a:custGeom>
                <a:avLst/>
                <a:gdLst>
                  <a:gd name="connsiteX0" fmla="*/ 43910 w 173450"/>
                  <a:gd name="connsiteY0" fmla="*/ 50578 h 85725"/>
                  <a:gd name="connsiteX1" fmla="*/ 43910 w 173450"/>
                  <a:gd name="connsiteY1" fmla="*/ 62008 h 85725"/>
                  <a:gd name="connsiteX2" fmla="*/ 67532 w 173450"/>
                  <a:gd name="connsiteY2" fmla="*/ 85725 h 85725"/>
                  <a:gd name="connsiteX3" fmla="*/ 101251 w 173450"/>
                  <a:gd name="connsiteY3" fmla="*/ 85725 h 85725"/>
                  <a:gd name="connsiteX4" fmla="*/ 124873 w 173450"/>
                  <a:gd name="connsiteY4" fmla="*/ 62103 h 85725"/>
                  <a:gd name="connsiteX5" fmla="*/ 124873 w 173450"/>
                  <a:gd name="connsiteY5" fmla="*/ 51054 h 85725"/>
                  <a:gd name="connsiteX6" fmla="*/ 173450 w 173450"/>
                  <a:gd name="connsiteY6" fmla="*/ 0 h 85725"/>
                  <a:gd name="connsiteX7" fmla="*/ 0 w 173450"/>
                  <a:gd name="connsiteY7" fmla="*/ 0 h 85725"/>
                  <a:gd name="connsiteX8" fmla="*/ 43910 w 173450"/>
                  <a:gd name="connsiteY8" fmla="*/ 5057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450" h="85725">
                    <a:moveTo>
                      <a:pt x="43910" y="50578"/>
                    </a:moveTo>
                    <a:lnTo>
                      <a:pt x="43910" y="62008"/>
                    </a:lnTo>
                    <a:cubicBezTo>
                      <a:pt x="43910" y="75069"/>
                      <a:pt x="54471" y="85673"/>
                      <a:pt x="67532" y="85725"/>
                    </a:cubicBezTo>
                    <a:lnTo>
                      <a:pt x="101251" y="85725"/>
                    </a:lnTo>
                    <a:cubicBezTo>
                      <a:pt x="114275" y="85673"/>
                      <a:pt x="124820" y="75127"/>
                      <a:pt x="124873" y="62103"/>
                    </a:cubicBezTo>
                    <a:lnTo>
                      <a:pt x="124873" y="51054"/>
                    </a:lnTo>
                    <a:cubicBezTo>
                      <a:pt x="152011" y="49544"/>
                      <a:pt x="173291" y="27181"/>
                      <a:pt x="173450" y="0"/>
                    </a:cubicBezTo>
                    <a:lnTo>
                      <a:pt x="0" y="0"/>
                    </a:lnTo>
                    <a:cubicBezTo>
                      <a:pt x="150" y="25385"/>
                      <a:pt x="18798" y="46864"/>
                      <a:pt x="43910" y="50578"/>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5DD5AD65-B44B-44C4-8306-576D5E0478DE}"/>
                  </a:ext>
                </a:extLst>
              </p:cNvPr>
              <p:cNvSpPr/>
              <p:nvPr/>
            </p:nvSpPr>
            <p:spPr>
              <a:xfrm>
                <a:off x="1966292" y="4791385"/>
                <a:ext cx="299388" cy="316118"/>
              </a:xfrm>
              <a:custGeom>
                <a:avLst/>
                <a:gdLst>
                  <a:gd name="connsiteX0" fmla="*/ 209550 w 419290"/>
                  <a:gd name="connsiteY0" fmla="*/ 0 h 442721"/>
                  <a:gd name="connsiteX1" fmla="*/ 0 w 419290"/>
                  <a:gd name="connsiteY1" fmla="*/ 215170 h 442721"/>
                  <a:gd name="connsiteX2" fmla="*/ 15335 w 419290"/>
                  <a:gd name="connsiteY2" fmla="*/ 295942 h 442721"/>
                  <a:gd name="connsiteX3" fmla="*/ 19336 w 419290"/>
                  <a:gd name="connsiteY3" fmla="*/ 305467 h 442721"/>
                  <a:gd name="connsiteX4" fmla="*/ 55340 w 419290"/>
                  <a:gd name="connsiteY4" fmla="*/ 360902 h 442721"/>
                  <a:gd name="connsiteX5" fmla="*/ 108585 w 419290"/>
                  <a:gd name="connsiteY5" fmla="*/ 442722 h 442721"/>
                  <a:gd name="connsiteX6" fmla="*/ 310706 w 419290"/>
                  <a:gd name="connsiteY6" fmla="*/ 442722 h 442721"/>
                  <a:gd name="connsiteX7" fmla="*/ 363950 w 419290"/>
                  <a:gd name="connsiteY7" fmla="*/ 360902 h 442721"/>
                  <a:gd name="connsiteX8" fmla="*/ 399955 w 419290"/>
                  <a:gd name="connsiteY8" fmla="*/ 305467 h 442721"/>
                  <a:gd name="connsiteX9" fmla="*/ 403955 w 419290"/>
                  <a:gd name="connsiteY9" fmla="*/ 295942 h 442721"/>
                  <a:gd name="connsiteX10" fmla="*/ 419291 w 419290"/>
                  <a:gd name="connsiteY10" fmla="*/ 215170 h 442721"/>
                  <a:gd name="connsiteX11" fmla="*/ 209550 w 419290"/>
                  <a:gd name="connsiteY11" fmla="*/ 0 h 442721"/>
                  <a:gd name="connsiteX12" fmla="*/ 200025 w 419290"/>
                  <a:gd name="connsiteY12" fmla="*/ 79248 h 442721"/>
                  <a:gd name="connsiteX13" fmla="*/ 137541 w 419290"/>
                  <a:gd name="connsiteY13" fmla="*/ 98298 h 442721"/>
                  <a:gd name="connsiteX14" fmla="*/ 75819 w 419290"/>
                  <a:gd name="connsiteY14" fmla="*/ 224695 h 442721"/>
                  <a:gd name="connsiteX15" fmla="*/ 54959 w 419290"/>
                  <a:gd name="connsiteY15" fmla="*/ 245174 h 442721"/>
                  <a:gd name="connsiteX16" fmla="*/ 54959 w 419290"/>
                  <a:gd name="connsiteY16" fmla="*/ 245174 h 442721"/>
                  <a:gd name="connsiteX17" fmla="*/ 34481 w 419290"/>
                  <a:gd name="connsiteY17" fmla="*/ 223939 h 442721"/>
                  <a:gd name="connsiteX18" fmla="*/ 34481 w 419290"/>
                  <a:gd name="connsiteY18" fmla="*/ 223933 h 442721"/>
                  <a:gd name="connsiteX19" fmla="*/ 118491 w 419290"/>
                  <a:gd name="connsiteY19" fmla="*/ 61341 h 442721"/>
                  <a:gd name="connsiteX20" fmla="*/ 200406 w 419290"/>
                  <a:gd name="connsiteY20" fmla="*/ 37814 h 442721"/>
                  <a:gd name="connsiteX21" fmla="*/ 221266 w 419290"/>
                  <a:gd name="connsiteY21" fmla="*/ 58674 h 442721"/>
                  <a:gd name="connsiteX22" fmla="*/ 200406 w 419290"/>
                  <a:gd name="connsiteY22" fmla="*/ 79534 h 44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9290" h="442721">
                    <a:moveTo>
                      <a:pt x="209550" y="0"/>
                    </a:moveTo>
                    <a:cubicBezTo>
                      <a:pt x="93726" y="0"/>
                      <a:pt x="0" y="96393"/>
                      <a:pt x="0" y="215170"/>
                    </a:cubicBezTo>
                    <a:cubicBezTo>
                      <a:pt x="-31" y="242820"/>
                      <a:pt x="5172" y="270227"/>
                      <a:pt x="15335" y="295942"/>
                    </a:cubicBezTo>
                    <a:cubicBezTo>
                      <a:pt x="16605" y="299116"/>
                      <a:pt x="17939" y="302292"/>
                      <a:pt x="19336" y="305467"/>
                    </a:cubicBezTo>
                    <a:cubicBezTo>
                      <a:pt x="28421" y="325684"/>
                      <a:pt x="40565" y="344381"/>
                      <a:pt x="55340" y="360902"/>
                    </a:cubicBezTo>
                    <a:lnTo>
                      <a:pt x="108585" y="442722"/>
                    </a:lnTo>
                    <a:lnTo>
                      <a:pt x="310706" y="442722"/>
                    </a:lnTo>
                    <a:lnTo>
                      <a:pt x="363950" y="360902"/>
                    </a:lnTo>
                    <a:cubicBezTo>
                      <a:pt x="378726" y="344381"/>
                      <a:pt x="390870" y="325684"/>
                      <a:pt x="399955" y="305467"/>
                    </a:cubicBezTo>
                    <a:cubicBezTo>
                      <a:pt x="401352" y="302355"/>
                      <a:pt x="402686" y="299180"/>
                      <a:pt x="403955" y="295942"/>
                    </a:cubicBezTo>
                    <a:cubicBezTo>
                      <a:pt x="414119" y="270227"/>
                      <a:pt x="419322" y="242820"/>
                      <a:pt x="419291" y="215170"/>
                    </a:cubicBezTo>
                    <a:cubicBezTo>
                      <a:pt x="419291" y="96298"/>
                      <a:pt x="325374" y="0"/>
                      <a:pt x="209550" y="0"/>
                    </a:cubicBezTo>
                    <a:close/>
                    <a:moveTo>
                      <a:pt x="200025" y="79248"/>
                    </a:moveTo>
                    <a:cubicBezTo>
                      <a:pt x="177981" y="80554"/>
                      <a:pt x="156564" y="87083"/>
                      <a:pt x="137541" y="98298"/>
                    </a:cubicBezTo>
                    <a:cubicBezTo>
                      <a:pt x="97631" y="122015"/>
                      <a:pt x="76867" y="164973"/>
                      <a:pt x="75819" y="224695"/>
                    </a:cubicBezTo>
                    <a:cubicBezTo>
                      <a:pt x="75612" y="236067"/>
                      <a:pt x="66333" y="245175"/>
                      <a:pt x="54959" y="245174"/>
                    </a:cubicBezTo>
                    <a:lnTo>
                      <a:pt x="54959" y="245174"/>
                    </a:lnTo>
                    <a:cubicBezTo>
                      <a:pt x="43441" y="244965"/>
                      <a:pt x="34272" y="235458"/>
                      <a:pt x="34481" y="223939"/>
                    </a:cubicBezTo>
                    <a:cubicBezTo>
                      <a:pt x="34481" y="223938"/>
                      <a:pt x="34481" y="223935"/>
                      <a:pt x="34481" y="223933"/>
                    </a:cubicBezTo>
                    <a:cubicBezTo>
                      <a:pt x="36100" y="128683"/>
                      <a:pt x="81058" y="82867"/>
                      <a:pt x="118491" y="61341"/>
                    </a:cubicBezTo>
                    <a:cubicBezTo>
                      <a:pt x="143513" y="47041"/>
                      <a:pt x="171609" y="38972"/>
                      <a:pt x="200406" y="37814"/>
                    </a:cubicBezTo>
                    <a:cubicBezTo>
                      <a:pt x="211927" y="37814"/>
                      <a:pt x="221266" y="47154"/>
                      <a:pt x="221266" y="58674"/>
                    </a:cubicBezTo>
                    <a:cubicBezTo>
                      <a:pt x="221266" y="70195"/>
                      <a:pt x="211927" y="79534"/>
                      <a:pt x="200406" y="79534"/>
                    </a:cubicBezTo>
                    <a:close/>
                  </a:path>
                </a:pathLst>
              </a:custGeom>
              <a:solidFill>
                <a:srgbClr val="4FE4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5" name="Rectangle 104">
            <a:extLst>
              <a:ext uri="{FF2B5EF4-FFF2-40B4-BE49-F238E27FC236}">
                <a16:creationId xmlns:a16="http://schemas.microsoft.com/office/drawing/2014/main" id="{6937794F-99BB-4DAD-A98C-44D0AEA2FB84}"/>
              </a:ext>
            </a:extLst>
          </p:cNvPr>
          <p:cNvSpPr/>
          <p:nvPr/>
        </p:nvSpPr>
        <p:spPr>
          <a:xfrm>
            <a:off x="9736882" y="1273300"/>
            <a:ext cx="1071127" cy="43088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Unlock</a:t>
            </a:r>
            <a:endParaRPr kumimoji="0" lang="en-US" sz="22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itle 13">
            <a:extLst>
              <a:ext uri="{FF2B5EF4-FFF2-40B4-BE49-F238E27FC236}">
                <a16:creationId xmlns:a16="http://schemas.microsoft.com/office/drawing/2014/main" id="{A941A945-0AB9-4616-89D8-DB535E8B0967}"/>
              </a:ext>
            </a:extLst>
          </p:cNvPr>
          <p:cNvSpPr>
            <a:spLocks noGrp="1"/>
          </p:cNvSpPr>
          <p:nvPr>
            <p:ph type="title"/>
          </p:nvPr>
        </p:nvSpPr>
        <p:spPr/>
        <p:txBody>
          <a:bodyPr/>
          <a:lstStyle/>
          <a:p>
            <a:pPr lvl="0" algn="ctr"/>
            <a:r>
              <a:rPr lang="en-US" noProof="0"/>
              <a:t>Partner benefits</a:t>
            </a:r>
          </a:p>
        </p:txBody>
      </p:sp>
      <p:sp>
        <p:nvSpPr>
          <p:cNvPr id="64" name="Rectangle 63">
            <a:extLst>
              <a:ext uri="{FF2B5EF4-FFF2-40B4-BE49-F238E27FC236}">
                <a16:creationId xmlns:a16="http://schemas.microsoft.com/office/drawing/2014/main" id="{BBF6CAEB-D62A-4070-A0CE-2B7A70704F04}"/>
              </a:ext>
            </a:extLst>
          </p:cNvPr>
          <p:cNvSpPr/>
          <p:nvPr/>
        </p:nvSpPr>
        <p:spPr bwMode="auto">
          <a:xfrm>
            <a:off x="1045100" y="5306440"/>
            <a:ext cx="620363"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IN" sz="1800" b="1"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483</a:t>
            </a:r>
          </a:p>
        </p:txBody>
      </p:sp>
      <p:sp>
        <p:nvSpPr>
          <p:cNvPr id="65" name="Rectangle 64">
            <a:extLst>
              <a:ext uri="{FF2B5EF4-FFF2-40B4-BE49-F238E27FC236}">
                <a16:creationId xmlns:a16="http://schemas.microsoft.com/office/drawing/2014/main" id="{A9923B4C-D2CA-4E6C-87FA-3CAEE7B38890}"/>
              </a:ext>
            </a:extLst>
          </p:cNvPr>
          <p:cNvSpPr/>
          <p:nvPr/>
        </p:nvSpPr>
        <p:spPr>
          <a:xfrm>
            <a:off x="1030669" y="5651086"/>
            <a:ext cx="829882" cy="338554"/>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Customers</a:t>
            </a:r>
            <a:br>
              <a:rPr kumimoji="0" lang="en-US" sz="1100" b="0" i="0" u="none" strike="noStrike" kern="1200" cap="none" spc="0" normalizeH="0" baseline="0" noProof="0">
                <a:ln>
                  <a:noFill/>
                </a:ln>
                <a:solidFill>
                  <a:srgbClr val="50E6FF"/>
                </a:solidFill>
                <a:effectLst/>
                <a:uLnTx/>
                <a:uFillTx/>
                <a:latin typeface="Segoe UI Semibold"/>
                <a:ea typeface="+mn-ea"/>
                <a:cs typeface="+mn-cs"/>
              </a:rPr>
            </a:br>
            <a:r>
              <a:rPr kumimoji="0" lang="en-US" sz="1100" b="0" i="0" u="none" strike="noStrike" kern="1200" cap="none" spc="0" normalizeH="0" baseline="0" noProof="0">
                <a:ln>
                  <a:noFill/>
                </a:ln>
                <a:solidFill>
                  <a:srgbClr val="50E6FF"/>
                </a:solidFill>
                <a:effectLst/>
                <a:uLnTx/>
                <a:uFillTx/>
                <a:latin typeface="Segoe UI Semibold"/>
                <a:ea typeface="+mn-ea"/>
                <a:cs typeface="+mn-cs"/>
              </a:rPr>
              <a:t>enabled </a:t>
            </a:r>
            <a:endParaRPr kumimoji="0" lang="en-US" sz="1050" b="0" i="0" u="none" strike="noStrike" kern="1200" cap="none" spc="0" normalizeH="0" baseline="0" noProof="0">
              <a:ln>
                <a:noFill/>
              </a:ln>
              <a:solidFill>
                <a:srgbClr val="50E6FF"/>
              </a:solidFill>
              <a:effectLst/>
              <a:uLnTx/>
              <a:uFillTx/>
              <a:latin typeface="Segoe UI"/>
              <a:ea typeface="+mn-ea"/>
              <a:cs typeface="+mn-cs"/>
            </a:endParaRPr>
          </a:p>
        </p:txBody>
      </p:sp>
      <p:grpSp>
        <p:nvGrpSpPr>
          <p:cNvPr id="66" name="Group 65">
            <a:extLst>
              <a:ext uri="{FF2B5EF4-FFF2-40B4-BE49-F238E27FC236}">
                <a16:creationId xmlns:a16="http://schemas.microsoft.com/office/drawing/2014/main" id="{E9111869-8AAE-4F78-A275-0A3C4BF99B13}"/>
              </a:ext>
            </a:extLst>
          </p:cNvPr>
          <p:cNvGrpSpPr/>
          <p:nvPr/>
        </p:nvGrpSpPr>
        <p:grpSpPr>
          <a:xfrm>
            <a:off x="94274" y="5244615"/>
            <a:ext cx="858225" cy="750370"/>
            <a:chOff x="1131118" y="2412665"/>
            <a:chExt cx="343326" cy="300180"/>
          </a:xfrm>
        </p:grpSpPr>
        <p:grpSp>
          <p:nvGrpSpPr>
            <p:cNvPr id="68" name="Group 67">
              <a:extLst>
                <a:ext uri="{FF2B5EF4-FFF2-40B4-BE49-F238E27FC236}">
                  <a16:creationId xmlns:a16="http://schemas.microsoft.com/office/drawing/2014/main" id="{1590CF36-6ED4-4AA4-ADCE-E97A797892D9}"/>
                </a:ext>
              </a:extLst>
            </p:cNvPr>
            <p:cNvGrpSpPr/>
            <p:nvPr/>
          </p:nvGrpSpPr>
          <p:grpSpPr>
            <a:xfrm>
              <a:off x="1251506" y="2412665"/>
              <a:ext cx="222938" cy="269794"/>
              <a:chOff x="1685534" y="2208386"/>
              <a:chExt cx="222938" cy="269794"/>
            </a:xfrm>
          </p:grpSpPr>
          <p:sp>
            <p:nvSpPr>
              <p:cNvPr id="71" name="Freeform: Shape 70">
                <a:extLst>
                  <a:ext uri="{FF2B5EF4-FFF2-40B4-BE49-F238E27FC236}">
                    <a16:creationId xmlns:a16="http://schemas.microsoft.com/office/drawing/2014/main" id="{FB778993-4F3D-4758-856A-1DE470753B95}"/>
                  </a:ext>
                </a:extLst>
              </p:cNvPr>
              <p:cNvSpPr/>
              <p:nvPr/>
            </p:nvSpPr>
            <p:spPr>
              <a:xfrm>
                <a:off x="1736370" y="2208386"/>
                <a:ext cx="121162" cy="121162"/>
              </a:xfrm>
              <a:custGeom>
                <a:avLst/>
                <a:gdLst>
                  <a:gd name="connsiteX0" fmla="*/ 128703 w 126834"/>
                  <a:gd name="connsiteY0" fmla="*/ 65352 h 126834"/>
                  <a:gd name="connsiteX1" fmla="*/ 65352 w 126834"/>
                  <a:gd name="connsiteY1" fmla="*/ 128703 h 126834"/>
                  <a:gd name="connsiteX2" fmla="*/ 2001 w 126834"/>
                  <a:gd name="connsiteY2" fmla="*/ 65352 h 126834"/>
                  <a:gd name="connsiteX3" fmla="*/ 65352 w 126834"/>
                  <a:gd name="connsiteY3" fmla="*/ 2001 h 126834"/>
                  <a:gd name="connsiteX4" fmla="*/ 128703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8703" y="65352"/>
                    </a:moveTo>
                    <a:cubicBezTo>
                      <a:pt x="128703" y="100321"/>
                      <a:pt x="100321" y="128703"/>
                      <a:pt x="65352" y="128703"/>
                    </a:cubicBezTo>
                    <a:cubicBezTo>
                      <a:pt x="30382" y="128703"/>
                      <a:pt x="2001" y="100321"/>
                      <a:pt x="2001" y="65352"/>
                    </a:cubicBezTo>
                    <a:cubicBezTo>
                      <a:pt x="2001" y="30382"/>
                      <a:pt x="30382" y="2001"/>
                      <a:pt x="65352" y="2001"/>
                    </a:cubicBezTo>
                    <a:cubicBezTo>
                      <a:pt x="100321" y="2001"/>
                      <a:pt x="128703" y="30382"/>
                      <a:pt x="128703" y="65352"/>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F1B6538-4FF2-4D64-AF7C-4D16C1956C30}"/>
                  </a:ext>
                </a:extLst>
              </p:cNvPr>
              <p:cNvSpPr/>
              <p:nvPr/>
            </p:nvSpPr>
            <p:spPr>
              <a:xfrm>
                <a:off x="1685534" y="2352172"/>
                <a:ext cx="222938" cy="126008"/>
              </a:xfrm>
              <a:custGeom>
                <a:avLst/>
                <a:gdLst>
                  <a:gd name="connsiteX0" fmla="*/ 118060 w 233374"/>
                  <a:gd name="connsiteY0" fmla="*/ 2001 h 131907"/>
                  <a:gd name="connsiteX1" fmla="*/ 234119 w 233374"/>
                  <a:gd name="connsiteY1" fmla="*/ 118059 h 131907"/>
                  <a:gd name="connsiteX2" fmla="*/ 234119 w 233374"/>
                  <a:gd name="connsiteY2" fmla="*/ 132757 h 131907"/>
                  <a:gd name="connsiteX3" fmla="*/ 2001 w 233374"/>
                  <a:gd name="connsiteY3" fmla="*/ 132757 h 131907"/>
                  <a:gd name="connsiteX4" fmla="*/ 2001 w 233374"/>
                  <a:gd name="connsiteY4" fmla="*/ 118059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8" y="2001"/>
                      <a:pt x="234119" y="53695"/>
                      <a:pt x="234119" y="118059"/>
                    </a:cubicBezTo>
                    <a:lnTo>
                      <a:pt x="234119" y="132757"/>
                    </a:lnTo>
                    <a:lnTo>
                      <a:pt x="2001" y="132757"/>
                    </a:lnTo>
                    <a:lnTo>
                      <a:pt x="2001" y="118059"/>
                    </a:lnTo>
                    <a:cubicBezTo>
                      <a:pt x="2001" y="53695"/>
                      <a:pt x="54202" y="2001"/>
                      <a:pt x="118060" y="2001"/>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9" name="Freeform: Shape 68">
              <a:extLst>
                <a:ext uri="{FF2B5EF4-FFF2-40B4-BE49-F238E27FC236}">
                  <a16:creationId xmlns:a16="http://schemas.microsoft.com/office/drawing/2014/main" id="{CF603B9E-0076-44D7-8243-4A17EB5558AD}"/>
                </a:ext>
              </a:extLst>
            </p:cNvPr>
            <p:cNvSpPr/>
            <p:nvPr/>
          </p:nvSpPr>
          <p:spPr>
            <a:xfrm>
              <a:off x="1181466" y="2443053"/>
              <a:ext cx="121162" cy="121162"/>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C5B0964E-21B6-4481-B596-60CC052BCBD5}"/>
                </a:ext>
              </a:extLst>
            </p:cNvPr>
            <p:cNvSpPr/>
            <p:nvPr/>
          </p:nvSpPr>
          <p:spPr>
            <a:xfrm>
              <a:off x="1131118" y="2586837"/>
              <a:ext cx="222938" cy="126008"/>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7" name="Rectangle 66">
            <a:extLst>
              <a:ext uri="{FF2B5EF4-FFF2-40B4-BE49-F238E27FC236}">
                <a16:creationId xmlns:a16="http://schemas.microsoft.com/office/drawing/2014/main" id="{3193E898-0B56-4CBB-8D91-C5B243582780}"/>
              </a:ext>
            </a:extLst>
          </p:cNvPr>
          <p:cNvSpPr/>
          <p:nvPr/>
        </p:nvSpPr>
        <p:spPr>
          <a:xfrm>
            <a:off x="-1" y="6293310"/>
            <a:ext cx="1987169" cy="323165"/>
          </a:xfrm>
          <a:prstGeom prst="rect">
            <a:avLst/>
          </a:prstGeom>
        </p:spPr>
        <p:txBody>
          <a:bodyPr wrap="square" lIns="64008"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In Microsoft Teams virtual</a:t>
            </a:r>
            <a:br>
              <a:rPr kumimoji="0" lang="en-US" sz="1050" b="0" i="0" u="none" strike="noStrike" kern="1200" cap="none" spc="0" normalizeH="0" baseline="0" noProof="0">
                <a:ln>
                  <a:noFill/>
                </a:ln>
                <a:solidFill>
                  <a:srgbClr val="FFFFFF"/>
                </a:solidFill>
                <a:effectLst/>
                <a:uLnTx/>
                <a:uFillTx/>
                <a:latin typeface="Segoe UI"/>
                <a:ea typeface="+mn-ea"/>
                <a:cs typeface="+mn-cs"/>
              </a:rPr>
            </a:br>
            <a:r>
              <a:rPr kumimoji="0" lang="en-US" sz="1050" b="0" i="0" u="none" strike="noStrike" kern="1200" cap="none" spc="0" normalizeH="0" baseline="0" noProof="0">
                <a:ln>
                  <a:noFill/>
                </a:ln>
                <a:solidFill>
                  <a:srgbClr val="FFFFFF"/>
                </a:solidFill>
                <a:effectLst/>
                <a:uLnTx/>
                <a:uFillTx/>
                <a:latin typeface="Segoe UI"/>
                <a:ea typeface="+mn-ea"/>
                <a:cs typeface="+mn-cs"/>
              </a:rPr>
              <a:t>health early access program</a:t>
            </a:r>
          </a:p>
        </p:txBody>
      </p:sp>
      <p:sp>
        <p:nvSpPr>
          <p:cNvPr id="75" name="Rectangle 74">
            <a:extLst>
              <a:ext uri="{FF2B5EF4-FFF2-40B4-BE49-F238E27FC236}">
                <a16:creationId xmlns:a16="http://schemas.microsoft.com/office/drawing/2014/main" id="{A858DBDA-B55E-457E-8BA6-1C7C236D966F}"/>
              </a:ext>
            </a:extLst>
          </p:cNvPr>
          <p:cNvSpPr/>
          <p:nvPr/>
        </p:nvSpPr>
        <p:spPr>
          <a:xfrm>
            <a:off x="1987167" y="6293310"/>
            <a:ext cx="2040615" cy="484748"/>
          </a:xfrm>
          <a:prstGeom prst="rect">
            <a:avLst/>
          </a:prstGeom>
        </p:spPr>
        <p:txBody>
          <a:bodyPr wrap="square" lIns="64008"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By healthcare customers in April, including virtual visits and virtual rounding scenarios</a:t>
            </a:r>
          </a:p>
        </p:txBody>
      </p:sp>
      <p:sp>
        <p:nvSpPr>
          <p:cNvPr id="74" name="Oval 73">
            <a:extLst>
              <a:ext uri="{FF2B5EF4-FFF2-40B4-BE49-F238E27FC236}">
                <a16:creationId xmlns:a16="http://schemas.microsoft.com/office/drawing/2014/main" id="{64763E81-D73C-486C-8E34-BE5C49690ED1}"/>
              </a:ext>
            </a:extLst>
          </p:cNvPr>
          <p:cNvSpPr/>
          <p:nvPr/>
        </p:nvSpPr>
        <p:spPr bwMode="auto">
          <a:xfrm>
            <a:off x="2401072" y="5095651"/>
            <a:ext cx="1078725" cy="1078720"/>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243A5E">
                  <a:lumMod val="75000"/>
                </a:srgbClr>
              </a:solidFill>
              <a:effectLst/>
              <a:uLnTx/>
              <a:uFillTx/>
              <a:latin typeface="Segoe UI Semibold"/>
              <a:ea typeface="Segoe UI" pitchFamily="34" charset="0"/>
              <a:cs typeface="Segoe UI" pitchFamily="34" charset="0"/>
            </a:endParaRPr>
          </a:p>
        </p:txBody>
      </p:sp>
      <p:sp>
        <p:nvSpPr>
          <p:cNvPr id="76" name="Oval 75">
            <a:extLst>
              <a:ext uri="{FF2B5EF4-FFF2-40B4-BE49-F238E27FC236}">
                <a16:creationId xmlns:a16="http://schemas.microsoft.com/office/drawing/2014/main" id="{10D15D25-1AA6-4359-86FC-F8A5F0774565}"/>
              </a:ext>
            </a:extLst>
          </p:cNvPr>
          <p:cNvSpPr/>
          <p:nvPr/>
        </p:nvSpPr>
        <p:spPr bwMode="auto">
          <a:xfrm>
            <a:off x="2289867" y="4974572"/>
            <a:ext cx="486452" cy="486450"/>
          </a:xfrm>
          <a:prstGeom prst="ellipse">
            <a:avLst/>
          </a:prstGeom>
          <a:solidFill>
            <a:schemeClr val="bg1">
              <a:alpha val="70000"/>
            </a:schemeClr>
          </a:solidFill>
          <a:ln>
            <a:noFill/>
            <a:headEnd type="none" w="med" len="med"/>
            <a:tailEnd type="none" w="med" len="med"/>
          </a:ln>
          <a:effectLst>
            <a:outerShdw blurRad="254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sp>
        <p:nvSpPr>
          <p:cNvPr id="77" name="Rectangle 76">
            <a:extLst>
              <a:ext uri="{FF2B5EF4-FFF2-40B4-BE49-F238E27FC236}">
                <a16:creationId xmlns:a16="http://schemas.microsoft.com/office/drawing/2014/main" id="{4CE1BF4E-05E5-4993-81A4-FB326D4A15A3}"/>
              </a:ext>
            </a:extLst>
          </p:cNvPr>
          <p:cNvSpPr/>
          <p:nvPr/>
        </p:nvSpPr>
        <p:spPr>
          <a:xfrm>
            <a:off x="2458862" y="5525739"/>
            <a:ext cx="963143" cy="60016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Microsoft Teams meetings </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pic>
        <p:nvPicPr>
          <p:cNvPr id="78" name="Picture 77">
            <a:extLst>
              <a:ext uri="{FF2B5EF4-FFF2-40B4-BE49-F238E27FC236}">
                <a16:creationId xmlns:a16="http://schemas.microsoft.com/office/drawing/2014/main" id="{B9283CE8-9A71-422D-91FF-EC120CE0B21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69975" y="5066170"/>
            <a:ext cx="326237" cy="303254"/>
          </a:xfrm>
          <a:prstGeom prst="rect">
            <a:avLst/>
          </a:prstGeom>
        </p:spPr>
      </p:pic>
      <p:sp>
        <p:nvSpPr>
          <p:cNvPr id="79" name="Rectangle 78">
            <a:extLst>
              <a:ext uri="{FF2B5EF4-FFF2-40B4-BE49-F238E27FC236}">
                <a16:creationId xmlns:a16="http://schemas.microsoft.com/office/drawing/2014/main" id="{25E68915-7603-43EF-A2AB-8C2BA8440A37}"/>
              </a:ext>
            </a:extLst>
          </p:cNvPr>
          <p:cNvSpPr/>
          <p:nvPr/>
        </p:nvSpPr>
        <p:spPr>
          <a:xfrm>
            <a:off x="2767917" y="5189218"/>
            <a:ext cx="591558" cy="323503"/>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34M</a:t>
            </a:r>
          </a:p>
        </p:txBody>
      </p:sp>
      <p:sp>
        <p:nvSpPr>
          <p:cNvPr id="80" name="Freeform: Shape 79">
            <a:extLst>
              <a:ext uri="{FF2B5EF4-FFF2-40B4-BE49-F238E27FC236}">
                <a16:creationId xmlns:a16="http://schemas.microsoft.com/office/drawing/2014/main" id="{48393BBF-3FF3-4AD6-8D47-0CB546C9459B}"/>
              </a:ext>
            </a:extLst>
          </p:cNvPr>
          <p:cNvSpPr/>
          <p:nvPr/>
        </p:nvSpPr>
        <p:spPr bwMode="auto">
          <a:xfrm>
            <a:off x="2699173" y="5508350"/>
            <a:ext cx="771654" cy="26212"/>
          </a:xfrm>
          <a:custGeom>
            <a:avLst/>
            <a:gdLst>
              <a:gd name="connsiteX0" fmla="*/ 13716 w 807556"/>
              <a:gd name="connsiteY0" fmla="*/ 0 h 27432"/>
              <a:gd name="connsiteX1" fmla="*/ 800850 w 807556"/>
              <a:gd name="connsiteY1" fmla="*/ 0 h 27432"/>
              <a:gd name="connsiteX2" fmla="*/ 806685 w 807556"/>
              <a:gd name="connsiteY2" fmla="*/ 18797 h 27432"/>
              <a:gd name="connsiteX3" fmla="*/ 807556 w 807556"/>
              <a:gd name="connsiteY3" fmla="*/ 27432 h 27432"/>
              <a:gd name="connsiteX4" fmla="*/ 13716 w 807556"/>
              <a:gd name="connsiteY4" fmla="*/ 27432 h 27432"/>
              <a:gd name="connsiteX5" fmla="*/ 0 w 807556"/>
              <a:gd name="connsiteY5" fmla="*/ 13716 h 27432"/>
              <a:gd name="connsiteX6" fmla="*/ 13716 w 807556"/>
              <a:gd name="connsiteY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7556" h="27432">
                <a:moveTo>
                  <a:pt x="13716" y="0"/>
                </a:moveTo>
                <a:lnTo>
                  <a:pt x="800850" y="0"/>
                </a:lnTo>
                <a:lnTo>
                  <a:pt x="806685" y="18797"/>
                </a:lnTo>
                <a:lnTo>
                  <a:pt x="807556" y="27432"/>
                </a:lnTo>
                <a:lnTo>
                  <a:pt x="13716" y="27432"/>
                </a:lnTo>
                <a:cubicBezTo>
                  <a:pt x="6141" y="27432"/>
                  <a:pt x="0" y="21291"/>
                  <a:pt x="0" y="13716"/>
                </a:cubicBezTo>
                <a:cubicBezTo>
                  <a:pt x="0" y="6141"/>
                  <a:pt x="6141" y="0"/>
                  <a:pt x="13716" y="0"/>
                </a:cubicBezTo>
                <a:close/>
              </a:path>
            </a:pathLst>
          </a:custGeom>
          <a:solidFill>
            <a:srgbClr val="00BB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243A5E">
                  <a:lumMod val="75000"/>
                </a:srgbClr>
              </a:solidFill>
              <a:effectLst/>
              <a:uLnTx/>
              <a:uFillTx/>
              <a:latin typeface="Segoe UI Semibold"/>
              <a:ea typeface="Segoe UI" pitchFamily="34" charset="0"/>
              <a:cs typeface="Segoe UI" pitchFamily="34" charset="0"/>
            </a:endParaRPr>
          </a:p>
        </p:txBody>
      </p:sp>
      <p:grpSp>
        <p:nvGrpSpPr>
          <p:cNvPr id="98" name="Group 97">
            <a:extLst>
              <a:ext uri="{FF2B5EF4-FFF2-40B4-BE49-F238E27FC236}">
                <a16:creationId xmlns:a16="http://schemas.microsoft.com/office/drawing/2014/main" id="{CAC31D13-716E-451C-9FF4-74E896301563}"/>
              </a:ext>
            </a:extLst>
          </p:cNvPr>
          <p:cNvGrpSpPr/>
          <p:nvPr/>
        </p:nvGrpSpPr>
        <p:grpSpPr>
          <a:xfrm>
            <a:off x="4176762" y="5248193"/>
            <a:ext cx="861963" cy="724747"/>
            <a:chOff x="8396538" y="-83693"/>
            <a:chExt cx="478396" cy="402238"/>
          </a:xfrm>
        </p:grpSpPr>
        <p:sp>
          <p:nvSpPr>
            <p:cNvPr id="99" name="Freeform: Shape 98">
              <a:extLst>
                <a:ext uri="{FF2B5EF4-FFF2-40B4-BE49-F238E27FC236}">
                  <a16:creationId xmlns:a16="http://schemas.microsoft.com/office/drawing/2014/main" id="{4F43BC0C-52E9-4A28-8376-397387E9028E}"/>
                </a:ext>
                <a:ext uri="{C183D7F6-B498-43B3-948B-1728B52AA6E4}">
                  <adec:decorative xmlns:adec="http://schemas.microsoft.com/office/drawing/2017/decorative" val="1"/>
                </a:ext>
              </a:extLst>
            </p:cNvPr>
            <p:cNvSpPr/>
            <p:nvPr/>
          </p:nvSpPr>
          <p:spPr>
            <a:xfrm flipH="1">
              <a:off x="8401300" y="-77673"/>
              <a:ext cx="464078" cy="390198"/>
            </a:xfrm>
            <a:custGeom>
              <a:avLst/>
              <a:gdLst>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01939 w 1065307"/>
                <a:gd name="connsiteY5" fmla="*/ 524193 h 895726"/>
                <a:gd name="connsiteX6" fmla="*/ 281349 w 1065307"/>
                <a:gd name="connsiteY6" fmla="*/ 524193 h 895726"/>
                <a:gd name="connsiteX7" fmla="*/ 306835 w 1065307"/>
                <a:gd name="connsiteY7" fmla="*/ 508437 h 895726"/>
                <a:gd name="connsiteX8" fmla="*/ 354481 w 1065307"/>
                <a:gd name="connsiteY8" fmla="*/ 382761 h 895726"/>
                <a:gd name="connsiteX9" fmla="*/ 357805 w 1065307"/>
                <a:gd name="connsiteY9" fmla="*/ 650235 h 895726"/>
                <a:gd name="connsiteX10" fmla="*/ 415054 w 1065307"/>
                <a:gd name="connsiteY10" fmla="*/ 735241 h 895726"/>
                <a:gd name="connsiteX11" fmla="*/ 475259 w 1065307"/>
                <a:gd name="connsiteY11" fmla="*/ 716188 h 895726"/>
                <a:gd name="connsiteX12" fmla="*/ 570552 w 1065307"/>
                <a:gd name="connsiteY12" fmla="*/ 524193 h 895726"/>
                <a:gd name="connsiteX13" fmla="*/ 875267 w 1065307"/>
                <a:gd name="connsiteY13" fmla="*/ 524193 h 895726"/>
                <a:gd name="connsiteX14" fmla="*/ 868988 w 1065307"/>
                <a:gd name="connsiteY14" fmla="*/ 451645 h 895726"/>
                <a:gd name="connsiteX15" fmla="*/ 849781 w 1065307"/>
                <a:gd name="connsiteY15" fmla="*/ 432592 h 895726"/>
                <a:gd name="connsiteX16" fmla="*/ 510347 w 1065307"/>
                <a:gd name="connsiteY16" fmla="*/ 435889 h 895726"/>
                <a:gd name="connsiteX17" fmla="*/ 484862 w 1065307"/>
                <a:gd name="connsiteY17" fmla="*/ 467400 h 895726"/>
                <a:gd name="connsiteX18" fmla="*/ 446819 w 1065307"/>
                <a:gd name="connsiteY18" fmla="*/ 577687 h 895726"/>
                <a:gd name="connsiteX19" fmla="*/ 443495 w 1065307"/>
                <a:gd name="connsiteY19" fmla="*/ 247190 h 895726"/>
                <a:gd name="connsiteX20" fmla="*/ 399172 w 1065307"/>
                <a:gd name="connsiteY20" fmla="*/ 177940 h 895726"/>
                <a:gd name="connsiteX21" fmla="*/ 335644 w 1065307"/>
                <a:gd name="connsiteY21" fmla="*/ 209451 h 895726"/>
                <a:gd name="connsiteX22" fmla="*/ 227793 w 1065307"/>
                <a:gd name="connsiteY22" fmla="*/ 432958 h 895726"/>
                <a:gd name="connsiteX23" fmla="*/ 170544 w 1065307"/>
                <a:gd name="connsiteY23" fmla="*/ 432958 h 895726"/>
                <a:gd name="connsiteX24" fmla="*/ 59369 w 1065307"/>
                <a:gd name="connsiteY24" fmla="*/ 436256 h 895726"/>
                <a:gd name="connsiteX25" fmla="*/ 71927 w 1065307"/>
                <a:gd name="connsiteY25" fmla="*/ 64722 h 895726"/>
                <a:gd name="connsiteX26" fmla="*/ 222281 w 1065307"/>
                <a:gd name="connsiteY26"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4481 w 1065307"/>
                <a:gd name="connsiteY7" fmla="*/ 382761 h 895726"/>
                <a:gd name="connsiteX8" fmla="*/ 357805 w 1065307"/>
                <a:gd name="connsiteY8" fmla="*/ 650235 h 895726"/>
                <a:gd name="connsiteX9" fmla="*/ 415054 w 1065307"/>
                <a:gd name="connsiteY9" fmla="*/ 735241 h 895726"/>
                <a:gd name="connsiteX10" fmla="*/ 475259 w 1065307"/>
                <a:gd name="connsiteY10" fmla="*/ 716188 h 895726"/>
                <a:gd name="connsiteX11" fmla="*/ 570552 w 1065307"/>
                <a:gd name="connsiteY11" fmla="*/ 524193 h 895726"/>
                <a:gd name="connsiteX12" fmla="*/ 875267 w 1065307"/>
                <a:gd name="connsiteY12" fmla="*/ 524193 h 895726"/>
                <a:gd name="connsiteX13" fmla="*/ 868988 w 1065307"/>
                <a:gd name="connsiteY13" fmla="*/ 451645 h 895726"/>
                <a:gd name="connsiteX14" fmla="*/ 849781 w 1065307"/>
                <a:gd name="connsiteY14" fmla="*/ 432592 h 895726"/>
                <a:gd name="connsiteX15" fmla="*/ 510347 w 1065307"/>
                <a:gd name="connsiteY15" fmla="*/ 435889 h 895726"/>
                <a:gd name="connsiteX16" fmla="*/ 484862 w 1065307"/>
                <a:gd name="connsiteY16" fmla="*/ 467400 h 895726"/>
                <a:gd name="connsiteX17" fmla="*/ 446819 w 1065307"/>
                <a:gd name="connsiteY17" fmla="*/ 577687 h 895726"/>
                <a:gd name="connsiteX18" fmla="*/ 443495 w 1065307"/>
                <a:gd name="connsiteY18" fmla="*/ 247190 h 895726"/>
                <a:gd name="connsiteX19" fmla="*/ 399172 w 1065307"/>
                <a:gd name="connsiteY19" fmla="*/ 177940 h 895726"/>
                <a:gd name="connsiteX20" fmla="*/ 335644 w 1065307"/>
                <a:gd name="connsiteY20" fmla="*/ 209451 h 895726"/>
                <a:gd name="connsiteX21" fmla="*/ 227793 w 1065307"/>
                <a:gd name="connsiteY21" fmla="*/ 432958 h 895726"/>
                <a:gd name="connsiteX22" fmla="*/ 170544 w 1065307"/>
                <a:gd name="connsiteY22" fmla="*/ 432958 h 895726"/>
                <a:gd name="connsiteX23" fmla="*/ 59369 w 1065307"/>
                <a:gd name="connsiteY23" fmla="*/ 436256 h 895726"/>
                <a:gd name="connsiteX24" fmla="*/ 71927 w 1065307"/>
                <a:gd name="connsiteY24" fmla="*/ 64722 h 895726"/>
                <a:gd name="connsiteX25" fmla="*/ 222281 w 1065307"/>
                <a:gd name="connsiteY25"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4481 w 1065307"/>
                <a:gd name="connsiteY7" fmla="*/ 382761 h 895726"/>
                <a:gd name="connsiteX8" fmla="*/ 357805 w 1065307"/>
                <a:gd name="connsiteY8" fmla="*/ 650235 h 895726"/>
                <a:gd name="connsiteX9" fmla="*/ 415054 w 1065307"/>
                <a:gd name="connsiteY9" fmla="*/ 735241 h 895726"/>
                <a:gd name="connsiteX10" fmla="*/ 475259 w 1065307"/>
                <a:gd name="connsiteY10" fmla="*/ 716188 h 895726"/>
                <a:gd name="connsiteX11" fmla="*/ 570552 w 1065307"/>
                <a:gd name="connsiteY11" fmla="*/ 524193 h 895726"/>
                <a:gd name="connsiteX12" fmla="*/ 875267 w 1065307"/>
                <a:gd name="connsiteY12" fmla="*/ 524193 h 895726"/>
                <a:gd name="connsiteX13" fmla="*/ 868988 w 1065307"/>
                <a:gd name="connsiteY13" fmla="*/ 451645 h 895726"/>
                <a:gd name="connsiteX14" fmla="*/ 849781 w 1065307"/>
                <a:gd name="connsiteY14" fmla="*/ 432592 h 895726"/>
                <a:gd name="connsiteX15" fmla="*/ 510347 w 1065307"/>
                <a:gd name="connsiteY15" fmla="*/ 435889 h 895726"/>
                <a:gd name="connsiteX16" fmla="*/ 484862 w 1065307"/>
                <a:gd name="connsiteY16" fmla="*/ 467400 h 895726"/>
                <a:gd name="connsiteX17" fmla="*/ 446819 w 1065307"/>
                <a:gd name="connsiteY17" fmla="*/ 577687 h 895726"/>
                <a:gd name="connsiteX18" fmla="*/ 443495 w 1065307"/>
                <a:gd name="connsiteY18" fmla="*/ 247190 h 895726"/>
                <a:gd name="connsiteX19" fmla="*/ 399172 w 1065307"/>
                <a:gd name="connsiteY19" fmla="*/ 177940 h 895726"/>
                <a:gd name="connsiteX20" fmla="*/ 335644 w 1065307"/>
                <a:gd name="connsiteY20" fmla="*/ 209451 h 895726"/>
                <a:gd name="connsiteX21" fmla="*/ 227793 w 1065307"/>
                <a:gd name="connsiteY21" fmla="*/ 432958 h 895726"/>
                <a:gd name="connsiteX22" fmla="*/ 59369 w 1065307"/>
                <a:gd name="connsiteY22" fmla="*/ 436256 h 895726"/>
                <a:gd name="connsiteX23" fmla="*/ 71927 w 1065307"/>
                <a:gd name="connsiteY23" fmla="*/ 64722 h 895726"/>
                <a:gd name="connsiteX24" fmla="*/ 222281 w 1065307"/>
                <a:gd name="connsiteY24"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4481 w 1065307"/>
                <a:gd name="connsiteY7" fmla="*/ 382761 h 895726"/>
                <a:gd name="connsiteX8" fmla="*/ 357805 w 1065307"/>
                <a:gd name="connsiteY8" fmla="*/ 650235 h 895726"/>
                <a:gd name="connsiteX9" fmla="*/ 415054 w 1065307"/>
                <a:gd name="connsiteY9" fmla="*/ 735241 h 895726"/>
                <a:gd name="connsiteX10" fmla="*/ 475259 w 1065307"/>
                <a:gd name="connsiteY10" fmla="*/ 716188 h 895726"/>
                <a:gd name="connsiteX11" fmla="*/ 570552 w 1065307"/>
                <a:gd name="connsiteY11" fmla="*/ 524193 h 895726"/>
                <a:gd name="connsiteX12" fmla="*/ 875267 w 1065307"/>
                <a:gd name="connsiteY12" fmla="*/ 524193 h 895726"/>
                <a:gd name="connsiteX13" fmla="*/ 868988 w 1065307"/>
                <a:gd name="connsiteY13" fmla="*/ 451645 h 895726"/>
                <a:gd name="connsiteX14" fmla="*/ 849781 w 1065307"/>
                <a:gd name="connsiteY14" fmla="*/ 432592 h 895726"/>
                <a:gd name="connsiteX15" fmla="*/ 510347 w 1065307"/>
                <a:gd name="connsiteY15" fmla="*/ 435889 h 895726"/>
                <a:gd name="connsiteX16" fmla="*/ 484862 w 1065307"/>
                <a:gd name="connsiteY16" fmla="*/ 467400 h 895726"/>
                <a:gd name="connsiteX17" fmla="*/ 446819 w 1065307"/>
                <a:gd name="connsiteY17" fmla="*/ 577687 h 895726"/>
                <a:gd name="connsiteX18" fmla="*/ 443495 w 1065307"/>
                <a:gd name="connsiteY18" fmla="*/ 247190 h 895726"/>
                <a:gd name="connsiteX19" fmla="*/ 399172 w 1065307"/>
                <a:gd name="connsiteY19" fmla="*/ 177940 h 895726"/>
                <a:gd name="connsiteX20" fmla="*/ 335644 w 1065307"/>
                <a:gd name="connsiteY20" fmla="*/ 209451 h 895726"/>
                <a:gd name="connsiteX21" fmla="*/ 59369 w 1065307"/>
                <a:gd name="connsiteY21" fmla="*/ 436256 h 895726"/>
                <a:gd name="connsiteX22" fmla="*/ 71927 w 1065307"/>
                <a:gd name="connsiteY22" fmla="*/ 64722 h 895726"/>
                <a:gd name="connsiteX23" fmla="*/ 222281 w 1065307"/>
                <a:gd name="connsiteY23"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15054 w 1065307"/>
                <a:gd name="connsiteY8" fmla="*/ 735241 h 895726"/>
                <a:gd name="connsiteX9" fmla="*/ 475259 w 1065307"/>
                <a:gd name="connsiteY9" fmla="*/ 716188 h 895726"/>
                <a:gd name="connsiteX10" fmla="*/ 570552 w 1065307"/>
                <a:gd name="connsiteY10" fmla="*/ 524193 h 895726"/>
                <a:gd name="connsiteX11" fmla="*/ 875267 w 1065307"/>
                <a:gd name="connsiteY11" fmla="*/ 524193 h 895726"/>
                <a:gd name="connsiteX12" fmla="*/ 868988 w 1065307"/>
                <a:gd name="connsiteY12" fmla="*/ 451645 h 895726"/>
                <a:gd name="connsiteX13" fmla="*/ 849781 w 1065307"/>
                <a:gd name="connsiteY13" fmla="*/ 432592 h 895726"/>
                <a:gd name="connsiteX14" fmla="*/ 510347 w 1065307"/>
                <a:gd name="connsiteY14" fmla="*/ 435889 h 895726"/>
                <a:gd name="connsiteX15" fmla="*/ 484862 w 1065307"/>
                <a:gd name="connsiteY15" fmla="*/ 467400 h 895726"/>
                <a:gd name="connsiteX16" fmla="*/ 446819 w 1065307"/>
                <a:gd name="connsiteY16" fmla="*/ 577687 h 895726"/>
                <a:gd name="connsiteX17" fmla="*/ 443495 w 1065307"/>
                <a:gd name="connsiteY17" fmla="*/ 247190 h 895726"/>
                <a:gd name="connsiteX18" fmla="*/ 399172 w 1065307"/>
                <a:gd name="connsiteY18" fmla="*/ 177940 h 895726"/>
                <a:gd name="connsiteX19" fmla="*/ 335644 w 1065307"/>
                <a:gd name="connsiteY19" fmla="*/ 209451 h 895726"/>
                <a:gd name="connsiteX20" fmla="*/ 59369 w 1065307"/>
                <a:gd name="connsiteY20" fmla="*/ 436256 h 895726"/>
                <a:gd name="connsiteX21" fmla="*/ 71927 w 1065307"/>
                <a:gd name="connsiteY21" fmla="*/ 64722 h 895726"/>
                <a:gd name="connsiteX22" fmla="*/ 222281 w 1065307"/>
                <a:gd name="connsiteY22"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15054 w 1065307"/>
                <a:gd name="connsiteY8" fmla="*/ 735241 h 895726"/>
                <a:gd name="connsiteX9" fmla="*/ 475259 w 1065307"/>
                <a:gd name="connsiteY9" fmla="*/ 716188 h 895726"/>
                <a:gd name="connsiteX10" fmla="*/ 570552 w 1065307"/>
                <a:gd name="connsiteY10" fmla="*/ 524193 h 895726"/>
                <a:gd name="connsiteX11" fmla="*/ 875267 w 1065307"/>
                <a:gd name="connsiteY11" fmla="*/ 524193 h 895726"/>
                <a:gd name="connsiteX12" fmla="*/ 868988 w 1065307"/>
                <a:gd name="connsiteY12" fmla="*/ 451645 h 895726"/>
                <a:gd name="connsiteX13" fmla="*/ 510347 w 1065307"/>
                <a:gd name="connsiteY13" fmla="*/ 435889 h 895726"/>
                <a:gd name="connsiteX14" fmla="*/ 484862 w 1065307"/>
                <a:gd name="connsiteY14" fmla="*/ 467400 h 895726"/>
                <a:gd name="connsiteX15" fmla="*/ 446819 w 1065307"/>
                <a:gd name="connsiteY15" fmla="*/ 577687 h 895726"/>
                <a:gd name="connsiteX16" fmla="*/ 443495 w 1065307"/>
                <a:gd name="connsiteY16" fmla="*/ 247190 h 895726"/>
                <a:gd name="connsiteX17" fmla="*/ 399172 w 1065307"/>
                <a:gd name="connsiteY17" fmla="*/ 177940 h 895726"/>
                <a:gd name="connsiteX18" fmla="*/ 335644 w 1065307"/>
                <a:gd name="connsiteY18" fmla="*/ 209451 h 895726"/>
                <a:gd name="connsiteX19" fmla="*/ 59369 w 1065307"/>
                <a:gd name="connsiteY19" fmla="*/ 436256 h 895726"/>
                <a:gd name="connsiteX20" fmla="*/ 71927 w 1065307"/>
                <a:gd name="connsiteY20" fmla="*/ 64722 h 895726"/>
                <a:gd name="connsiteX21" fmla="*/ 222281 w 1065307"/>
                <a:gd name="connsiteY21"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15054 w 1065307"/>
                <a:gd name="connsiteY8" fmla="*/ 735241 h 895726"/>
                <a:gd name="connsiteX9" fmla="*/ 475259 w 1065307"/>
                <a:gd name="connsiteY9" fmla="*/ 716188 h 895726"/>
                <a:gd name="connsiteX10" fmla="*/ 570552 w 1065307"/>
                <a:gd name="connsiteY10" fmla="*/ 524193 h 895726"/>
                <a:gd name="connsiteX11" fmla="*/ 875267 w 1065307"/>
                <a:gd name="connsiteY11" fmla="*/ 524193 h 895726"/>
                <a:gd name="connsiteX12" fmla="*/ 510347 w 1065307"/>
                <a:gd name="connsiteY12" fmla="*/ 435889 h 895726"/>
                <a:gd name="connsiteX13" fmla="*/ 484862 w 1065307"/>
                <a:gd name="connsiteY13" fmla="*/ 467400 h 895726"/>
                <a:gd name="connsiteX14" fmla="*/ 446819 w 1065307"/>
                <a:gd name="connsiteY14" fmla="*/ 577687 h 895726"/>
                <a:gd name="connsiteX15" fmla="*/ 443495 w 1065307"/>
                <a:gd name="connsiteY15" fmla="*/ 247190 h 895726"/>
                <a:gd name="connsiteX16" fmla="*/ 399172 w 1065307"/>
                <a:gd name="connsiteY16" fmla="*/ 177940 h 895726"/>
                <a:gd name="connsiteX17" fmla="*/ 335644 w 1065307"/>
                <a:gd name="connsiteY17" fmla="*/ 209451 h 895726"/>
                <a:gd name="connsiteX18" fmla="*/ 59369 w 1065307"/>
                <a:gd name="connsiteY18" fmla="*/ 436256 h 895726"/>
                <a:gd name="connsiteX19" fmla="*/ 71927 w 1065307"/>
                <a:gd name="connsiteY19" fmla="*/ 64722 h 895726"/>
                <a:gd name="connsiteX20" fmla="*/ 222281 w 1065307"/>
                <a:gd name="connsiteY20"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15054 w 1065307"/>
                <a:gd name="connsiteY8" fmla="*/ 735241 h 895726"/>
                <a:gd name="connsiteX9" fmla="*/ 475259 w 1065307"/>
                <a:gd name="connsiteY9" fmla="*/ 716188 h 895726"/>
                <a:gd name="connsiteX10" fmla="*/ 570552 w 1065307"/>
                <a:gd name="connsiteY10" fmla="*/ 524193 h 895726"/>
                <a:gd name="connsiteX11" fmla="*/ 510347 w 1065307"/>
                <a:gd name="connsiteY11" fmla="*/ 435889 h 895726"/>
                <a:gd name="connsiteX12" fmla="*/ 484862 w 1065307"/>
                <a:gd name="connsiteY12" fmla="*/ 467400 h 895726"/>
                <a:gd name="connsiteX13" fmla="*/ 446819 w 1065307"/>
                <a:gd name="connsiteY13" fmla="*/ 577687 h 895726"/>
                <a:gd name="connsiteX14" fmla="*/ 443495 w 1065307"/>
                <a:gd name="connsiteY14" fmla="*/ 247190 h 895726"/>
                <a:gd name="connsiteX15" fmla="*/ 399172 w 1065307"/>
                <a:gd name="connsiteY15" fmla="*/ 177940 h 895726"/>
                <a:gd name="connsiteX16" fmla="*/ 335644 w 1065307"/>
                <a:gd name="connsiteY16" fmla="*/ 209451 h 895726"/>
                <a:gd name="connsiteX17" fmla="*/ 59369 w 1065307"/>
                <a:gd name="connsiteY17" fmla="*/ 436256 h 895726"/>
                <a:gd name="connsiteX18" fmla="*/ 71927 w 1065307"/>
                <a:gd name="connsiteY18" fmla="*/ 64722 h 895726"/>
                <a:gd name="connsiteX19" fmla="*/ 222281 w 1065307"/>
                <a:gd name="connsiteY19"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15054 w 1065307"/>
                <a:gd name="connsiteY8" fmla="*/ 735241 h 895726"/>
                <a:gd name="connsiteX9" fmla="*/ 475259 w 1065307"/>
                <a:gd name="connsiteY9" fmla="*/ 716188 h 895726"/>
                <a:gd name="connsiteX10" fmla="*/ 510347 w 1065307"/>
                <a:gd name="connsiteY10" fmla="*/ 435889 h 895726"/>
                <a:gd name="connsiteX11" fmla="*/ 484862 w 1065307"/>
                <a:gd name="connsiteY11" fmla="*/ 467400 h 895726"/>
                <a:gd name="connsiteX12" fmla="*/ 446819 w 1065307"/>
                <a:gd name="connsiteY12" fmla="*/ 577687 h 895726"/>
                <a:gd name="connsiteX13" fmla="*/ 443495 w 1065307"/>
                <a:gd name="connsiteY13" fmla="*/ 247190 h 895726"/>
                <a:gd name="connsiteX14" fmla="*/ 399172 w 1065307"/>
                <a:gd name="connsiteY14" fmla="*/ 177940 h 895726"/>
                <a:gd name="connsiteX15" fmla="*/ 335644 w 1065307"/>
                <a:gd name="connsiteY15" fmla="*/ 209451 h 895726"/>
                <a:gd name="connsiteX16" fmla="*/ 59369 w 1065307"/>
                <a:gd name="connsiteY16" fmla="*/ 436256 h 895726"/>
                <a:gd name="connsiteX17" fmla="*/ 71927 w 1065307"/>
                <a:gd name="connsiteY17" fmla="*/ 64722 h 895726"/>
                <a:gd name="connsiteX18" fmla="*/ 222281 w 1065307"/>
                <a:gd name="connsiteY18"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357805 w 1065307"/>
                <a:gd name="connsiteY7" fmla="*/ 650235 h 895726"/>
                <a:gd name="connsiteX8" fmla="*/ 475259 w 1065307"/>
                <a:gd name="connsiteY8" fmla="*/ 716188 h 895726"/>
                <a:gd name="connsiteX9" fmla="*/ 510347 w 1065307"/>
                <a:gd name="connsiteY9" fmla="*/ 435889 h 895726"/>
                <a:gd name="connsiteX10" fmla="*/ 484862 w 1065307"/>
                <a:gd name="connsiteY10" fmla="*/ 467400 h 895726"/>
                <a:gd name="connsiteX11" fmla="*/ 446819 w 1065307"/>
                <a:gd name="connsiteY11" fmla="*/ 577687 h 895726"/>
                <a:gd name="connsiteX12" fmla="*/ 443495 w 1065307"/>
                <a:gd name="connsiteY12" fmla="*/ 247190 h 895726"/>
                <a:gd name="connsiteX13" fmla="*/ 399172 w 1065307"/>
                <a:gd name="connsiteY13" fmla="*/ 177940 h 895726"/>
                <a:gd name="connsiteX14" fmla="*/ 335644 w 1065307"/>
                <a:gd name="connsiteY14" fmla="*/ 209451 h 895726"/>
                <a:gd name="connsiteX15" fmla="*/ 59369 w 1065307"/>
                <a:gd name="connsiteY15" fmla="*/ 436256 h 895726"/>
                <a:gd name="connsiteX16" fmla="*/ 71927 w 1065307"/>
                <a:gd name="connsiteY16" fmla="*/ 64722 h 895726"/>
                <a:gd name="connsiteX17" fmla="*/ 222281 w 1065307"/>
                <a:gd name="connsiteY17"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306835 w 1065307"/>
                <a:gd name="connsiteY6" fmla="*/ 508437 h 895726"/>
                <a:gd name="connsiteX7" fmla="*/ 475259 w 1065307"/>
                <a:gd name="connsiteY7" fmla="*/ 716188 h 895726"/>
                <a:gd name="connsiteX8" fmla="*/ 510347 w 1065307"/>
                <a:gd name="connsiteY8" fmla="*/ 435889 h 895726"/>
                <a:gd name="connsiteX9" fmla="*/ 484862 w 1065307"/>
                <a:gd name="connsiteY9" fmla="*/ 467400 h 895726"/>
                <a:gd name="connsiteX10" fmla="*/ 446819 w 1065307"/>
                <a:gd name="connsiteY10" fmla="*/ 577687 h 895726"/>
                <a:gd name="connsiteX11" fmla="*/ 443495 w 1065307"/>
                <a:gd name="connsiteY11" fmla="*/ 247190 h 895726"/>
                <a:gd name="connsiteX12" fmla="*/ 399172 w 1065307"/>
                <a:gd name="connsiteY12" fmla="*/ 177940 h 895726"/>
                <a:gd name="connsiteX13" fmla="*/ 335644 w 1065307"/>
                <a:gd name="connsiteY13" fmla="*/ 209451 h 895726"/>
                <a:gd name="connsiteX14" fmla="*/ 59369 w 1065307"/>
                <a:gd name="connsiteY14" fmla="*/ 436256 h 895726"/>
                <a:gd name="connsiteX15" fmla="*/ 71927 w 1065307"/>
                <a:gd name="connsiteY15" fmla="*/ 64722 h 895726"/>
                <a:gd name="connsiteX16" fmla="*/ 222281 w 1065307"/>
                <a:gd name="connsiteY16"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81349 w 1065307"/>
                <a:gd name="connsiteY5" fmla="*/ 524193 h 895726"/>
                <a:gd name="connsiteX6" fmla="*/ 475259 w 1065307"/>
                <a:gd name="connsiteY6" fmla="*/ 716188 h 895726"/>
                <a:gd name="connsiteX7" fmla="*/ 510347 w 1065307"/>
                <a:gd name="connsiteY7" fmla="*/ 435889 h 895726"/>
                <a:gd name="connsiteX8" fmla="*/ 484862 w 1065307"/>
                <a:gd name="connsiteY8" fmla="*/ 467400 h 895726"/>
                <a:gd name="connsiteX9" fmla="*/ 446819 w 1065307"/>
                <a:gd name="connsiteY9" fmla="*/ 577687 h 895726"/>
                <a:gd name="connsiteX10" fmla="*/ 443495 w 1065307"/>
                <a:gd name="connsiteY10" fmla="*/ 247190 h 895726"/>
                <a:gd name="connsiteX11" fmla="*/ 399172 w 1065307"/>
                <a:gd name="connsiteY11" fmla="*/ 177940 h 895726"/>
                <a:gd name="connsiteX12" fmla="*/ 335644 w 1065307"/>
                <a:gd name="connsiteY12" fmla="*/ 209451 h 895726"/>
                <a:gd name="connsiteX13" fmla="*/ 59369 w 1065307"/>
                <a:gd name="connsiteY13" fmla="*/ 436256 h 895726"/>
                <a:gd name="connsiteX14" fmla="*/ 71927 w 1065307"/>
                <a:gd name="connsiteY14" fmla="*/ 64722 h 895726"/>
                <a:gd name="connsiteX15" fmla="*/ 222281 w 1065307"/>
                <a:gd name="connsiteY15"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475259 w 1065307"/>
                <a:gd name="connsiteY5" fmla="*/ 716188 h 895726"/>
                <a:gd name="connsiteX6" fmla="*/ 510347 w 1065307"/>
                <a:gd name="connsiteY6" fmla="*/ 435889 h 895726"/>
                <a:gd name="connsiteX7" fmla="*/ 484862 w 1065307"/>
                <a:gd name="connsiteY7" fmla="*/ 467400 h 895726"/>
                <a:gd name="connsiteX8" fmla="*/ 446819 w 1065307"/>
                <a:gd name="connsiteY8" fmla="*/ 577687 h 895726"/>
                <a:gd name="connsiteX9" fmla="*/ 443495 w 1065307"/>
                <a:gd name="connsiteY9" fmla="*/ 247190 h 895726"/>
                <a:gd name="connsiteX10" fmla="*/ 399172 w 1065307"/>
                <a:gd name="connsiteY10" fmla="*/ 177940 h 895726"/>
                <a:gd name="connsiteX11" fmla="*/ 335644 w 1065307"/>
                <a:gd name="connsiteY11" fmla="*/ 209451 h 895726"/>
                <a:gd name="connsiteX12" fmla="*/ 59369 w 1065307"/>
                <a:gd name="connsiteY12" fmla="*/ 436256 h 895726"/>
                <a:gd name="connsiteX13" fmla="*/ 71927 w 1065307"/>
                <a:gd name="connsiteY13" fmla="*/ 64722 h 895726"/>
                <a:gd name="connsiteX14" fmla="*/ 222281 w 1065307"/>
                <a:gd name="connsiteY14"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510347 w 1065307"/>
                <a:gd name="connsiteY5" fmla="*/ 435889 h 895726"/>
                <a:gd name="connsiteX6" fmla="*/ 484862 w 1065307"/>
                <a:gd name="connsiteY6" fmla="*/ 467400 h 895726"/>
                <a:gd name="connsiteX7" fmla="*/ 446819 w 1065307"/>
                <a:gd name="connsiteY7" fmla="*/ 577687 h 895726"/>
                <a:gd name="connsiteX8" fmla="*/ 443495 w 1065307"/>
                <a:gd name="connsiteY8" fmla="*/ 247190 h 895726"/>
                <a:gd name="connsiteX9" fmla="*/ 399172 w 1065307"/>
                <a:gd name="connsiteY9" fmla="*/ 177940 h 895726"/>
                <a:gd name="connsiteX10" fmla="*/ 335644 w 1065307"/>
                <a:gd name="connsiteY10" fmla="*/ 209451 h 895726"/>
                <a:gd name="connsiteX11" fmla="*/ 59369 w 1065307"/>
                <a:gd name="connsiteY11" fmla="*/ 436256 h 895726"/>
                <a:gd name="connsiteX12" fmla="*/ 71927 w 1065307"/>
                <a:gd name="connsiteY12" fmla="*/ 64722 h 895726"/>
                <a:gd name="connsiteX13" fmla="*/ 222281 w 1065307"/>
                <a:gd name="connsiteY13"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510347 w 1065307"/>
                <a:gd name="connsiteY5" fmla="*/ 435889 h 895726"/>
                <a:gd name="connsiteX6" fmla="*/ 484862 w 1065307"/>
                <a:gd name="connsiteY6" fmla="*/ 467400 h 895726"/>
                <a:gd name="connsiteX7" fmla="*/ 443495 w 1065307"/>
                <a:gd name="connsiteY7" fmla="*/ 247190 h 895726"/>
                <a:gd name="connsiteX8" fmla="*/ 399172 w 1065307"/>
                <a:gd name="connsiteY8" fmla="*/ 177940 h 895726"/>
                <a:gd name="connsiteX9" fmla="*/ 335644 w 1065307"/>
                <a:gd name="connsiteY9" fmla="*/ 209451 h 895726"/>
                <a:gd name="connsiteX10" fmla="*/ 59369 w 1065307"/>
                <a:gd name="connsiteY10" fmla="*/ 436256 h 895726"/>
                <a:gd name="connsiteX11" fmla="*/ 71927 w 1065307"/>
                <a:gd name="connsiteY11" fmla="*/ 64722 h 895726"/>
                <a:gd name="connsiteX12" fmla="*/ 222281 w 1065307"/>
                <a:gd name="connsiteY12"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510347 w 1065307"/>
                <a:gd name="connsiteY5" fmla="*/ 435889 h 895726"/>
                <a:gd name="connsiteX6" fmla="*/ 443495 w 1065307"/>
                <a:gd name="connsiteY6" fmla="*/ 247190 h 895726"/>
                <a:gd name="connsiteX7" fmla="*/ 399172 w 1065307"/>
                <a:gd name="connsiteY7" fmla="*/ 177940 h 895726"/>
                <a:gd name="connsiteX8" fmla="*/ 335644 w 1065307"/>
                <a:gd name="connsiteY8" fmla="*/ 209451 h 895726"/>
                <a:gd name="connsiteX9" fmla="*/ 59369 w 1065307"/>
                <a:gd name="connsiteY9" fmla="*/ 436256 h 895726"/>
                <a:gd name="connsiteX10" fmla="*/ 71927 w 1065307"/>
                <a:gd name="connsiteY10" fmla="*/ 64722 h 895726"/>
                <a:gd name="connsiteX11" fmla="*/ 222281 w 1065307"/>
                <a:gd name="connsiteY11"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443495 w 1065307"/>
                <a:gd name="connsiteY5" fmla="*/ 247190 h 895726"/>
                <a:gd name="connsiteX6" fmla="*/ 399172 w 1065307"/>
                <a:gd name="connsiteY6" fmla="*/ 177940 h 895726"/>
                <a:gd name="connsiteX7" fmla="*/ 335644 w 1065307"/>
                <a:gd name="connsiteY7" fmla="*/ 209451 h 895726"/>
                <a:gd name="connsiteX8" fmla="*/ 59369 w 1065307"/>
                <a:gd name="connsiteY8" fmla="*/ 436256 h 895726"/>
                <a:gd name="connsiteX9" fmla="*/ 71927 w 1065307"/>
                <a:gd name="connsiteY9" fmla="*/ 64722 h 895726"/>
                <a:gd name="connsiteX10" fmla="*/ 222281 w 1065307"/>
                <a:gd name="connsiteY10"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399172 w 1065307"/>
                <a:gd name="connsiteY5" fmla="*/ 177940 h 895726"/>
                <a:gd name="connsiteX6" fmla="*/ 335644 w 1065307"/>
                <a:gd name="connsiteY6" fmla="*/ 209451 h 895726"/>
                <a:gd name="connsiteX7" fmla="*/ 59369 w 1065307"/>
                <a:gd name="connsiteY7" fmla="*/ 436256 h 895726"/>
                <a:gd name="connsiteX8" fmla="*/ 71927 w 1065307"/>
                <a:gd name="connsiteY8" fmla="*/ 64722 h 895726"/>
                <a:gd name="connsiteX9" fmla="*/ 222281 w 1065307"/>
                <a:gd name="connsiteY9"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328798 w 1065307"/>
                <a:gd name="connsiteY5" fmla="*/ 244702 h 895726"/>
                <a:gd name="connsiteX6" fmla="*/ 399172 w 1065307"/>
                <a:gd name="connsiteY6" fmla="*/ 177940 h 895726"/>
                <a:gd name="connsiteX7" fmla="*/ 335644 w 1065307"/>
                <a:gd name="connsiteY7" fmla="*/ 209451 h 895726"/>
                <a:gd name="connsiteX8" fmla="*/ 59369 w 1065307"/>
                <a:gd name="connsiteY8" fmla="*/ 436256 h 895726"/>
                <a:gd name="connsiteX9" fmla="*/ 71927 w 1065307"/>
                <a:gd name="connsiteY9" fmla="*/ 64722 h 895726"/>
                <a:gd name="connsiteX10" fmla="*/ 222281 w 1065307"/>
                <a:gd name="connsiteY10"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328798 w 1065307"/>
                <a:gd name="connsiteY5" fmla="*/ 244702 h 895726"/>
                <a:gd name="connsiteX6" fmla="*/ 335644 w 1065307"/>
                <a:gd name="connsiteY6" fmla="*/ 209451 h 895726"/>
                <a:gd name="connsiteX7" fmla="*/ 59369 w 1065307"/>
                <a:gd name="connsiteY7" fmla="*/ 436256 h 895726"/>
                <a:gd name="connsiteX8" fmla="*/ 71927 w 1065307"/>
                <a:gd name="connsiteY8" fmla="*/ 64722 h 895726"/>
                <a:gd name="connsiteX9" fmla="*/ 222281 w 1065307"/>
                <a:gd name="connsiteY9"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328798 w 1065307"/>
                <a:gd name="connsiteY5" fmla="*/ 244702 h 895726"/>
                <a:gd name="connsiteX6" fmla="*/ 59369 w 1065307"/>
                <a:gd name="connsiteY6" fmla="*/ 436256 h 895726"/>
                <a:gd name="connsiteX7" fmla="*/ 71927 w 1065307"/>
                <a:gd name="connsiteY7" fmla="*/ 64722 h 895726"/>
                <a:gd name="connsiteX8" fmla="*/ 222281 w 1065307"/>
                <a:gd name="connsiteY8" fmla="*/ 5 h 895726"/>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59369 w 1065307"/>
                <a:gd name="connsiteY5" fmla="*/ 436256 h 895726"/>
                <a:gd name="connsiteX6" fmla="*/ 71927 w 1065307"/>
                <a:gd name="connsiteY6" fmla="*/ 64722 h 895726"/>
                <a:gd name="connsiteX7" fmla="*/ 222281 w 1065307"/>
                <a:gd name="connsiteY7" fmla="*/ 5 h 8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5307" h="895726">
                  <a:moveTo>
                    <a:pt x="222281" y="5"/>
                  </a:moveTo>
                  <a:cubicBezTo>
                    <a:pt x="318666" y="-653"/>
                    <a:pt x="431029" y="57943"/>
                    <a:pt x="532139" y="177940"/>
                  </a:cubicBezTo>
                  <a:cubicBezTo>
                    <a:pt x="659196" y="-1231"/>
                    <a:pt x="878221" y="-48497"/>
                    <a:pt x="986072" y="64722"/>
                  </a:cubicBezTo>
                  <a:cubicBezTo>
                    <a:pt x="1284508" y="385692"/>
                    <a:pt x="652917" y="845528"/>
                    <a:pt x="525491" y="895726"/>
                  </a:cubicBezTo>
                  <a:cubicBezTo>
                    <a:pt x="439801" y="867513"/>
                    <a:pt x="258819" y="716188"/>
                    <a:pt x="112925" y="524193"/>
                  </a:cubicBezTo>
                  <a:lnTo>
                    <a:pt x="59369" y="436256"/>
                  </a:lnTo>
                  <a:cubicBezTo>
                    <a:pt x="-7484" y="323037"/>
                    <a:pt x="-35924" y="184535"/>
                    <a:pt x="71927" y="64722"/>
                  </a:cubicBezTo>
                  <a:cubicBezTo>
                    <a:pt x="112371" y="22127"/>
                    <a:pt x="164450" y="401"/>
                    <a:pt x="222281" y="5"/>
                  </a:cubicBezTo>
                  <a:close/>
                </a:path>
              </a:pathLst>
            </a:custGeom>
            <a:solidFill>
              <a:srgbClr val="50E6FF"/>
            </a:solidFill>
            <a:ln w="15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38718277-3B5A-4A06-9E7A-792F198C8EED}"/>
                </a:ext>
                <a:ext uri="{C183D7F6-B498-43B3-948B-1728B52AA6E4}">
                  <adec:decorative xmlns:adec="http://schemas.microsoft.com/office/drawing/2017/decorative" val="1"/>
                </a:ext>
              </a:extLst>
            </p:cNvPr>
            <p:cNvSpPr/>
            <p:nvPr/>
          </p:nvSpPr>
          <p:spPr>
            <a:xfrm>
              <a:off x="8396538" y="-83693"/>
              <a:ext cx="478396" cy="402238"/>
            </a:xfrm>
            <a:custGeom>
              <a:avLst/>
              <a:gdLst>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01939 w 1065307"/>
                <a:gd name="connsiteY5" fmla="*/ 524193 h 895726"/>
                <a:gd name="connsiteX6" fmla="*/ 281349 w 1065307"/>
                <a:gd name="connsiteY6" fmla="*/ 524193 h 895726"/>
                <a:gd name="connsiteX7" fmla="*/ 306835 w 1065307"/>
                <a:gd name="connsiteY7" fmla="*/ 508437 h 895726"/>
                <a:gd name="connsiteX8" fmla="*/ 354481 w 1065307"/>
                <a:gd name="connsiteY8" fmla="*/ 382761 h 895726"/>
                <a:gd name="connsiteX9" fmla="*/ 357805 w 1065307"/>
                <a:gd name="connsiteY9" fmla="*/ 650235 h 895726"/>
                <a:gd name="connsiteX10" fmla="*/ 415054 w 1065307"/>
                <a:gd name="connsiteY10" fmla="*/ 735241 h 895726"/>
                <a:gd name="connsiteX11" fmla="*/ 475259 w 1065307"/>
                <a:gd name="connsiteY11" fmla="*/ 716188 h 895726"/>
                <a:gd name="connsiteX12" fmla="*/ 570552 w 1065307"/>
                <a:gd name="connsiteY12" fmla="*/ 524193 h 895726"/>
                <a:gd name="connsiteX13" fmla="*/ 875267 w 1065307"/>
                <a:gd name="connsiteY13" fmla="*/ 524193 h 895726"/>
                <a:gd name="connsiteX14" fmla="*/ 868988 w 1065307"/>
                <a:gd name="connsiteY14" fmla="*/ 451645 h 895726"/>
                <a:gd name="connsiteX15" fmla="*/ 849781 w 1065307"/>
                <a:gd name="connsiteY15" fmla="*/ 432592 h 895726"/>
                <a:gd name="connsiteX16" fmla="*/ 510347 w 1065307"/>
                <a:gd name="connsiteY16" fmla="*/ 435889 h 895726"/>
                <a:gd name="connsiteX17" fmla="*/ 484862 w 1065307"/>
                <a:gd name="connsiteY17" fmla="*/ 467400 h 895726"/>
                <a:gd name="connsiteX18" fmla="*/ 446819 w 1065307"/>
                <a:gd name="connsiteY18" fmla="*/ 577687 h 895726"/>
                <a:gd name="connsiteX19" fmla="*/ 443495 w 1065307"/>
                <a:gd name="connsiteY19" fmla="*/ 247190 h 895726"/>
                <a:gd name="connsiteX20" fmla="*/ 399172 w 1065307"/>
                <a:gd name="connsiteY20" fmla="*/ 177940 h 895726"/>
                <a:gd name="connsiteX21" fmla="*/ 335644 w 1065307"/>
                <a:gd name="connsiteY21" fmla="*/ 209451 h 895726"/>
                <a:gd name="connsiteX22" fmla="*/ 227793 w 1065307"/>
                <a:gd name="connsiteY22" fmla="*/ 432958 h 895726"/>
                <a:gd name="connsiteX23" fmla="*/ 170544 w 1065307"/>
                <a:gd name="connsiteY23" fmla="*/ 432958 h 895726"/>
                <a:gd name="connsiteX24" fmla="*/ 59369 w 1065307"/>
                <a:gd name="connsiteY24" fmla="*/ 436256 h 895726"/>
                <a:gd name="connsiteX25" fmla="*/ 71927 w 1065307"/>
                <a:gd name="connsiteY25" fmla="*/ 64722 h 895726"/>
                <a:gd name="connsiteX26" fmla="*/ 222281 w 1065307"/>
                <a:gd name="connsiteY26" fmla="*/ 5 h 8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65307" h="895726">
                  <a:moveTo>
                    <a:pt x="222281" y="5"/>
                  </a:moveTo>
                  <a:cubicBezTo>
                    <a:pt x="318666" y="-653"/>
                    <a:pt x="431029" y="57943"/>
                    <a:pt x="532139" y="177940"/>
                  </a:cubicBezTo>
                  <a:cubicBezTo>
                    <a:pt x="659196" y="-1231"/>
                    <a:pt x="878221" y="-48497"/>
                    <a:pt x="986072" y="64722"/>
                  </a:cubicBezTo>
                  <a:cubicBezTo>
                    <a:pt x="1284508" y="385692"/>
                    <a:pt x="652917" y="845528"/>
                    <a:pt x="525491" y="895726"/>
                  </a:cubicBezTo>
                  <a:cubicBezTo>
                    <a:pt x="439801" y="867513"/>
                    <a:pt x="258819" y="716188"/>
                    <a:pt x="112925" y="524193"/>
                  </a:cubicBezTo>
                  <a:lnTo>
                    <a:pt x="201939" y="524193"/>
                  </a:lnTo>
                  <a:lnTo>
                    <a:pt x="281349" y="524193"/>
                  </a:lnTo>
                  <a:cubicBezTo>
                    <a:pt x="290952" y="520895"/>
                    <a:pt x="303510" y="517964"/>
                    <a:pt x="306835" y="508437"/>
                  </a:cubicBezTo>
                  <a:lnTo>
                    <a:pt x="354481" y="382761"/>
                  </a:lnTo>
                  <a:lnTo>
                    <a:pt x="357805" y="650235"/>
                  </a:lnTo>
                  <a:cubicBezTo>
                    <a:pt x="361129" y="665991"/>
                    <a:pt x="364453" y="729012"/>
                    <a:pt x="415054" y="735241"/>
                  </a:cubicBezTo>
                  <a:cubicBezTo>
                    <a:pt x="424658" y="735241"/>
                    <a:pt x="465656" y="731943"/>
                    <a:pt x="475259" y="716188"/>
                  </a:cubicBezTo>
                  <a:lnTo>
                    <a:pt x="570552" y="524193"/>
                  </a:lnTo>
                  <a:lnTo>
                    <a:pt x="875267" y="524193"/>
                  </a:lnTo>
                  <a:cubicBezTo>
                    <a:pt x="891149" y="524193"/>
                    <a:pt x="868988" y="467400"/>
                    <a:pt x="868988" y="451645"/>
                  </a:cubicBezTo>
                  <a:cubicBezTo>
                    <a:pt x="868988" y="435889"/>
                    <a:pt x="865663" y="432592"/>
                    <a:pt x="849781" y="432592"/>
                  </a:cubicBezTo>
                  <a:lnTo>
                    <a:pt x="510347" y="435889"/>
                  </a:lnTo>
                  <a:cubicBezTo>
                    <a:pt x="497420" y="435889"/>
                    <a:pt x="488186" y="454942"/>
                    <a:pt x="484862" y="467400"/>
                  </a:cubicBezTo>
                  <a:lnTo>
                    <a:pt x="446819" y="577687"/>
                  </a:lnTo>
                  <a:lnTo>
                    <a:pt x="443495" y="247190"/>
                  </a:lnTo>
                  <a:cubicBezTo>
                    <a:pt x="440540" y="231435"/>
                    <a:pt x="440540" y="177940"/>
                    <a:pt x="399172" y="177940"/>
                  </a:cubicBezTo>
                  <a:cubicBezTo>
                    <a:pt x="386245" y="174643"/>
                    <a:pt x="338968" y="196993"/>
                    <a:pt x="335644" y="209451"/>
                  </a:cubicBezTo>
                  <a:lnTo>
                    <a:pt x="227793" y="432958"/>
                  </a:lnTo>
                  <a:lnTo>
                    <a:pt x="170544" y="432958"/>
                  </a:lnTo>
                  <a:lnTo>
                    <a:pt x="59369" y="436256"/>
                  </a:lnTo>
                  <a:cubicBezTo>
                    <a:pt x="-7484" y="323037"/>
                    <a:pt x="-35924" y="184535"/>
                    <a:pt x="71927" y="64722"/>
                  </a:cubicBezTo>
                  <a:cubicBezTo>
                    <a:pt x="112371" y="22127"/>
                    <a:pt x="164450" y="401"/>
                    <a:pt x="222281" y="5"/>
                  </a:cubicBezTo>
                  <a:close/>
                </a:path>
              </a:pathLst>
            </a:custGeom>
            <a:solidFill>
              <a:schemeClr val="accent1"/>
            </a:solidFill>
            <a:ln w="15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02" name="Oval 101">
            <a:extLst>
              <a:ext uri="{FF2B5EF4-FFF2-40B4-BE49-F238E27FC236}">
                <a16:creationId xmlns:a16="http://schemas.microsoft.com/office/drawing/2014/main" id="{ADB411C6-9690-45C3-8EDD-460340C0F5EE}"/>
              </a:ext>
            </a:extLst>
          </p:cNvPr>
          <p:cNvSpPr/>
          <p:nvPr/>
        </p:nvSpPr>
        <p:spPr bwMode="auto">
          <a:xfrm>
            <a:off x="5317766" y="5362991"/>
            <a:ext cx="215687" cy="215686"/>
          </a:xfrm>
          <a:prstGeom prst="ellipse">
            <a:avLst/>
          </a:prstGeom>
          <a:solidFill>
            <a:schemeClr val="bg1">
              <a:alpha val="70000"/>
            </a:schemeClr>
          </a:solidFill>
          <a:ln>
            <a:noFill/>
            <a:headEnd type="none" w="med" len="med"/>
            <a:tailEnd type="none" w="med" len="med"/>
          </a:ln>
          <a:effectLst>
            <a:outerShdw blurRad="254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sp>
        <p:nvSpPr>
          <p:cNvPr id="107" name="Rectangle 106">
            <a:extLst>
              <a:ext uri="{FF2B5EF4-FFF2-40B4-BE49-F238E27FC236}">
                <a16:creationId xmlns:a16="http://schemas.microsoft.com/office/drawing/2014/main" id="{97D9F6BF-845B-4947-804D-E54E153F7BE2}"/>
              </a:ext>
            </a:extLst>
          </p:cNvPr>
          <p:cNvSpPr/>
          <p:nvPr/>
        </p:nvSpPr>
        <p:spPr>
          <a:xfrm>
            <a:off x="4999493" y="5651086"/>
            <a:ext cx="994466" cy="338554"/>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Healthcare specific entities</a:t>
            </a:r>
          </a:p>
        </p:txBody>
      </p:sp>
      <p:sp>
        <p:nvSpPr>
          <p:cNvPr id="108" name="Rectangle 107">
            <a:extLst>
              <a:ext uri="{FF2B5EF4-FFF2-40B4-BE49-F238E27FC236}">
                <a16:creationId xmlns:a16="http://schemas.microsoft.com/office/drawing/2014/main" id="{8A5D4A4F-A4C2-4CCD-8AF1-BC2271396943}"/>
              </a:ext>
            </a:extLst>
          </p:cNvPr>
          <p:cNvSpPr/>
          <p:nvPr/>
        </p:nvSpPr>
        <p:spPr>
          <a:xfrm>
            <a:off x="4081229" y="6293310"/>
            <a:ext cx="1988930" cy="323165"/>
          </a:xfrm>
          <a:prstGeom prst="rect">
            <a:avLst/>
          </a:prstGeom>
        </p:spPr>
        <p:txBody>
          <a:bodyPr wrap="square" lIns="64008"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Admin, clinical, diagnostic and medication data models</a:t>
            </a:r>
          </a:p>
        </p:txBody>
      </p:sp>
      <p:grpSp>
        <p:nvGrpSpPr>
          <p:cNvPr id="35" name="Group 34">
            <a:extLst>
              <a:ext uri="{FF2B5EF4-FFF2-40B4-BE49-F238E27FC236}">
                <a16:creationId xmlns:a16="http://schemas.microsoft.com/office/drawing/2014/main" id="{49827878-CFF5-40CA-B827-F0C2498C2112}"/>
              </a:ext>
            </a:extLst>
          </p:cNvPr>
          <p:cNvGrpSpPr/>
          <p:nvPr/>
        </p:nvGrpSpPr>
        <p:grpSpPr>
          <a:xfrm>
            <a:off x="6119579" y="5003434"/>
            <a:ext cx="1988930" cy="1774624"/>
            <a:chOff x="6119579" y="5003434"/>
            <a:chExt cx="1988930" cy="1774624"/>
          </a:xfrm>
        </p:grpSpPr>
        <p:sp>
          <p:nvSpPr>
            <p:cNvPr id="189" name="Rectangle 188">
              <a:extLst>
                <a:ext uri="{FF2B5EF4-FFF2-40B4-BE49-F238E27FC236}">
                  <a16:creationId xmlns:a16="http://schemas.microsoft.com/office/drawing/2014/main" id="{FFB977BC-2DE2-43FE-8012-81239F144CE1}"/>
                </a:ext>
              </a:extLst>
            </p:cNvPr>
            <p:cNvSpPr/>
            <p:nvPr/>
          </p:nvSpPr>
          <p:spPr>
            <a:xfrm>
              <a:off x="6119579" y="5923285"/>
              <a:ext cx="1436405" cy="338554"/>
            </a:xfrm>
            <a:prstGeom prst="rect">
              <a:avLst/>
            </a:prstGeom>
          </p:spPr>
          <p:txBody>
            <a:bodyPr wrap="square" lIns="64008"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mn-cs"/>
                </a:rPr>
                <a:t>Active customer and partner tenets </a:t>
              </a:r>
            </a:p>
          </p:txBody>
        </p:sp>
        <p:grpSp>
          <p:nvGrpSpPr>
            <p:cNvPr id="33" name="Group 32">
              <a:extLst>
                <a:ext uri="{FF2B5EF4-FFF2-40B4-BE49-F238E27FC236}">
                  <a16:creationId xmlns:a16="http://schemas.microsoft.com/office/drawing/2014/main" id="{3D918B69-87C0-4C0F-8217-E9B8CD833CCF}"/>
                </a:ext>
              </a:extLst>
            </p:cNvPr>
            <p:cNvGrpSpPr/>
            <p:nvPr/>
          </p:nvGrpSpPr>
          <p:grpSpPr>
            <a:xfrm>
              <a:off x="6317656" y="5003434"/>
              <a:ext cx="1524594" cy="867865"/>
              <a:chOff x="6317656" y="5003434"/>
              <a:chExt cx="1524594" cy="867865"/>
            </a:xfrm>
          </p:grpSpPr>
          <p:sp>
            <p:nvSpPr>
              <p:cNvPr id="12" name="Freeform: Shape 11">
                <a:extLst>
                  <a:ext uri="{FF2B5EF4-FFF2-40B4-BE49-F238E27FC236}">
                    <a16:creationId xmlns:a16="http://schemas.microsoft.com/office/drawing/2014/main" id="{43FD2FAB-FFAE-4792-AB17-8F3584C96D32}"/>
                  </a:ext>
                </a:extLst>
              </p:cNvPr>
              <p:cNvSpPr/>
              <p:nvPr/>
            </p:nvSpPr>
            <p:spPr>
              <a:xfrm>
                <a:off x="6317656" y="5190855"/>
                <a:ext cx="1172912" cy="680444"/>
              </a:xfrm>
              <a:custGeom>
                <a:avLst/>
                <a:gdLst>
                  <a:gd name="connsiteX0" fmla="*/ 1166921 w 1172912"/>
                  <a:gd name="connsiteY0" fmla="*/ 473048 h 680444"/>
                  <a:gd name="connsiteX1" fmla="*/ 1168367 w 1172912"/>
                  <a:gd name="connsiteY1" fmla="*/ 465405 h 680444"/>
                  <a:gd name="connsiteX2" fmla="*/ 1172913 w 1172912"/>
                  <a:gd name="connsiteY2" fmla="*/ 415621 h 680444"/>
                  <a:gd name="connsiteX3" fmla="*/ 908614 w 1172912"/>
                  <a:gd name="connsiteY3" fmla="*/ 151004 h 680444"/>
                  <a:gd name="connsiteX4" fmla="*/ 849514 w 1172912"/>
                  <a:gd name="connsiteY4" fmla="*/ 158027 h 680444"/>
                  <a:gd name="connsiteX5" fmla="*/ 562073 w 1172912"/>
                  <a:gd name="connsiteY5" fmla="*/ 0 h 680444"/>
                  <a:gd name="connsiteX6" fmla="*/ 221936 w 1172912"/>
                  <a:gd name="connsiteY6" fmla="*/ 340223 h 680444"/>
                  <a:gd name="connsiteX7" fmla="*/ 222349 w 1172912"/>
                  <a:gd name="connsiteY7" fmla="*/ 354064 h 680444"/>
                  <a:gd name="connsiteX8" fmla="*/ 167382 w 1172912"/>
                  <a:gd name="connsiteY8" fmla="*/ 345181 h 680444"/>
                  <a:gd name="connsiteX9" fmla="*/ 0 w 1172912"/>
                  <a:gd name="connsiteY9" fmla="*/ 512502 h 680444"/>
                  <a:gd name="connsiteX10" fmla="*/ 150644 w 1172912"/>
                  <a:gd name="connsiteY10" fmla="*/ 678998 h 680444"/>
                  <a:gd name="connsiteX11" fmla="*/ 907994 w 1172912"/>
                  <a:gd name="connsiteY11" fmla="*/ 680444 h 680444"/>
                  <a:gd name="connsiteX12" fmla="*/ 1139437 w 1172912"/>
                  <a:gd name="connsiteY12" fmla="*/ 544934 h 680444"/>
                  <a:gd name="connsiteX13" fmla="*/ 1143363 w 1172912"/>
                  <a:gd name="connsiteY13" fmla="*/ 537911 h 680444"/>
                  <a:gd name="connsiteX14" fmla="*/ 1166921 w 1172912"/>
                  <a:gd name="connsiteY14" fmla="*/ 473048 h 68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2912" h="680444">
                    <a:moveTo>
                      <a:pt x="1166921" y="473048"/>
                    </a:moveTo>
                    <a:cubicBezTo>
                      <a:pt x="1167333" y="470362"/>
                      <a:pt x="1168161" y="467676"/>
                      <a:pt x="1168367" y="465405"/>
                    </a:cubicBezTo>
                    <a:cubicBezTo>
                      <a:pt x="1171467" y="449085"/>
                      <a:pt x="1172913" y="432559"/>
                      <a:pt x="1172913" y="415621"/>
                    </a:cubicBezTo>
                    <a:cubicBezTo>
                      <a:pt x="1172913" y="269574"/>
                      <a:pt x="1054713" y="151004"/>
                      <a:pt x="908614" y="151004"/>
                    </a:cubicBezTo>
                    <a:cubicBezTo>
                      <a:pt x="888157" y="151004"/>
                      <a:pt x="868527" y="153276"/>
                      <a:pt x="849514" y="158027"/>
                    </a:cubicBezTo>
                    <a:cubicBezTo>
                      <a:pt x="788762" y="62592"/>
                      <a:pt x="682959" y="0"/>
                      <a:pt x="562073" y="0"/>
                    </a:cubicBezTo>
                    <a:cubicBezTo>
                      <a:pt x="374233" y="0"/>
                      <a:pt x="221936" y="152242"/>
                      <a:pt x="221936" y="340223"/>
                    </a:cubicBezTo>
                    <a:cubicBezTo>
                      <a:pt x="221936" y="344767"/>
                      <a:pt x="221936" y="349518"/>
                      <a:pt x="222349" y="354064"/>
                    </a:cubicBezTo>
                    <a:cubicBezTo>
                      <a:pt x="205404" y="348278"/>
                      <a:pt x="186806" y="345181"/>
                      <a:pt x="167382" y="345181"/>
                    </a:cubicBezTo>
                    <a:cubicBezTo>
                      <a:pt x="75012" y="345181"/>
                      <a:pt x="0" y="420165"/>
                      <a:pt x="0" y="512502"/>
                    </a:cubicBezTo>
                    <a:cubicBezTo>
                      <a:pt x="0" y="599469"/>
                      <a:pt x="66539" y="670530"/>
                      <a:pt x="150644" y="678998"/>
                    </a:cubicBezTo>
                    <a:lnTo>
                      <a:pt x="907994" y="680444"/>
                    </a:lnTo>
                    <a:cubicBezTo>
                      <a:pt x="1007392" y="680444"/>
                      <a:pt x="1093768" y="625495"/>
                      <a:pt x="1139437" y="544934"/>
                    </a:cubicBezTo>
                    <a:cubicBezTo>
                      <a:pt x="1140677" y="542663"/>
                      <a:pt x="1142123" y="540389"/>
                      <a:pt x="1143363" y="537911"/>
                    </a:cubicBezTo>
                    <a:cubicBezTo>
                      <a:pt x="1150597" y="523243"/>
                      <a:pt x="1160722" y="501348"/>
                      <a:pt x="1166921" y="473048"/>
                    </a:cubicBezTo>
                    <a:close/>
                  </a:path>
                </a:pathLst>
              </a:custGeom>
              <a:solidFill>
                <a:srgbClr val="50E6FF"/>
              </a:solidFill>
              <a:ln w="2449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4ED9D16-CFF4-44A4-8D0C-D4255FB80E49}"/>
                  </a:ext>
                </a:extLst>
              </p:cNvPr>
              <p:cNvSpPr/>
              <p:nvPr/>
            </p:nvSpPr>
            <p:spPr>
              <a:xfrm>
                <a:off x="6687331" y="5588096"/>
                <a:ext cx="434365" cy="217107"/>
              </a:xfrm>
              <a:custGeom>
                <a:avLst/>
                <a:gdLst>
                  <a:gd name="connsiteX0" fmla="*/ 0 w 434365"/>
                  <a:gd name="connsiteY0" fmla="*/ 217108 h 217107"/>
                  <a:gd name="connsiteX1" fmla="*/ 217182 w 434365"/>
                  <a:gd name="connsiteY1" fmla="*/ 0 h 217107"/>
                  <a:gd name="connsiteX2" fmla="*/ 434366 w 434365"/>
                  <a:gd name="connsiteY2" fmla="*/ 217108 h 217107"/>
                  <a:gd name="connsiteX3" fmla="*/ 0 w 434365"/>
                  <a:gd name="connsiteY3" fmla="*/ 217108 h 217107"/>
                </a:gdLst>
                <a:ahLst/>
                <a:cxnLst>
                  <a:cxn ang="0">
                    <a:pos x="connsiteX0" y="connsiteY0"/>
                  </a:cxn>
                  <a:cxn ang="0">
                    <a:pos x="connsiteX1" y="connsiteY1"/>
                  </a:cxn>
                  <a:cxn ang="0">
                    <a:pos x="connsiteX2" y="connsiteY2"/>
                  </a:cxn>
                  <a:cxn ang="0">
                    <a:pos x="connsiteX3" y="connsiteY3"/>
                  </a:cxn>
                </a:cxnLst>
                <a:rect l="l" t="t" r="r" b="b"/>
                <a:pathLst>
                  <a:path w="434365" h="217107">
                    <a:moveTo>
                      <a:pt x="0" y="217108"/>
                    </a:moveTo>
                    <a:cubicBezTo>
                      <a:pt x="0" y="97089"/>
                      <a:pt x="97121" y="0"/>
                      <a:pt x="217182" y="0"/>
                    </a:cubicBezTo>
                    <a:cubicBezTo>
                      <a:pt x="337244" y="0"/>
                      <a:pt x="434366" y="97089"/>
                      <a:pt x="434366" y="217108"/>
                    </a:cubicBezTo>
                    <a:lnTo>
                      <a:pt x="0" y="217108"/>
                    </a:lnTo>
                    <a:close/>
                  </a:path>
                </a:pathLst>
              </a:custGeom>
              <a:solidFill>
                <a:srgbClr val="0078D7"/>
              </a:solidFill>
              <a:ln w="2449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CCEF87C7-75AA-49F7-B74D-01598E74A58E}"/>
                  </a:ext>
                </a:extLst>
              </p:cNvPr>
              <p:cNvSpPr/>
              <p:nvPr/>
            </p:nvSpPr>
            <p:spPr>
              <a:xfrm>
                <a:off x="6781975" y="5307538"/>
                <a:ext cx="246319" cy="246233"/>
              </a:xfrm>
              <a:custGeom>
                <a:avLst/>
                <a:gdLst>
                  <a:gd name="connsiteX0" fmla="*/ 246320 w 246319"/>
                  <a:gd name="connsiteY0" fmla="*/ 123116 h 246233"/>
                  <a:gd name="connsiteX1" fmla="*/ 123160 w 246319"/>
                  <a:gd name="connsiteY1" fmla="*/ 246234 h 246233"/>
                  <a:gd name="connsiteX2" fmla="*/ 0 w 246319"/>
                  <a:gd name="connsiteY2" fmla="*/ 123116 h 246233"/>
                  <a:gd name="connsiteX3" fmla="*/ 123160 w 246319"/>
                  <a:gd name="connsiteY3" fmla="*/ 0 h 246233"/>
                  <a:gd name="connsiteX4" fmla="*/ 246320 w 246319"/>
                  <a:gd name="connsiteY4" fmla="*/ 123116 h 246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19" h="246233">
                    <a:moveTo>
                      <a:pt x="246320" y="123116"/>
                    </a:moveTo>
                    <a:cubicBezTo>
                      <a:pt x="246320" y="191079"/>
                      <a:pt x="191146" y="246234"/>
                      <a:pt x="123160" y="246234"/>
                    </a:cubicBezTo>
                    <a:cubicBezTo>
                      <a:pt x="55175" y="246234"/>
                      <a:pt x="0" y="191079"/>
                      <a:pt x="0" y="123116"/>
                    </a:cubicBezTo>
                    <a:cubicBezTo>
                      <a:pt x="0" y="55155"/>
                      <a:pt x="55175" y="0"/>
                      <a:pt x="123160" y="0"/>
                    </a:cubicBezTo>
                    <a:cubicBezTo>
                      <a:pt x="191146" y="0"/>
                      <a:pt x="246320" y="55155"/>
                      <a:pt x="246320" y="123116"/>
                    </a:cubicBezTo>
                    <a:close/>
                  </a:path>
                </a:pathLst>
              </a:custGeom>
              <a:solidFill>
                <a:srgbClr val="0078D7"/>
              </a:solidFill>
              <a:ln w="2449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2E85A9E9-9D25-479B-BD0F-55B64BD94DAC}"/>
                  </a:ext>
                </a:extLst>
              </p:cNvPr>
              <p:cNvSpPr/>
              <p:nvPr/>
            </p:nvSpPr>
            <p:spPr>
              <a:xfrm>
                <a:off x="6841286" y="5003434"/>
                <a:ext cx="123574" cy="123529"/>
              </a:xfrm>
              <a:custGeom>
                <a:avLst/>
                <a:gdLst>
                  <a:gd name="connsiteX0" fmla="*/ 61786 w 123574"/>
                  <a:gd name="connsiteY0" fmla="*/ 123529 h 123529"/>
                  <a:gd name="connsiteX1" fmla="*/ 123574 w 123574"/>
                  <a:gd name="connsiteY1" fmla="*/ 61765 h 123529"/>
                  <a:gd name="connsiteX2" fmla="*/ 61786 w 123574"/>
                  <a:gd name="connsiteY2" fmla="*/ 0 h 123529"/>
                  <a:gd name="connsiteX3" fmla="*/ 0 w 123574"/>
                  <a:gd name="connsiteY3" fmla="*/ 61765 h 123529"/>
                  <a:gd name="connsiteX4" fmla="*/ 61786 w 123574"/>
                  <a:gd name="connsiteY4" fmla="*/ 123529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29"/>
                    </a:moveTo>
                    <a:cubicBezTo>
                      <a:pt x="95911" y="123529"/>
                      <a:pt x="123574" y="95876"/>
                      <a:pt x="123574" y="61765"/>
                    </a:cubicBezTo>
                    <a:cubicBezTo>
                      <a:pt x="123574" y="27653"/>
                      <a:pt x="95911" y="0"/>
                      <a:pt x="61786" y="0"/>
                    </a:cubicBezTo>
                    <a:cubicBezTo>
                      <a:pt x="27663" y="0"/>
                      <a:pt x="0" y="27653"/>
                      <a:pt x="0" y="61765"/>
                    </a:cubicBezTo>
                    <a:cubicBezTo>
                      <a:pt x="0" y="95876"/>
                      <a:pt x="27663" y="123529"/>
                      <a:pt x="61786" y="123529"/>
                    </a:cubicBezTo>
                    <a:close/>
                  </a:path>
                </a:pathLst>
              </a:custGeom>
              <a:solidFill>
                <a:srgbClr val="0078D7"/>
              </a:solidFill>
              <a:ln w="2449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F6FDADBF-BD00-401B-8EED-3FF643EE0A2A}"/>
                  </a:ext>
                </a:extLst>
              </p:cNvPr>
              <p:cNvSpPr/>
              <p:nvPr/>
            </p:nvSpPr>
            <p:spPr>
              <a:xfrm>
                <a:off x="7307268" y="5746706"/>
                <a:ext cx="123574" cy="123529"/>
              </a:xfrm>
              <a:custGeom>
                <a:avLst/>
                <a:gdLst>
                  <a:gd name="connsiteX0" fmla="*/ 61786 w 123574"/>
                  <a:gd name="connsiteY0" fmla="*/ 123530 h 123529"/>
                  <a:gd name="connsiteX1" fmla="*/ 123574 w 123574"/>
                  <a:gd name="connsiteY1" fmla="*/ 61764 h 123529"/>
                  <a:gd name="connsiteX2" fmla="*/ 61786 w 123574"/>
                  <a:gd name="connsiteY2" fmla="*/ 0 h 123529"/>
                  <a:gd name="connsiteX3" fmla="*/ 0 w 123574"/>
                  <a:gd name="connsiteY3" fmla="*/ 61764 h 123529"/>
                  <a:gd name="connsiteX4" fmla="*/ 61786 w 123574"/>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30"/>
                    </a:moveTo>
                    <a:cubicBezTo>
                      <a:pt x="95911" y="123530"/>
                      <a:pt x="123574" y="95876"/>
                      <a:pt x="123574" y="61764"/>
                    </a:cubicBezTo>
                    <a:cubicBezTo>
                      <a:pt x="123574" y="27653"/>
                      <a:pt x="95911" y="0"/>
                      <a:pt x="61786" y="0"/>
                    </a:cubicBezTo>
                    <a:cubicBezTo>
                      <a:pt x="27663" y="0"/>
                      <a:pt x="0" y="27653"/>
                      <a:pt x="0" y="61764"/>
                    </a:cubicBezTo>
                    <a:cubicBezTo>
                      <a:pt x="0" y="95876"/>
                      <a:pt x="27663" y="123530"/>
                      <a:pt x="61786" y="123530"/>
                    </a:cubicBezTo>
                    <a:close/>
                  </a:path>
                </a:pathLst>
              </a:custGeom>
              <a:solidFill>
                <a:srgbClr val="0078D7"/>
              </a:solidFill>
              <a:ln w="2449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BE427F0B-A76C-4EB9-91F5-DF0BDDC9DA9B}"/>
                  </a:ext>
                </a:extLst>
              </p:cNvPr>
              <p:cNvSpPr/>
              <p:nvPr/>
            </p:nvSpPr>
            <p:spPr>
              <a:xfrm>
                <a:off x="6377781" y="5746706"/>
                <a:ext cx="123573" cy="123529"/>
              </a:xfrm>
              <a:custGeom>
                <a:avLst/>
                <a:gdLst>
                  <a:gd name="connsiteX0" fmla="*/ 61787 w 123573"/>
                  <a:gd name="connsiteY0" fmla="*/ 123530 h 123529"/>
                  <a:gd name="connsiteX1" fmla="*/ 123573 w 123573"/>
                  <a:gd name="connsiteY1" fmla="*/ 61764 h 123529"/>
                  <a:gd name="connsiteX2" fmla="*/ 61787 w 123573"/>
                  <a:gd name="connsiteY2" fmla="*/ 0 h 123529"/>
                  <a:gd name="connsiteX3" fmla="*/ 0 w 123573"/>
                  <a:gd name="connsiteY3" fmla="*/ 61764 h 123529"/>
                  <a:gd name="connsiteX4" fmla="*/ 61787 w 123573"/>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3" h="123529">
                    <a:moveTo>
                      <a:pt x="61787" y="123530"/>
                    </a:moveTo>
                    <a:cubicBezTo>
                      <a:pt x="95911" y="123530"/>
                      <a:pt x="123573" y="95876"/>
                      <a:pt x="123573" y="61764"/>
                    </a:cubicBezTo>
                    <a:cubicBezTo>
                      <a:pt x="123573" y="27653"/>
                      <a:pt x="95911" y="0"/>
                      <a:pt x="61787" y="0"/>
                    </a:cubicBezTo>
                    <a:cubicBezTo>
                      <a:pt x="27663" y="0"/>
                      <a:pt x="0" y="27653"/>
                      <a:pt x="0" y="61764"/>
                    </a:cubicBezTo>
                    <a:cubicBezTo>
                      <a:pt x="0" y="95876"/>
                      <a:pt x="27663" y="123530"/>
                      <a:pt x="61787" y="123530"/>
                    </a:cubicBezTo>
                    <a:close/>
                  </a:path>
                </a:pathLst>
              </a:custGeom>
              <a:solidFill>
                <a:srgbClr val="0078D7"/>
              </a:solidFill>
              <a:ln w="2449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993157F4-B8A0-4E11-AA0C-787227B9CEE2}"/>
                  </a:ext>
                </a:extLst>
              </p:cNvPr>
              <p:cNvSpPr/>
              <p:nvPr/>
            </p:nvSpPr>
            <p:spPr>
              <a:xfrm>
                <a:off x="7307268" y="5006412"/>
                <a:ext cx="534982" cy="534788"/>
              </a:xfrm>
              <a:custGeom>
                <a:avLst/>
                <a:gdLst>
                  <a:gd name="connsiteX0" fmla="*/ 61786 w 123574"/>
                  <a:gd name="connsiteY0" fmla="*/ 123530 h 123529"/>
                  <a:gd name="connsiteX1" fmla="*/ 123574 w 123574"/>
                  <a:gd name="connsiteY1" fmla="*/ 61764 h 123529"/>
                  <a:gd name="connsiteX2" fmla="*/ 61786 w 123574"/>
                  <a:gd name="connsiteY2" fmla="*/ 0 h 123529"/>
                  <a:gd name="connsiteX3" fmla="*/ 0 w 123574"/>
                  <a:gd name="connsiteY3" fmla="*/ 61764 h 123529"/>
                  <a:gd name="connsiteX4" fmla="*/ 61786 w 123574"/>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4" h="123529">
                    <a:moveTo>
                      <a:pt x="61786" y="123530"/>
                    </a:moveTo>
                    <a:cubicBezTo>
                      <a:pt x="95911" y="123530"/>
                      <a:pt x="123574" y="95876"/>
                      <a:pt x="123574" y="61764"/>
                    </a:cubicBezTo>
                    <a:cubicBezTo>
                      <a:pt x="123574" y="27653"/>
                      <a:pt x="95911" y="0"/>
                      <a:pt x="61786" y="0"/>
                    </a:cubicBezTo>
                    <a:cubicBezTo>
                      <a:pt x="27663" y="0"/>
                      <a:pt x="0" y="27653"/>
                      <a:pt x="0" y="61764"/>
                    </a:cubicBezTo>
                    <a:cubicBezTo>
                      <a:pt x="0" y="95876"/>
                      <a:pt x="27663" y="123530"/>
                      <a:pt x="61786" y="123530"/>
                    </a:cubicBezTo>
                    <a:close/>
                  </a:path>
                </a:pathLst>
              </a:custGeom>
              <a:solidFill>
                <a:schemeClr val="bg1">
                  <a:alpha val="70000"/>
                </a:schemeClr>
              </a:solidFill>
              <a:ln>
                <a:noFill/>
                <a:headEnd type="none" w="med" len="med"/>
                <a:tailEnd type="none" w="med" len="med"/>
              </a:ln>
              <a:effectLst>
                <a:outerShdw blurRad="254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994</a:t>
                </a:r>
              </a:p>
            </p:txBody>
          </p:sp>
          <p:sp>
            <p:nvSpPr>
              <p:cNvPr id="21" name="Freeform: Shape 20">
                <a:extLst>
                  <a:ext uri="{FF2B5EF4-FFF2-40B4-BE49-F238E27FC236}">
                    <a16:creationId xmlns:a16="http://schemas.microsoft.com/office/drawing/2014/main" id="{6C92D738-B090-43DD-B0DA-C0BCB6312769}"/>
                  </a:ext>
                </a:extLst>
              </p:cNvPr>
              <p:cNvSpPr/>
              <p:nvPr/>
            </p:nvSpPr>
            <p:spPr>
              <a:xfrm>
                <a:off x="6377781" y="5312900"/>
                <a:ext cx="123573" cy="123529"/>
              </a:xfrm>
              <a:custGeom>
                <a:avLst/>
                <a:gdLst>
                  <a:gd name="connsiteX0" fmla="*/ 61787 w 123573"/>
                  <a:gd name="connsiteY0" fmla="*/ 123530 h 123529"/>
                  <a:gd name="connsiteX1" fmla="*/ 123573 w 123573"/>
                  <a:gd name="connsiteY1" fmla="*/ 61764 h 123529"/>
                  <a:gd name="connsiteX2" fmla="*/ 61787 w 123573"/>
                  <a:gd name="connsiteY2" fmla="*/ 0 h 123529"/>
                  <a:gd name="connsiteX3" fmla="*/ 0 w 123573"/>
                  <a:gd name="connsiteY3" fmla="*/ 61764 h 123529"/>
                  <a:gd name="connsiteX4" fmla="*/ 61787 w 123573"/>
                  <a:gd name="connsiteY4" fmla="*/ 123530 h 123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3" h="123529">
                    <a:moveTo>
                      <a:pt x="61787" y="123530"/>
                    </a:moveTo>
                    <a:cubicBezTo>
                      <a:pt x="95911" y="123530"/>
                      <a:pt x="123573" y="95876"/>
                      <a:pt x="123573" y="61764"/>
                    </a:cubicBezTo>
                    <a:cubicBezTo>
                      <a:pt x="123573" y="27653"/>
                      <a:pt x="95911" y="0"/>
                      <a:pt x="61787" y="0"/>
                    </a:cubicBezTo>
                    <a:cubicBezTo>
                      <a:pt x="27663" y="0"/>
                      <a:pt x="0" y="27653"/>
                      <a:pt x="0" y="61764"/>
                    </a:cubicBezTo>
                    <a:cubicBezTo>
                      <a:pt x="0" y="95876"/>
                      <a:pt x="27663" y="123530"/>
                      <a:pt x="61787" y="123530"/>
                    </a:cubicBezTo>
                    <a:close/>
                  </a:path>
                </a:pathLst>
              </a:custGeom>
              <a:solidFill>
                <a:srgbClr val="0078D7"/>
              </a:solidFill>
              <a:ln w="2449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0" name="Rectangle 189">
              <a:extLst>
                <a:ext uri="{FF2B5EF4-FFF2-40B4-BE49-F238E27FC236}">
                  <a16:creationId xmlns:a16="http://schemas.microsoft.com/office/drawing/2014/main" id="{B20A24B4-C3F0-43F2-B0BB-9C1924D25131}"/>
                </a:ext>
              </a:extLst>
            </p:cNvPr>
            <p:cNvSpPr/>
            <p:nvPr/>
          </p:nvSpPr>
          <p:spPr>
            <a:xfrm>
              <a:off x="6119579" y="6293310"/>
              <a:ext cx="1988930" cy="484748"/>
            </a:xfrm>
            <a:prstGeom prst="rect">
              <a:avLst/>
            </a:prstGeom>
          </p:spPr>
          <p:txBody>
            <a:bodyPr wrap="square" lIns="64008"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Building on Private Preview of the Microsoft Cloud for Healthcare</a:t>
              </a:r>
            </a:p>
          </p:txBody>
        </p:sp>
      </p:grpSp>
      <p:grpSp>
        <p:nvGrpSpPr>
          <p:cNvPr id="25" name="Group 24">
            <a:extLst>
              <a:ext uri="{FF2B5EF4-FFF2-40B4-BE49-F238E27FC236}">
                <a16:creationId xmlns:a16="http://schemas.microsoft.com/office/drawing/2014/main" id="{85EDABD0-83D0-4BE3-B658-7F2FF1180CEF}"/>
              </a:ext>
            </a:extLst>
          </p:cNvPr>
          <p:cNvGrpSpPr/>
          <p:nvPr/>
        </p:nvGrpSpPr>
        <p:grpSpPr>
          <a:xfrm>
            <a:off x="8225710" y="5068070"/>
            <a:ext cx="1010365" cy="837430"/>
            <a:chOff x="8190785" y="5068069"/>
            <a:chExt cx="1048466" cy="920227"/>
          </a:xfrm>
        </p:grpSpPr>
        <p:sp>
          <p:nvSpPr>
            <p:cNvPr id="192" name="Freeform: Shape 191">
              <a:extLst>
                <a:ext uri="{FF2B5EF4-FFF2-40B4-BE49-F238E27FC236}">
                  <a16:creationId xmlns:a16="http://schemas.microsoft.com/office/drawing/2014/main" id="{FD8A52CB-B6A9-486E-A806-CDC000F247C4}"/>
                </a:ext>
              </a:extLst>
            </p:cNvPr>
            <p:cNvSpPr/>
            <p:nvPr/>
          </p:nvSpPr>
          <p:spPr>
            <a:xfrm>
              <a:off x="8190785" y="5068069"/>
              <a:ext cx="1048466" cy="920227"/>
            </a:xfrm>
            <a:custGeom>
              <a:avLst/>
              <a:gdLst>
                <a:gd name="connsiteX0" fmla="*/ 403393 w 430502"/>
                <a:gd name="connsiteY0" fmla="*/ 340792 h 340814"/>
                <a:gd name="connsiteX1" fmla="*/ 28344 w 430502"/>
                <a:gd name="connsiteY1" fmla="*/ 340792 h 340814"/>
                <a:gd name="connsiteX2" fmla="*/ 1560 w 430502"/>
                <a:gd name="connsiteY2" fmla="*/ 314037 h 340814"/>
                <a:gd name="connsiteX3" fmla="*/ 1560 w 430502"/>
                <a:gd name="connsiteY3" fmla="*/ 28316 h 340814"/>
                <a:gd name="connsiteX4" fmla="*/ 28344 w 430502"/>
                <a:gd name="connsiteY4" fmla="*/ 1560 h 340814"/>
                <a:gd name="connsiteX5" fmla="*/ 403393 w 430502"/>
                <a:gd name="connsiteY5" fmla="*/ 1560 h 340814"/>
                <a:gd name="connsiteX6" fmla="*/ 430177 w 430502"/>
                <a:gd name="connsiteY6" fmla="*/ 28316 h 340814"/>
                <a:gd name="connsiteX7" fmla="*/ 430177 w 430502"/>
                <a:gd name="connsiteY7" fmla="*/ 314037 h 340814"/>
                <a:gd name="connsiteX8" fmla="*/ 403393 w 430502"/>
                <a:gd name="connsiteY8" fmla="*/ 340792 h 34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502" h="340814">
                  <a:moveTo>
                    <a:pt x="403393" y="340792"/>
                  </a:moveTo>
                  <a:lnTo>
                    <a:pt x="28344" y="340792"/>
                  </a:lnTo>
                  <a:cubicBezTo>
                    <a:pt x="13556" y="340792"/>
                    <a:pt x="1560" y="328809"/>
                    <a:pt x="1560" y="314037"/>
                  </a:cubicBezTo>
                  <a:lnTo>
                    <a:pt x="1560" y="28316"/>
                  </a:lnTo>
                  <a:cubicBezTo>
                    <a:pt x="1560" y="13544"/>
                    <a:pt x="13556" y="1560"/>
                    <a:pt x="28344" y="1560"/>
                  </a:cubicBezTo>
                  <a:lnTo>
                    <a:pt x="403393" y="1560"/>
                  </a:lnTo>
                  <a:cubicBezTo>
                    <a:pt x="418181" y="1560"/>
                    <a:pt x="430177" y="13544"/>
                    <a:pt x="430177" y="28316"/>
                  </a:cubicBezTo>
                  <a:lnTo>
                    <a:pt x="430177" y="314037"/>
                  </a:lnTo>
                  <a:cubicBezTo>
                    <a:pt x="430177" y="328809"/>
                    <a:pt x="418181" y="340792"/>
                    <a:pt x="403393" y="340792"/>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863953B0-3241-43CF-B791-58157771814D}"/>
                </a:ext>
              </a:extLst>
            </p:cNvPr>
            <p:cNvSpPr/>
            <p:nvPr/>
          </p:nvSpPr>
          <p:spPr>
            <a:xfrm>
              <a:off x="8236873" y="5224768"/>
              <a:ext cx="920227" cy="581195"/>
            </a:xfrm>
            <a:custGeom>
              <a:avLst/>
              <a:gdLst>
                <a:gd name="connsiteX0" fmla="*/ 92324 w 340814"/>
                <a:gd name="connsiteY0" fmla="*/ 116497 h 215251"/>
                <a:gd name="connsiteX1" fmla="*/ 131707 w 340814"/>
                <a:gd name="connsiteY1" fmla="*/ 152824 h 215251"/>
                <a:gd name="connsiteX2" fmla="*/ 193272 w 340814"/>
                <a:gd name="connsiteY2" fmla="*/ 91173 h 215251"/>
                <a:gd name="connsiteX3" fmla="*/ 228506 w 340814"/>
                <a:gd name="connsiteY3" fmla="*/ 123958 h 215251"/>
                <a:gd name="connsiteX4" fmla="*/ 342130 w 340814"/>
                <a:gd name="connsiteY4" fmla="*/ 1560 h 215251"/>
                <a:gd name="connsiteX5" fmla="*/ 342130 w 340814"/>
                <a:gd name="connsiteY5" fmla="*/ 214927 h 215251"/>
                <a:gd name="connsiteX6" fmla="*/ 1560 w 340814"/>
                <a:gd name="connsiteY6" fmla="*/ 214927 h 215251"/>
                <a:gd name="connsiteX7" fmla="*/ 92324 w 340814"/>
                <a:gd name="connsiteY7" fmla="*/ 116497 h 21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814" h="215251">
                  <a:moveTo>
                    <a:pt x="92324" y="116497"/>
                  </a:moveTo>
                  <a:lnTo>
                    <a:pt x="131707" y="152824"/>
                  </a:lnTo>
                  <a:lnTo>
                    <a:pt x="193272" y="91173"/>
                  </a:lnTo>
                  <a:lnTo>
                    <a:pt x="228506" y="123958"/>
                  </a:lnTo>
                  <a:lnTo>
                    <a:pt x="342130" y="1560"/>
                  </a:lnTo>
                  <a:lnTo>
                    <a:pt x="342130" y="214927"/>
                  </a:lnTo>
                  <a:lnTo>
                    <a:pt x="1560" y="214927"/>
                  </a:lnTo>
                  <a:lnTo>
                    <a:pt x="92324" y="116497"/>
                  </a:ln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6CA139DA-FE57-4017-9F04-0E61E9A1C32C}"/>
                </a:ext>
              </a:extLst>
            </p:cNvPr>
            <p:cNvSpPr/>
            <p:nvPr/>
          </p:nvSpPr>
          <p:spPr>
            <a:xfrm>
              <a:off x="8539580" y="5846261"/>
              <a:ext cx="314813" cy="36324"/>
            </a:xfrm>
            <a:custGeom>
              <a:avLst/>
              <a:gdLst>
                <a:gd name="connsiteX0" fmla="*/ 109677 w 116594"/>
                <a:gd name="connsiteY0" fmla="*/ 12865 h 13453"/>
                <a:gd name="connsiteX1" fmla="*/ 7219 w 116594"/>
                <a:gd name="connsiteY1" fmla="*/ 12865 h 13453"/>
                <a:gd name="connsiteX2" fmla="*/ 1560 w 116594"/>
                <a:gd name="connsiteY2" fmla="*/ 7213 h 13453"/>
                <a:gd name="connsiteX3" fmla="*/ 7219 w 116594"/>
                <a:gd name="connsiteY3" fmla="*/ 1560 h 13453"/>
                <a:gd name="connsiteX4" fmla="*/ 109677 w 116594"/>
                <a:gd name="connsiteY4" fmla="*/ 1560 h 13453"/>
                <a:gd name="connsiteX5" fmla="*/ 115335 w 116594"/>
                <a:gd name="connsiteY5" fmla="*/ 7213 h 13453"/>
                <a:gd name="connsiteX6" fmla="*/ 109677 w 116594"/>
                <a:gd name="connsiteY6" fmla="*/ 12865 h 1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94" h="13453">
                  <a:moveTo>
                    <a:pt x="109677" y="12865"/>
                  </a:moveTo>
                  <a:lnTo>
                    <a:pt x="7219" y="12865"/>
                  </a:lnTo>
                  <a:cubicBezTo>
                    <a:pt x="4126" y="12865"/>
                    <a:pt x="1560" y="10303"/>
                    <a:pt x="1560" y="7213"/>
                  </a:cubicBezTo>
                  <a:cubicBezTo>
                    <a:pt x="1560" y="4123"/>
                    <a:pt x="4126" y="1560"/>
                    <a:pt x="7219" y="1560"/>
                  </a:cubicBezTo>
                  <a:lnTo>
                    <a:pt x="109677" y="1560"/>
                  </a:lnTo>
                  <a:cubicBezTo>
                    <a:pt x="112770" y="1560"/>
                    <a:pt x="115335" y="4123"/>
                    <a:pt x="115335" y="7213"/>
                  </a:cubicBezTo>
                  <a:cubicBezTo>
                    <a:pt x="115335" y="10303"/>
                    <a:pt x="112770" y="12865"/>
                    <a:pt x="109677" y="1286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5D66A7AC-0B22-4FFB-93D6-CAFFE04E7E27}"/>
                </a:ext>
              </a:extLst>
            </p:cNvPr>
            <p:cNvSpPr/>
            <p:nvPr/>
          </p:nvSpPr>
          <p:spPr>
            <a:xfrm>
              <a:off x="8465396" y="5133222"/>
              <a:ext cx="405880"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16</a:t>
              </a:r>
            </a:p>
          </p:txBody>
        </p:sp>
      </p:grpSp>
      <p:sp>
        <p:nvSpPr>
          <p:cNvPr id="197" name="Rectangle 196">
            <a:extLst>
              <a:ext uri="{FF2B5EF4-FFF2-40B4-BE49-F238E27FC236}">
                <a16:creationId xmlns:a16="http://schemas.microsoft.com/office/drawing/2014/main" id="{54FFB600-53D8-4F3C-A9AC-33FE6A7CB7DC}"/>
              </a:ext>
            </a:extLst>
          </p:cNvPr>
          <p:cNvSpPr/>
          <p:nvPr/>
        </p:nvSpPr>
        <p:spPr>
          <a:xfrm>
            <a:off x="8108509" y="6293310"/>
            <a:ext cx="2055541" cy="484748"/>
          </a:xfrm>
          <a:prstGeom prst="rect">
            <a:avLst/>
          </a:prstGeom>
        </p:spPr>
        <p:txBody>
          <a:bodyPr wrap="square" lIns="64008"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Including integrations for Microsoft Teams, Healthcare Bot, and IoT</a:t>
            </a:r>
          </a:p>
        </p:txBody>
      </p:sp>
      <p:sp>
        <p:nvSpPr>
          <p:cNvPr id="26" name="Speech Bubble: Rectangle 25">
            <a:extLst>
              <a:ext uri="{FF2B5EF4-FFF2-40B4-BE49-F238E27FC236}">
                <a16:creationId xmlns:a16="http://schemas.microsoft.com/office/drawing/2014/main" id="{C60D09DC-FD15-432E-95BA-BD7E9F569AFF}"/>
              </a:ext>
            </a:extLst>
          </p:cNvPr>
          <p:cNvSpPr/>
          <p:nvPr/>
        </p:nvSpPr>
        <p:spPr bwMode="auto">
          <a:xfrm>
            <a:off x="10675405" y="5013961"/>
            <a:ext cx="1369275" cy="872490"/>
          </a:xfrm>
          <a:prstGeom prst="wedgeRectCallout">
            <a:avLst>
              <a:gd name="adj1" fmla="val -52902"/>
              <a:gd name="adj2" fmla="val 820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12F16E3F-8AA5-4FAF-A119-0F36B824F70E}"/>
              </a:ext>
            </a:extLst>
          </p:cNvPr>
          <p:cNvSpPr/>
          <p:nvPr/>
        </p:nvSpPr>
        <p:spPr>
          <a:xfrm>
            <a:off x="10674667" y="5329239"/>
            <a:ext cx="1223963" cy="557212"/>
          </a:xfrm>
          <a:custGeom>
            <a:avLst/>
            <a:gdLst>
              <a:gd name="connsiteX0" fmla="*/ 0 w 973930"/>
              <a:gd name="connsiteY0" fmla="*/ 0 h 784225"/>
              <a:gd name="connsiteX1" fmla="*/ 973930 w 973930"/>
              <a:gd name="connsiteY1" fmla="*/ 0 h 784225"/>
              <a:gd name="connsiteX2" fmla="*/ 973930 w 973930"/>
              <a:gd name="connsiteY2" fmla="*/ 784225 h 784225"/>
              <a:gd name="connsiteX3" fmla="*/ 0 w 973930"/>
              <a:gd name="connsiteY3" fmla="*/ 784225 h 784225"/>
              <a:gd name="connsiteX4" fmla="*/ 0 w 973930"/>
              <a:gd name="connsiteY4" fmla="*/ 0 h 784225"/>
              <a:gd name="connsiteX0" fmla="*/ 0 w 973930"/>
              <a:gd name="connsiteY0" fmla="*/ 784225 h 875665"/>
              <a:gd name="connsiteX1" fmla="*/ 0 w 973930"/>
              <a:gd name="connsiteY1" fmla="*/ 0 h 875665"/>
              <a:gd name="connsiteX2" fmla="*/ 973930 w 973930"/>
              <a:gd name="connsiteY2" fmla="*/ 0 h 875665"/>
              <a:gd name="connsiteX3" fmla="*/ 973930 w 973930"/>
              <a:gd name="connsiteY3" fmla="*/ 784225 h 875665"/>
              <a:gd name="connsiteX4" fmla="*/ 91440 w 973930"/>
              <a:gd name="connsiteY4" fmla="*/ 875665 h 875665"/>
              <a:gd name="connsiteX0" fmla="*/ 0 w 973930"/>
              <a:gd name="connsiteY0" fmla="*/ 0 h 875665"/>
              <a:gd name="connsiteX1" fmla="*/ 973930 w 973930"/>
              <a:gd name="connsiteY1" fmla="*/ 0 h 875665"/>
              <a:gd name="connsiteX2" fmla="*/ 973930 w 973930"/>
              <a:gd name="connsiteY2" fmla="*/ 784225 h 875665"/>
              <a:gd name="connsiteX3" fmla="*/ 91440 w 973930"/>
              <a:gd name="connsiteY3" fmla="*/ 875665 h 875665"/>
              <a:gd name="connsiteX0" fmla="*/ 0 w 973930"/>
              <a:gd name="connsiteY0" fmla="*/ 0 h 784225"/>
              <a:gd name="connsiteX1" fmla="*/ 973930 w 973930"/>
              <a:gd name="connsiteY1" fmla="*/ 0 h 784225"/>
              <a:gd name="connsiteX2" fmla="*/ 973930 w 973930"/>
              <a:gd name="connsiteY2" fmla="*/ 784225 h 784225"/>
            </a:gdLst>
            <a:ahLst/>
            <a:cxnLst>
              <a:cxn ang="0">
                <a:pos x="connsiteX0" y="connsiteY0"/>
              </a:cxn>
              <a:cxn ang="0">
                <a:pos x="connsiteX1" y="connsiteY1"/>
              </a:cxn>
              <a:cxn ang="0">
                <a:pos x="connsiteX2" y="connsiteY2"/>
              </a:cxn>
            </a:cxnLst>
            <a:rect l="l" t="t" r="r" b="b"/>
            <a:pathLst>
              <a:path w="973930" h="784225">
                <a:moveTo>
                  <a:pt x="0" y="0"/>
                </a:moveTo>
                <a:lnTo>
                  <a:pt x="973930" y="0"/>
                </a:lnTo>
                <a:lnTo>
                  <a:pt x="973930" y="784225"/>
                </a:lnTo>
              </a:path>
            </a:pathLst>
          </a:custGeom>
          <a:noFill/>
          <a:ln>
            <a:solidFill>
              <a:schemeClr val="bg1"/>
            </a:solidFill>
            <a:prstDash val="dash"/>
            <a:headEnd type="none" w="med" len="med"/>
            <a:tailEnd type="none" w="med" len="med"/>
          </a:ln>
          <a:effectLst>
            <a:outerShdw blurRad="254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mn-cs"/>
            </a:endParaRPr>
          </a:p>
        </p:txBody>
      </p:sp>
      <p:sp>
        <p:nvSpPr>
          <p:cNvPr id="199" name="Rectangle 198">
            <a:extLst>
              <a:ext uri="{FF2B5EF4-FFF2-40B4-BE49-F238E27FC236}">
                <a16:creationId xmlns:a16="http://schemas.microsoft.com/office/drawing/2014/main" id="{02DDE526-A306-4BB1-8ADC-DFC249E25772}"/>
              </a:ext>
            </a:extLst>
          </p:cNvPr>
          <p:cNvSpPr/>
          <p:nvPr/>
        </p:nvSpPr>
        <p:spPr>
          <a:xfrm>
            <a:off x="10678765" y="5403792"/>
            <a:ext cx="1219866" cy="338554"/>
          </a:xfrm>
          <a:prstGeom prst="rect">
            <a:avLst/>
          </a:prstGeom>
        </p:spPr>
        <p:txBody>
          <a:bodyPr wrap="square" lIns="64008"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Healthcare bot messages </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2008035E-BA78-4B43-9F29-94D28A673D87}"/>
              </a:ext>
            </a:extLst>
          </p:cNvPr>
          <p:cNvGrpSpPr/>
          <p:nvPr/>
        </p:nvGrpSpPr>
        <p:grpSpPr>
          <a:xfrm>
            <a:off x="11827455" y="5234628"/>
            <a:ext cx="212878" cy="210312"/>
            <a:chOff x="11702897" y="5346237"/>
            <a:chExt cx="212878" cy="210312"/>
          </a:xfrm>
        </p:grpSpPr>
        <p:sp>
          <p:nvSpPr>
            <p:cNvPr id="201" name="Freeform 64">
              <a:extLst>
                <a:ext uri="{FF2B5EF4-FFF2-40B4-BE49-F238E27FC236}">
                  <a16:creationId xmlns:a16="http://schemas.microsoft.com/office/drawing/2014/main" id="{FA0E1838-9372-4F05-BB75-00CB86AA09DC}"/>
                </a:ext>
              </a:extLst>
            </p:cNvPr>
            <p:cNvSpPr>
              <a:spLocks/>
            </p:cNvSpPr>
            <p:nvPr/>
          </p:nvSpPr>
          <p:spPr bwMode="auto">
            <a:xfrm>
              <a:off x="11702897" y="5346237"/>
              <a:ext cx="212878" cy="21031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66">
              <a:extLst>
                <a:ext uri="{FF2B5EF4-FFF2-40B4-BE49-F238E27FC236}">
                  <a16:creationId xmlns:a16="http://schemas.microsoft.com/office/drawing/2014/main" id="{1095BD7F-C27B-492E-894D-106C41557B9E}"/>
                </a:ext>
              </a:extLst>
            </p:cNvPr>
            <p:cNvSpPr>
              <a:spLocks/>
            </p:cNvSpPr>
            <p:nvPr/>
          </p:nvSpPr>
          <p:spPr bwMode="auto">
            <a:xfrm>
              <a:off x="11754373" y="5393319"/>
              <a:ext cx="109926" cy="116148"/>
            </a:xfrm>
            <a:custGeom>
              <a:avLst/>
              <a:gdLst>
                <a:gd name="T0" fmla="*/ 106 w 106"/>
                <a:gd name="T1" fmla="*/ 36 h 112"/>
                <a:gd name="T2" fmla="*/ 73 w 106"/>
                <a:gd name="T3" fmla="*/ 36 h 112"/>
                <a:gd name="T4" fmla="*/ 73 w 106"/>
                <a:gd name="T5" fmla="*/ 0 h 112"/>
                <a:gd name="T6" fmla="*/ 33 w 106"/>
                <a:gd name="T7" fmla="*/ 0 h 112"/>
                <a:gd name="T8" fmla="*/ 33 w 106"/>
                <a:gd name="T9" fmla="*/ 36 h 112"/>
                <a:gd name="T10" fmla="*/ 0 w 106"/>
                <a:gd name="T11" fmla="*/ 36 h 112"/>
                <a:gd name="T12" fmla="*/ 0 w 106"/>
                <a:gd name="T13" fmla="*/ 76 h 112"/>
                <a:gd name="T14" fmla="*/ 33 w 106"/>
                <a:gd name="T15" fmla="*/ 76 h 112"/>
                <a:gd name="T16" fmla="*/ 33 w 106"/>
                <a:gd name="T17" fmla="*/ 112 h 112"/>
                <a:gd name="T18" fmla="*/ 73 w 106"/>
                <a:gd name="T19" fmla="*/ 112 h 112"/>
                <a:gd name="T20" fmla="*/ 73 w 106"/>
                <a:gd name="T21" fmla="*/ 76 h 112"/>
                <a:gd name="T22" fmla="*/ 106 w 106"/>
                <a:gd name="T23" fmla="*/ 76 h 112"/>
                <a:gd name="T24" fmla="*/ 106 w 106"/>
                <a:gd name="T25" fmla="*/ 3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12">
                  <a:moveTo>
                    <a:pt x="106" y="36"/>
                  </a:moveTo>
                  <a:lnTo>
                    <a:pt x="73" y="36"/>
                  </a:lnTo>
                  <a:lnTo>
                    <a:pt x="73" y="0"/>
                  </a:lnTo>
                  <a:lnTo>
                    <a:pt x="33" y="0"/>
                  </a:lnTo>
                  <a:lnTo>
                    <a:pt x="33" y="36"/>
                  </a:lnTo>
                  <a:lnTo>
                    <a:pt x="0" y="36"/>
                  </a:lnTo>
                  <a:lnTo>
                    <a:pt x="0" y="76"/>
                  </a:lnTo>
                  <a:lnTo>
                    <a:pt x="33" y="76"/>
                  </a:lnTo>
                  <a:lnTo>
                    <a:pt x="33" y="112"/>
                  </a:lnTo>
                  <a:lnTo>
                    <a:pt x="73" y="112"/>
                  </a:lnTo>
                  <a:lnTo>
                    <a:pt x="73" y="76"/>
                  </a:lnTo>
                  <a:lnTo>
                    <a:pt x="106" y="76"/>
                  </a:lnTo>
                  <a:lnTo>
                    <a:pt x="106" y="3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7" name="Rectangle 206">
            <a:extLst>
              <a:ext uri="{FF2B5EF4-FFF2-40B4-BE49-F238E27FC236}">
                <a16:creationId xmlns:a16="http://schemas.microsoft.com/office/drawing/2014/main" id="{7CE8498D-CC0A-47B6-AA9A-71133593CE1D}"/>
              </a:ext>
            </a:extLst>
          </p:cNvPr>
          <p:cNvSpPr/>
          <p:nvPr/>
        </p:nvSpPr>
        <p:spPr>
          <a:xfrm>
            <a:off x="10330822" y="6293310"/>
            <a:ext cx="1861177" cy="484748"/>
          </a:xfrm>
          <a:prstGeom prst="rect">
            <a:avLst/>
          </a:prstGeom>
        </p:spPr>
        <p:txBody>
          <a:bodyPr wrap="square" lIns="64008"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From </a:t>
            </a:r>
            <a:r>
              <a:rPr kumimoji="0" lang="en-US" sz="1050" b="0" i="0" u="none" strike="noStrike" kern="1200" cap="none" spc="0" normalizeH="0" baseline="0" noProof="0">
                <a:ln>
                  <a:noFill/>
                </a:ln>
                <a:solidFill>
                  <a:srgbClr val="50E6FF"/>
                </a:solidFill>
                <a:effectLst/>
                <a:uLnTx/>
                <a:uFillTx/>
                <a:latin typeface="Segoe UI"/>
                <a:ea typeface="+mn-ea"/>
                <a:cs typeface="+mn-cs"/>
              </a:rPr>
              <a:t>31</a:t>
            </a:r>
            <a:r>
              <a:rPr kumimoji="0" lang="en-US" sz="1050" b="0" i="0" u="none" strike="noStrike" kern="1200" cap="none" spc="0" normalizeH="0" baseline="0" noProof="0">
                <a:ln>
                  <a:noFill/>
                </a:ln>
                <a:solidFill>
                  <a:srgbClr val="FFFFFF"/>
                </a:solidFill>
                <a:effectLst/>
                <a:uLnTx/>
                <a:uFillTx/>
                <a:latin typeface="Segoe UI"/>
                <a:ea typeface="+mn-ea"/>
                <a:cs typeface="+mn-cs"/>
              </a:rPr>
              <a:t> million users in</a:t>
            </a:r>
            <a:br>
              <a:rPr kumimoji="0" lang="en-US" sz="1050" b="0" i="0" u="none" strike="noStrike" kern="1200" cap="none" spc="0" normalizeH="0" baseline="0" noProof="0">
                <a:ln>
                  <a:noFill/>
                </a:ln>
                <a:solidFill>
                  <a:srgbClr val="FFFFFF"/>
                </a:solidFill>
                <a:effectLst/>
                <a:uLnTx/>
                <a:uFillTx/>
                <a:latin typeface="Segoe UI"/>
                <a:ea typeface="+mn-ea"/>
                <a:cs typeface="+mn-cs"/>
              </a:rPr>
            </a:br>
            <a:r>
              <a:rPr kumimoji="0" lang="en-US" sz="1050" b="0" i="0" u="none" strike="noStrike" kern="1200" cap="none" spc="0" normalizeH="0" baseline="0" noProof="0">
                <a:ln>
                  <a:noFill/>
                </a:ln>
                <a:solidFill>
                  <a:srgbClr val="50E6FF"/>
                </a:solidFill>
                <a:effectLst/>
                <a:uLnTx/>
                <a:uFillTx/>
                <a:latin typeface="Segoe UI"/>
                <a:ea typeface="+mn-ea"/>
                <a:cs typeface="+mn-cs"/>
              </a:rPr>
              <a:t>23</a:t>
            </a:r>
            <a:r>
              <a:rPr kumimoji="0" lang="en-US" sz="1050" b="0" i="0" u="none" strike="noStrike" kern="1200" cap="none" spc="0" normalizeH="0" baseline="0" noProof="0">
                <a:ln>
                  <a:noFill/>
                </a:ln>
                <a:solidFill>
                  <a:srgbClr val="FFFFFF"/>
                </a:solidFill>
                <a:effectLst/>
                <a:uLnTx/>
                <a:uFillTx/>
                <a:latin typeface="Segoe UI"/>
                <a:ea typeface="+mn-ea"/>
                <a:cs typeface="+mn-cs"/>
              </a:rPr>
              <a:t> countries globally since beginning of March</a:t>
            </a:r>
          </a:p>
        </p:txBody>
      </p:sp>
      <p:sp>
        <p:nvSpPr>
          <p:cNvPr id="124" name="Rectangle 123">
            <a:extLst>
              <a:ext uri="{FF2B5EF4-FFF2-40B4-BE49-F238E27FC236}">
                <a16:creationId xmlns:a16="http://schemas.microsoft.com/office/drawing/2014/main" id="{D653EC5D-F67C-4DCA-BB2D-C13B14AD1C3B}"/>
              </a:ext>
            </a:extLst>
          </p:cNvPr>
          <p:cNvSpPr/>
          <p:nvPr/>
        </p:nvSpPr>
        <p:spPr bwMode="auto">
          <a:xfrm>
            <a:off x="10787228" y="5047807"/>
            <a:ext cx="501802" cy="2677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320M</a:t>
            </a:r>
          </a:p>
        </p:txBody>
      </p:sp>
    </p:spTree>
    <p:extLst>
      <p:ext uri="{BB962C8B-B14F-4D97-AF65-F5344CB8AC3E}">
        <p14:creationId xmlns:p14="http://schemas.microsoft.com/office/powerpoint/2010/main" val="1087658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4.16667E-7 4.44444E-6 L 4.16667E-7 0.03541 " pathEditMode="relative" rAng="0" ptsTypes="AA">
                                      <p:cBhvr>
                                        <p:cTn id="9" dur="500" spd="-100000" fill="hold"/>
                                        <p:tgtEl>
                                          <p:spTgt spid="14"/>
                                        </p:tgtEl>
                                        <p:attrNameLst>
                                          <p:attrName>ppt_x</p:attrName>
                                          <p:attrName>ppt_y</p:attrName>
                                        </p:attrNameLst>
                                      </p:cBhvr>
                                      <p:rCtr x="0" y="1759"/>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fade">
                                      <p:cBhvr>
                                        <p:cTn id="16" dur="500"/>
                                        <p:tgtEl>
                                          <p:spTgt spid="1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20" grpId="0"/>
      <p:bldP spid="121" grpId="0"/>
      <p:bldP spid="14" grpId="0"/>
      <p:bldP spid="1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 Placeholder 10">
            <a:extLst>
              <a:ext uri="{FF2B5EF4-FFF2-40B4-BE49-F238E27FC236}">
                <a16:creationId xmlns:a16="http://schemas.microsoft.com/office/drawing/2014/main" id="{C87AA1DA-D04E-4AA8-AADB-394F0244BCA2}"/>
              </a:ext>
            </a:extLst>
          </p:cNvPr>
          <p:cNvSpPr txBox="1">
            <a:spLocks/>
          </p:cNvSpPr>
          <p:nvPr/>
        </p:nvSpPr>
        <p:spPr>
          <a:xfrm>
            <a:off x="598136" y="1841314"/>
            <a:ext cx="11009663" cy="2123658"/>
          </a:xfrm>
          <a:prstGeom prst="rect">
            <a:avLst/>
          </a:prstGeom>
          <a:noFill/>
        </p:spPr>
        <p:txBody>
          <a:bodyPr wrap="square" lIns="0" anchor="ctr">
            <a:spAutoFit/>
          </a:bodyPr>
          <a:lstStyle>
            <a:defPPr>
              <a:defRPr lang="en-US"/>
            </a:defPPr>
            <a:lvl1pPr marL="0" indent="0" algn="l" defTabSz="914367" rtl="0" eaLnBrk="1" latinLnBrk="0" hangingPunct="1">
              <a:lnSpc>
                <a:spcPct val="90000"/>
              </a:lnSpc>
              <a:spcBef>
                <a:spcPct val="0"/>
              </a:spcBef>
              <a:buNone/>
              <a:defRPr lang="en-US" sz="5400" b="0" kern="1200" cap="none" spc="-10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1pPr>
            <a:lvl2pPr marL="0" indent="0" algn="l" defTabSz="914367" rtl="0" eaLnBrk="1" latinLnBrk="0" hangingPunct="1">
              <a:lnSpc>
                <a:spcPct val="90000"/>
              </a:lnSpc>
              <a:spcBef>
                <a:spcPct val="0"/>
              </a:spcBef>
              <a:buNone/>
              <a:defRPr lang="en-US" sz="6000" b="0" kern="1200" cap="none" spc="-10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2pPr>
            <a:lvl3pPr marL="0" indent="0" algn="l" defTabSz="914367" rtl="0" eaLnBrk="1" latinLnBrk="0" hangingPunct="1">
              <a:lnSpc>
                <a:spcPct val="90000"/>
              </a:lnSpc>
              <a:spcBef>
                <a:spcPct val="0"/>
              </a:spcBef>
              <a:buNone/>
              <a:defRPr lang="en-US" sz="6000" b="0" kern="1200" cap="none" spc="-10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3pPr>
            <a:lvl4pPr marL="0" indent="0" algn="l" defTabSz="914367" rtl="0" eaLnBrk="1" latinLnBrk="0" hangingPunct="1">
              <a:lnSpc>
                <a:spcPct val="90000"/>
              </a:lnSpc>
              <a:spcBef>
                <a:spcPct val="0"/>
              </a:spcBef>
              <a:buNone/>
              <a:defRPr lang="en-US" sz="6000" b="0" kern="1200" cap="none" spc="-10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4pPr>
            <a:lvl5pPr marL="0" indent="0" algn="l" defTabSz="914367" rtl="0" eaLnBrk="1" latinLnBrk="0" hangingPunct="1">
              <a:lnSpc>
                <a:spcPct val="90000"/>
              </a:lnSpc>
              <a:spcBef>
                <a:spcPct val="0"/>
              </a:spcBef>
              <a:buNone/>
              <a:defRPr lang="en-IN" sz="6000" b="0" kern="1200" cap="none" spc="-10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50E6FF"/>
                </a:solidFill>
                <a:effectLst/>
                <a:uLnTx/>
                <a:uFillTx/>
                <a:latin typeface="+mj-lt"/>
                <a:ea typeface="+mn-ea"/>
                <a:cs typeface="Segoe UI" panose="020B0502040204020203" pitchFamily="34" charset="0"/>
              </a:rPr>
              <a:t>The Microsoft Cloud for Healthcare is a purpose-driven offering</a:t>
            </a:r>
            <a:r>
              <a:rPr kumimoji="0" lang="en-US" sz="2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 enabling our Partners to help Healthcare customers </a:t>
            </a:r>
            <a:r>
              <a:rPr lang="en-US" sz="2200" spc="0" dirty="0">
                <a:ln>
                  <a:noFill/>
                </a:ln>
                <a:solidFill>
                  <a:srgbClr val="50E6FF"/>
                </a:solidFill>
                <a:latin typeface="+mj-lt"/>
                <a:cs typeface="Segoe UI" panose="020B0502040204020203" pitchFamily="34" charset="0"/>
              </a:rPr>
              <a:t>respond</a:t>
            </a:r>
            <a:r>
              <a:rPr kumimoji="0" lang="en-US" sz="2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 </a:t>
            </a:r>
            <a:r>
              <a:rPr lang="en-US" sz="2200" spc="0" dirty="0">
                <a:ln>
                  <a:noFill/>
                </a:ln>
                <a:solidFill>
                  <a:srgbClr val="50E6FF"/>
                </a:solidFill>
                <a:latin typeface="+mj-lt"/>
                <a:cs typeface="Segoe UI" panose="020B0502040204020203" pitchFamily="34" charset="0"/>
              </a:rPr>
              <a:t>recover</a:t>
            </a:r>
            <a:r>
              <a:rPr kumimoji="0" lang="en-US" sz="2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 and </a:t>
            </a:r>
            <a:r>
              <a:rPr lang="en-US" sz="2200" spc="0" dirty="0">
                <a:ln>
                  <a:noFill/>
                </a:ln>
                <a:solidFill>
                  <a:srgbClr val="50E6FF"/>
                </a:solidFill>
                <a:latin typeface="+mj-lt"/>
                <a:cs typeface="Segoe UI" panose="020B0502040204020203" pitchFamily="34" charset="0"/>
              </a:rPr>
              <a:t>reimagine</a:t>
            </a:r>
            <a:r>
              <a:rPr kumimoji="0" lang="en-US" sz="2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 their future.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COVID-19 has impacted the Healthcare industry with unprecedented challenges and </a:t>
            </a:r>
            <a:r>
              <a:rPr kumimoji="0" lang="en-US" sz="2200" b="0" i="0" u="none" strike="noStrike" kern="1200" cap="none" spc="0" normalizeH="0" baseline="0" noProof="0" dirty="0">
                <a:ln>
                  <a:noFill/>
                </a:ln>
                <a:solidFill>
                  <a:srgbClr val="50E6FF"/>
                </a:solidFill>
                <a:effectLst/>
                <a:uLnTx/>
                <a:uFillTx/>
                <a:latin typeface="+mj-lt"/>
                <a:ea typeface="+mn-ea"/>
                <a:cs typeface="Segoe UI" panose="020B0502040204020203" pitchFamily="34" charset="0"/>
              </a:rPr>
              <a:t>provides a clear use case for accelerating innovation</a:t>
            </a:r>
            <a:r>
              <a:rPr kumimoji="0" lang="en-US" sz="2200" b="0" i="0" u="none" strike="noStrike" kern="1200" cap="none" spc="0" normalizeH="0" baseline="0" noProof="0" dirty="0">
                <a:ln>
                  <a:noFill/>
                </a:ln>
                <a:solidFill>
                  <a:schemeClr val="bg1"/>
                </a:solidFill>
                <a:effectLst/>
                <a:uLnTx/>
                <a:uFillTx/>
                <a:latin typeface="+mn-lt"/>
                <a:ea typeface="+mn-ea"/>
                <a:cs typeface="Segoe UI" panose="020B0502040204020203" pitchFamily="34" charset="0"/>
              </a:rPr>
              <a:t>. Healthcare organizations face an immediate need for solutions they may not have.</a:t>
            </a:r>
          </a:p>
        </p:txBody>
      </p:sp>
      <p:pic>
        <p:nvPicPr>
          <p:cNvPr id="29" name="Picture 28" descr="A picture containing circuit, stage, computer&#10;&#10;Description automatically generated">
            <a:extLst>
              <a:ext uri="{FF2B5EF4-FFF2-40B4-BE49-F238E27FC236}">
                <a16:creationId xmlns:a16="http://schemas.microsoft.com/office/drawing/2014/main" id="{4BB99925-6F0A-4735-B83F-40D41ABF226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56525"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pic>
        <p:nvPicPr>
          <p:cNvPr id="31" name="Picture 30" descr="A person using a computer&#10;&#10;Description automatically generated">
            <a:extLst>
              <a:ext uri="{FF2B5EF4-FFF2-40B4-BE49-F238E27FC236}">
                <a16:creationId xmlns:a16="http://schemas.microsoft.com/office/drawing/2014/main" id="{16710529-2B14-4D5D-BE2C-9F80B068980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1"/>
          <a:stretch/>
        </p:blipFill>
        <p:spPr>
          <a:xfrm>
            <a:off x="8901175"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pic>
        <p:nvPicPr>
          <p:cNvPr id="28" name="Picture 27" descr="A person sitting on a bed&#10;&#10;Description automatically generated">
            <a:extLst>
              <a:ext uri="{FF2B5EF4-FFF2-40B4-BE49-F238E27FC236}">
                <a16:creationId xmlns:a16="http://schemas.microsoft.com/office/drawing/2014/main" id="{5D600BC7-897B-4975-B7DF-3B52B6FD111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2"/>
          <a:stretch/>
        </p:blipFill>
        <p:spPr>
          <a:xfrm>
            <a:off x="584200"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pic>
        <p:nvPicPr>
          <p:cNvPr id="30" name="Picture 29" descr="A group of people looking at a computer&#10;&#10;Description automatically generated">
            <a:extLst>
              <a:ext uri="{FF2B5EF4-FFF2-40B4-BE49-F238E27FC236}">
                <a16:creationId xmlns:a16="http://schemas.microsoft.com/office/drawing/2014/main" id="{EEAF0AC6-61D0-4F25-8D4D-08C22D83C95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 t="-1"/>
          <a:stretch/>
        </p:blipFill>
        <p:spPr>
          <a:xfrm>
            <a:off x="6128850"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sp>
        <p:nvSpPr>
          <p:cNvPr id="2" name="Rectangle 1">
            <a:extLst>
              <a:ext uri="{FF2B5EF4-FFF2-40B4-BE49-F238E27FC236}">
                <a16:creationId xmlns:a16="http://schemas.microsoft.com/office/drawing/2014/main" id="{2735D1FE-D08B-4398-B88D-2E6F1B1CD9BF}"/>
              </a:ext>
            </a:extLst>
          </p:cNvPr>
          <p:cNvSpPr/>
          <p:nvPr/>
        </p:nvSpPr>
        <p:spPr>
          <a:xfrm>
            <a:off x="2409763" y="949325"/>
            <a:ext cx="7372474" cy="369332"/>
          </a:xfrm>
          <a:prstGeom prst="rect">
            <a:avLst/>
          </a:prstGeom>
        </p:spPr>
        <p:txBody>
          <a:bodyPr wrap="square">
            <a:spAutoFit/>
          </a:bodyPr>
          <a:lstStyle/>
          <a:p>
            <a:pPr algn="ctr"/>
            <a:r>
              <a:rPr lang="en-US" sz="1800" spc="-50">
                <a:ln w="3175">
                  <a:noFill/>
                </a:ln>
                <a:solidFill>
                  <a:schemeClr val="bg1"/>
                </a:solidFill>
                <a:latin typeface="Segoe UI Semibold"/>
                <a:cs typeface="Segoe UI" pitchFamily="34" charset="0"/>
              </a:rPr>
              <a:t>Better experiences. Better insights. Better care</a:t>
            </a:r>
            <a:endParaRPr lang="en-US" sz="1400">
              <a:solidFill>
                <a:schemeClr val="bg1"/>
              </a:solidFill>
            </a:endParaRPr>
          </a:p>
        </p:txBody>
      </p:sp>
      <p:sp>
        <p:nvSpPr>
          <p:cNvPr id="3" name="Title 2">
            <a:extLst>
              <a:ext uri="{FF2B5EF4-FFF2-40B4-BE49-F238E27FC236}">
                <a16:creationId xmlns:a16="http://schemas.microsoft.com/office/drawing/2014/main" id="{C67207B3-6DA6-4A1E-A96E-18A822963D7E}"/>
              </a:ext>
            </a:extLst>
          </p:cNvPr>
          <p:cNvSpPr>
            <a:spLocks noGrp="1"/>
          </p:cNvSpPr>
          <p:nvPr>
            <p:ph type="title"/>
          </p:nvPr>
        </p:nvSpPr>
        <p:spPr/>
        <p:txBody>
          <a:bodyPr/>
          <a:lstStyle/>
          <a:p>
            <a:pPr lvl="0" algn="ctr"/>
            <a:r>
              <a:rPr lang="en-US" noProof="0"/>
              <a:t>Microsoft Cloud for Healthcare</a:t>
            </a:r>
          </a:p>
        </p:txBody>
      </p:sp>
      <p:sp>
        <p:nvSpPr>
          <p:cNvPr id="5" name="Slide Number Placeholder 6">
            <a:extLst>
              <a:ext uri="{FF2B5EF4-FFF2-40B4-BE49-F238E27FC236}">
                <a16:creationId xmlns:a16="http://schemas.microsoft.com/office/drawing/2014/main" id="{E0DD6393-7E3D-494F-8A4B-F281F1EF4AC8}"/>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6" name="Graphic 180">
            <a:hlinkClick r:id="" action="ppaction://noaction"/>
            <a:extLst>
              <a:ext uri="{FF2B5EF4-FFF2-40B4-BE49-F238E27FC236}">
                <a16:creationId xmlns:a16="http://schemas.microsoft.com/office/drawing/2014/main" id="{D82C866B-35E0-46E8-80E7-E8F2E9A1C197}"/>
              </a:ext>
            </a:extLst>
          </p:cNvPr>
          <p:cNvSpPr/>
          <p:nvPr/>
        </p:nvSpPr>
        <p:spPr>
          <a:xfrm>
            <a:off x="11730103" y="6295945"/>
            <a:ext cx="240282" cy="214540"/>
          </a:xfrm>
          <a:custGeom>
            <a:avLst/>
            <a:gdLst>
              <a:gd name="connsiteX0" fmla="*/ 222493 w 221565"/>
              <a:gd name="connsiteY0" fmla="*/ 114084 h 197826"/>
              <a:gd name="connsiteX1" fmla="*/ 199545 w 221565"/>
              <a:gd name="connsiteY1" fmla="*/ 91136 h 197826"/>
              <a:gd name="connsiteX2" fmla="*/ 199545 w 221565"/>
              <a:gd name="connsiteY2" fmla="*/ 91136 h 197826"/>
              <a:gd name="connsiteX3" fmla="*/ 113293 w 221565"/>
              <a:gd name="connsiteY3" fmla="*/ 4884 h 197826"/>
              <a:gd name="connsiteX4" fmla="*/ 4884 w 221565"/>
              <a:gd name="connsiteY4" fmla="*/ 114084 h 197826"/>
              <a:gd name="connsiteX5" fmla="*/ 28623 w 221565"/>
              <a:gd name="connsiteY5" fmla="*/ 114084 h 197826"/>
              <a:gd name="connsiteX6" fmla="*/ 28623 w 221565"/>
              <a:gd name="connsiteY6" fmla="*/ 200337 h 197826"/>
              <a:gd name="connsiteX7" fmla="*/ 91136 w 221565"/>
              <a:gd name="connsiteY7" fmla="*/ 200337 h 197826"/>
              <a:gd name="connsiteX8" fmla="*/ 91136 w 221565"/>
              <a:gd name="connsiteY8" fmla="*/ 121206 h 197826"/>
              <a:gd name="connsiteX9" fmla="*/ 137823 w 221565"/>
              <a:gd name="connsiteY9" fmla="*/ 121206 h 197826"/>
              <a:gd name="connsiteX10" fmla="*/ 137823 w 221565"/>
              <a:gd name="connsiteY10" fmla="*/ 200337 h 197826"/>
              <a:gd name="connsiteX11" fmla="*/ 199545 w 221565"/>
              <a:gd name="connsiteY11" fmla="*/ 200337 h 197826"/>
              <a:gd name="connsiteX12" fmla="*/ 199545 w 221565"/>
              <a:gd name="connsiteY12" fmla="*/ 114084 h 19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1565" h="197826">
                <a:moveTo>
                  <a:pt x="222493" y="114084"/>
                </a:moveTo>
                <a:lnTo>
                  <a:pt x="199545" y="91136"/>
                </a:lnTo>
                <a:lnTo>
                  <a:pt x="199545" y="91136"/>
                </a:lnTo>
                <a:lnTo>
                  <a:pt x="113293" y="4884"/>
                </a:lnTo>
                <a:lnTo>
                  <a:pt x="4884" y="114084"/>
                </a:lnTo>
                <a:lnTo>
                  <a:pt x="28623" y="114084"/>
                </a:lnTo>
                <a:lnTo>
                  <a:pt x="28623" y="200337"/>
                </a:lnTo>
                <a:lnTo>
                  <a:pt x="91136" y="200337"/>
                </a:lnTo>
                <a:lnTo>
                  <a:pt x="91136" y="121206"/>
                </a:lnTo>
                <a:lnTo>
                  <a:pt x="137823" y="121206"/>
                </a:lnTo>
                <a:lnTo>
                  <a:pt x="137823" y="200337"/>
                </a:lnTo>
                <a:lnTo>
                  <a:pt x="199545" y="200337"/>
                </a:lnTo>
                <a:lnTo>
                  <a:pt x="199545" y="114084"/>
                </a:lnTo>
                <a:close/>
              </a:path>
            </a:pathLst>
          </a:custGeom>
          <a:solidFill>
            <a:schemeClr val="bg1"/>
          </a:solidFill>
          <a:ln w="783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BF2605F0-783C-4D1C-B362-A0D5147A6CA7}"/>
              </a:ext>
            </a:extLst>
          </p:cNvPr>
          <p:cNvGrpSpPr/>
          <p:nvPr/>
        </p:nvGrpSpPr>
        <p:grpSpPr>
          <a:xfrm>
            <a:off x="1946786" y="361065"/>
            <a:ext cx="1078354" cy="1078354"/>
            <a:chOff x="1946786" y="361065"/>
            <a:chExt cx="1078354" cy="1078354"/>
          </a:xfrm>
        </p:grpSpPr>
        <p:sp>
          <p:nvSpPr>
            <p:cNvPr id="38" name="Oval 37">
              <a:extLst>
                <a:ext uri="{FF2B5EF4-FFF2-40B4-BE49-F238E27FC236}">
                  <a16:creationId xmlns:a16="http://schemas.microsoft.com/office/drawing/2014/main" id="{F309BEE2-1A58-480C-B9B5-450866CF4E70}"/>
                </a:ext>
              </a:extLst>
            </p:cNvPr>
            <p:cNvSpPr/>
            <p:nvPr/>
          </p:nvSpPr>
          <p:spPr bwMode="auto">
            <a:xfrm>
              <a:off x="1946786" y="361065"/>
              <a:ext cx="1078354" cy="1078354"/>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nvGrpSpPr>
            <p:cNvPr id="41" name="data 3" descr="data, cloud, scale">
              <a:extLst>
                <a:ext uri="{FF2B5EF4-FFF2-40B4-BE49-F238E27FC236}">
                  <a16:creationId xmlns:a16="http://schemas.microsoft.com/office/drawing/2014/main" id="{DF91B701-679A-4CB0-8D02-BE6E5D5E2A30}"/>
                </a:ext>
              </a:extLst>
            </p:cNvPr>
            <p:cNvGrpSpPr>
              <a:grpSpLocks noChangeAspect="1"/>
            </p:cNvGrpSpPr>
            <p:nvPr/>
          </p:nvGrpSpPr>
          <p:grpSpPr bwMode="auto">
            <a:xfrm>
              <a:off x="2137288" y="552904"/>
              <a:ext cx="697352" cy="694680"/>
              <a:chOff x="5781" y="773"/>
              <a:chExt cx="261" cy="260"/>
            </a:xfrm>
          </p:grpSpPr>
          <p:sp>
            <p:nvSpPr>
              <p:cNvPr id="42" name="AutoShape 87">
                <a:extLst>
                  <a:ext uri="{FF2B5EF4-FFF2-40B4-BE49-F238E27FC236}">
                    <a16:creationId xmlns:a16="http://schemas.microsoft.com/office/drawing/2014/main" id="{0E68CE5D-52E9-49B6-9237-1A2C33F7A407}"/>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89">
                <a:extLst>
                  <a:ext uri="{FF2B5EF4-FFF2-40B4-BE49-F238E27FC236}">
                    <a16:creationId xmlns:a16="http://schemas.microsoft.com/office/drawing/2014/main" id="{2E422C93-8468-4DD9-A415-19A12F0E6437}"/>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90">
                <a:extLst>
                  <a:ext uri="{FF2B5EF4-FFF2-40B4-BE49-F238E27FC236}">
                    <a16:creationId xmlns:a16="http://schemas.microsoft.com/office/drawing/2014/main" id="{3C86084E-657C-44F9-8B8D-74A6E42279FD}"/>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91">
                <a:extLst>
                  <a:ext uri="{FF2B5EF4-FFF2-40B4-BE49-F238E27FC236}">
                    <a16:creationId xmlns:a16="http://schemas.microsoft.com/office/drawing/2014/main" id="{FE62F0DC-5CAD-41AB-9E47-436852F6E454}"/>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92">
                <a:extLst>
                  <a:ext uri="{FF2B5EF4-FFF2-40B4-BE49-F238E27FC236}">
                    <a16:creationId xmlns:a16="http://schemas.microsoft.com/office/drawing/2014/main" id="{3F80179B-84A9-443F-9EF1-4EB489F1DD90}"/>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93">
                <a:extLst>
                  <a:ext uri="{FF2B5EF4-FFF2-40B4-BE49-F238E27FC236}">
                    <a16:creationId xmlns:a16="http://schemas.microsoft.com/office/drawing/2014/main" id="{B7C2D10A-CBCF-4C66-92CE-7EFB96FE5BF5}"/>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94">
                <a:extLst>
                  <a:ext uri="{FF2B5EF4-FFF2-40B4-BE49-F238E27FC236}">
                    <a16:creationId xmlns:a16="http://schemas.microsoft.com/office/drawing/2014/main" id="{32B31A8B-F57B-4DA4-BD50-3A2DEB221007}"/>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95">
                <a:extLst>
                  <a:ext uri="{FF2B5EF4-FFF2-40B4-BE49-F238E27FC236}">
                    <a16:creationId xmlns:a16="http://schemas.microsoft.com/office/drawing/2014/main" id="{E5D2AC69-1E8A-4589-99A1-1EEBC335104B}"/>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96">
                <a:extLst>
                  <a:ext uri="{FF2B5EF4-FFF2-40B4-BE49-F238E27FC236}">
                    <a16:creationId xmlns:a16="http://schemas.microsoft.com/office/drawing/2014/main" id="{B0435C74-ABCB-4995-BE26-2203FE6343A0}"/>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97">
                <a:extLst>
                  <a:ext uri="{FF2B5EF4-FFF2-40B4-BE49-F238E27FC236}">
                    <a16:creationId xmlns:a16="http://schemas.microsoft.com/office/drawing/2014/main" id="{276DE004-D5C3-4A51-8353-ADADC630E0E3}"/>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11" name="Footer Placeholder 1">
            <a:extLst>
              <a:ext uri="{FF2B5EF4-FFF2-40B4-BE49-F238E27FC236}">
                <a16:creationId xmlns:a16="http://schemas.microsoft.com/office/drawing/2014/main" id="{10357140-88FF-40C3-BEA2-52E12651963E}"/>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Tree>
    <p:extLst>
      <p:ext uri="{BB962C8B-B14F-4D97-AF65-F5344CB8AC3E}">
        <p14:creationId xmlns:p14="http://schemas.microsoft.com/office/powerpoint/2010/main" val="110959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2.22222E-6 L 0 0.03541 " pathEditMode="relative" rAng="0" ptsTypes="AA">
                                      <p:cBhvr>
                                        <p:cTn id="9" dur="5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06169FE-4550-4191-AC84-432EA3A49153}"/>
              </a:ext>
            </a:extLst>
          </p:cNvPr>
          <p:cNvGrpSpPr/>
          <p:nvPr/>
        </p:nvGrpSpPr>
        <p:grpSpPr>
          <a:xfrm>
            <a:off x="3206641" y="967343"/>
            <a:ext cx="6860723" cy="6860669"/>
            <a:chOff x="154596" y="2281412"/>
            <a:chExt cx="394433" cy="394430"/>
          </a:xfrm>
        </p:grpSpPr>
        <p:sp>
          <p:nvSpPr>
            <p:cNvPr id="36" name="Freeform 89">
              <a:extLst>
                <a:ext uri="{FF2B5EF4-FFF2-40B4-BE49-F238E27FC236}">
                  <a16:creationId xmlns:a16="http://schemas.microsoft.com/office/drawing/2014/main" id="{324B7A76-3C7D-4017-A4EE-22E640204071}"/>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37" name="Freeform 90">
              <a:extLst>
                <a:ext uri="{FF2B5EF4-FFF2-40B4-BE49-F238E27FC236}">
                  <a16:creationId xmlns:a16="http://schemas.microsoft.com/office/drawing/2014/main" id="{6B59C772-E3C3-4D81-BA35-6CCA2B276208}"/>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38" name="Freeform 91">
              <a:extLst>
                <a:ext uri="{FF2B5EF4-FFF2-40B4-BE49-F238E27FC236}">
                  <a16:creationId xmlns:a16="http://schemas.microsoft.com/office/drawing/2014/main" id="{CC283FA8-37D9-4925-943E-9BE7AEDB1463}"/>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39" name="Freeform 92">
              <a:extLst>
                <a:ext uri="{FF2B5EF4-FFF2-40B4-BE49-F238E27FC236}">
                  <a16:creationId xmlns:a16="http://schemas.microsoft.com/office/drawing/2014/main" id="{DE7DCE6F-1D37-474D-8FE7-516D95B1244B}"/>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40" name="Freeform 93">
              <a:extLst>
                <a:ext uri="{FF2B5EF4-FFF2-40B4-BE49-F238E27FC236}">
                  <a16:creationId xmlns:a16="http://schemas.microsoft.com/office/drawing/2014/main" id="{1A5E552D-53D6-461D-98EC-26107E335FC4}"/>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41" name="Freeform 94">
              <a:extLst>
                <a:ext uri="{FF2B5EF4-FFF2-40B4-BE49-F238E27FC236}">
                  <a16:creationId xmlns:a16="http://schemas.microsoft.com/office/drawing/2014/main" id="{A216AEF4-574A-490E-9DE6-942AED9DCD6D}"/>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42" name="Freeform 95">
              <a:extLst>
                <a:ext uri="{FF2B5EF4-FFF2-40B4-BE49-F238E27FC236}">
                  <a16:creationId xmlns:a16="http://schemas.microsoft.com/office/drawing/2014/main" id="{D6EF81D7-9D0C-4B39-ADAA-BCCF7E544B07}"/>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43" name="Freeform 96">
              <a:extLst>
                <a:ext uri="{FF2B5EF4-FFF2-40B4-BE49-F238E27FC236}">
                  <a16:creationId xmlns:a16="http://schemas.microsoft.com/office/drawing/2014/main" id="{072CEB69-306D-463D-98D1-207DD6C1EC4B}"/>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44" name="Freeform 97">
              <a:extLst>
                <a:ext uri="{FF2B5EF4-FFF2-40B4-BE49-F238E27FC236}">
                  <a16:creationId xmlns:a16="http://schemas.microsoft.com/office/drawing/2014/main" id="{456817D2-C867-47C9-BFFE-E3B4D78ED088}"/>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sp>
        <p:nvSpPr>
          <p:cNvPr id="2" name="Title 1">
            <a:extLst>
              <a:ext uri="{FF2B5EF4-FFF2-40B4-BE49-F238E27FC236}">
                <a16:creationId xmlns:a16="http://schemas.microsoft.com/office/drawing/2014/main" id="{98ED9FB9-53C7-4793-B80D-38C47B87E65B}"/>
              </a:ext>
            </a:extLst>
          </p:cNvPr>
          <p:cNvSpPr>
            <a:spLocks noGrp="1"/>
          </p:cNvSpPr>
          <p:nvPr>
            <p:ph type="title"/>
          </p:nvPr>
        </p:nvSpPr>
        <p:spPr/>
        <p:txBody>
          <a:bodyPr/>
          <a:lstStyle/>
          <a:p>
            <a:pPr algn="ctr"/>
            <a:r>
              <a:rPr lang="en-US"/>
              <a:t>Partner benefits deep dive</a:t>
            </a:r>
          </a:p>
        </p:txBody>
      </p:sp>
      <p:sp>
        <p:nvSpPr>
          <p:cNvPr id="6" name="Rectangle 5">
            <a:extLst>
              <a:ext uri="{FF2B5EF4-FFF2-40B4-BE49-F238E27FC236}">
                <a16:creationId xmlns:a16="http://schemas.microsoft.com/office/drawing/2014/main" id="{1D5EB290-8225-4A88-B334-9627F97C2EB5}"/>
              </a:ext>
            </a:extLst>
          </p:cNvPr>
          <p:cNvSpPr/>
          <p:nvPr/>
        </p:nvSpPr>
        <p:spPr>
          <a:xfrm>
            <a:off x="588262" y="1225322"/>
            <a:ext cx="2560320"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Data &amp; AI</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9FBA34E-8596-4327-8622-05B6640C1BA1}"/>
              </a:ext>
            </a:extLst>
          </p:cNvPr>
          <p:cNvSpPr/>
          <p:nvPr/>
        </p:nvSpPr>
        <p:spPr>
          <a:xfrm>
            <a:off x="3294886" y="1225322"/>
            <a:ext cx="2103120"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IoT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E84D1DEC-C59E-48B1-A286-53B295EF6750}"/>
              </a:ext>
            </a:extLst>
          </p:cNvPr>
          <p:cNvSpPr/>
          <p:nvPr/>
        </p:nvSpPr>
        <p:spPr>
          <a:xfrm>
            <a:off x="9348215" y="1225322"/>
            <a:ext cx="2258568"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Forms | CDM | Templates</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B688F85C-8802-49E1-B091-FDCE9584829F}"/>
              </a:ext>
            </a:extLst>
          </p:cNvPr>
          <p:cNvSpPr/>
          <p:nvPr/>
        </p:nvSpPr>
        <p:spPr>
          <a:xfrm>
            <a:off x="5544310" y="1225322"/>
            <a:ext cx="3657600"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Teams experiences | capabilities | Canvas</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818D596-ACAF-4D35-9B5D-BBBF60700A08}"/>
              </a:ext>
            </a:extLst>
          </p:cNvPr>
          <p:cNvSpPr/>
          <p:nvPr/>
        </p:nvSpPr>
        <p:spPr>
          <a:xfrm>
            <a:off x="588262" y="1603797"/>
            <a:ext cx="2560320" cy="923330"/>
          </a:xfrm>
          <a:prstGeom prst="rect">
            <a:avLst/>
          </a:prstGeom>
          <a:solidFill>
            <a:schemeClr val="bg1">
              <a:alpha val="10000"/>
            </a:schemeClr>
          </a:solidFill>
          <a:ln w="6350">
            <a:noFill/>
          </a:ln>
        </p:spPr>
        <p:txBody>
          <a:bodyPr wrap="square" lIns="91440" tIns="91440" rIns="91440" bIns="91440" anchor="t">
            <a:spAutoFit/>
          </a:bodyPr>
          <a:lstStyle/>
          <a:p>
            <a:pPr marL="0" marR="0" lvl="0" indent="0" algn="ctr" defTabSz="932742" rtl="0" eaLnBrk="1" fontAlgn="t"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Bring together and transform customer clinical, patient, and IoT systems of record at scale for BI and reporting</a:t>
            </a:r>
          </a:p>
        </p:txBody>
      </p:sp>
      <p:sp>
        <p:nvSpPr>
          <p:cNvPr id="25" name="Rectangle 24">
            <a:extLst>
              <a:ext uri="{FF2B5EF4-FFF2-40B4-BE49-F238E27FC236}">
                <a16:creationId xmlns:a16="http://schemas.microsoft.com/office/drawing/2014/main" id="{14BFC436-D691-4D81-AA21-83421A658C1F}"/>
              </a:ext>
            </a:extLst>
          </p:cNvPr>
          <p:cNvSpPr/>
          <p:nvPr/>
        </p:nvSpPr>
        <p:spPr>
          <a:xfrm>
            <a:off x="3295267" y="1603797"/>
            <a:ext cx="2103120" cy="1477328"/>
          </a:xfrm>
          <a:prstGeom prst="rect">
            <a:avLst/>
          </a:prstGeom>
          <a:solidFill>
            <a:schemeClr val="bg1">
              <a:alpha val="10000"/>
            </a:schemeClr>
          </a:solidFill>
          <a:ln w="6350">
            <a:noFill/>
          </a:ln>
        </p:spPr>
        <p:txBody>
          <a:bodyPr wrap="square" lIns="91440" tIns="91440" rIns="91440" bIns="91440" anchor="t">
            <a:spAutoFit/>
          </a:bodyPr>
          <a:lstStyle/>
          <a:p>
            <a:pPr marL="0" marR="0" lvl="0" indent="0" algn="ctr" defTabSz="932742" rtl="0" eaLnBrk="1" fontAlgn="t"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Connect, manage, and monitor medical wearables with Continuous patient monitoring IoT template, Azure API for FHIR, and Azure IoT Connector for FHIR</a:t>
            </a:r>
          </a:p>
        </p:txBody>
      </p:sp>
      <p:sp>
        <p:nvSpPr>
          <p:cNvPr id="26" name="Rectangle 25">
            <a:extLst>
              <a:ext uri="{FF2B5EF4-FFF2-40B4-BE49-F238E27FC236}">
                <a16:creationId xmlns:a16="http://schemas.microsoft.com/office/drawing/2014/main" id="{29162A03-18B0-4A20-BF26-212CC84860D5}"/>
              </a:ext>
            </a:extLst>
          </p:cNvPr>
          <p:cNvSpPr/>
          <p:nvPr/>
        </p:nvSpPr>
        <p:spPr>
          <a:xfrm>
            <a:off x="5545072" y="1603797"/>
            <a:ext cx="3657600" cy="923330"/>
          </a:xfrm>
          <a:prstGeom prst="rect">
            <a:avLst/>
          </a:prstGeom>
          <a:solidFill>
            <a:schemeClr val="bg1">
              <a:alpha val="10000"/>
            </a:schemeClr>
          </a:solidFill>
          <a:ln w="6350">
            <a:noFill/>
          </a:ln>
        </p:spPr>
        <p:txBody>
          <a:bodyPr wrap="square" lIns="91440" tIns="91440" rIns="91440" bIns="91440" anchor="t">
            <a:spAutoFit/>
          </a:bodyPr>
          <a:lstStyle/>
          <a:p>
            <a:pPr marL="61913" marR="0" lvl="0" indent="0" algn="ctr" defTabSz="914367"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Times New Roman" panose="02020603050405020304" pitchFamily="18" charset="0"/>
              </a:rPr>
              <a:t>Integrate out-of-the-box or customized experiences with Microsoft Teams collaboration and intelligent meeting experiences, on a secure and compliant platform</a:t>
            </a:r>
          </a:p>
        </p:txBody>
      </p:sp>
      <p:sp>
        <p:nvSpPr>
          <p:cNvPr id="28" name="Rectangle 27">
            <a:extLst>
              <a:ext uri="{FF2B5EF4-FFF2-40B4-BE49-F238E27FC236}">
                <a16:creationId xmlns:a16="http://schemas.microsoft.com/office/drawing/2014/main" id="{3ED24812-C51F-4FBD-A42C-E98E0CECDEEF}"/>
              </a:ext>
            </a:extLst>
          </p:cNvPr>
          <p:cNvSpPr/>
          <p:nvPr/>
        </p:nvSpPr>
        <p:spPr>
          <a:xfrm>
            <a:off x="9348215" y="1603797"/>
            <a:ext cx="2258568" cy="923330"/>
          </a:xfrm>
          <a:prstGeom prst="rect">
            <a:avLst/>
          </a:prstGeom>
          <a:solidFill>
            <a:schemeClr val="bg1">
              <a:alpha val="10000"/>
            </a:schemeClr>
          </a:solidFill>
          <a:ln w="6350">
            <a:noFill/>
          </a:ln>
        </p:spPr>
        <p:txBody>
          <a:bodyPr wrap="square" lIns="91440" tIns="91440" rIns="91440" bIns="91440" anchor="t">
            <a:spAutoFit/>
          </a:bodyPr>
          <a:lstStyle/>
          <a:p>
            <a:pPr marL="0" marR="0" lvl="0" indent="0" algn="ctr" defTabSz="932742" rtl="0" eaLnBrk="1" fontAlgn="t"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Utilize Dynamics 365 apps with pre-built Patient 360 and Provider 360 care team and timeline forms</a:t>
            </a:r>
          </a:p>
        </p:txBody>
      </p:sp>
      <p:sp>
        <p:nvSpPr>
          <p:cNvPr id="18" name="Rectangle 17">
            <a:extLst>
              <a:ext uri="{FF2B5EF4-FFF2-40B4-BE49-F238E27FC236}">
                <a16:creationId xmlns:a16="http://schemas.microsoft.com/office/drawing/2014/main" id="{6DA2B575-D2DA-4C37-BF47-C2171D10ACF4}"/>
              </a:ext>
            </a:extLst>
          </p:cNvPr>
          <p:cNvSpPr/>
          <p:nvPr/>
        </p:nvSpPr>
        <p:spPr>
          <a:xfrm>
            <a:off x="588262" y="2600279"/>
            <a:ext cx="2560320" cy="923330"/>
          </a:xfrm>
          <a:prstGeom prst="rect">
            <a:avLst/>
          </a:prstGeom>
          <a:solidFill>
            <a:schemeClr val="bg1">
              <a:alpha val="10000"/>
            </a:schemeClr>
          </a:solidFill>
          <a:ln w="6350">
            <a:noFill/>
          </a:ln>
        </p:spPr>
        <p:txBody>
          <a:bodyPr wrap="square" lIns="91440" tIns="91440" rIns="91440" bIns="91440" anchor="t">
            <a:spAutoFit/>
          </a:bodyPr>
          <a:lstStyle/>
          <a:p>
            <a:pPr marL="61913" marR="0" lvl="0" indent="0" algn="ctr" defTabSz="914367"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Times New Roman" panose="02020603050405020304" pitchFamily="18" charset="0"/>
              </a:rPr>
              <a:t>Harness Azure data, and Healthcare AI &amp; ML capabilities to meet the evolving needs of the Healthcare industry</a:t>
            </a:r>
          </a:p>
        </p:txBody>
      </p:sp>
      <p:sp>
        <p:nvSpPr>
          <p:cNvPr id="19" name="Rectangle 18">
            <a:extLst>
              <a:ext uri="{FF2B5EF4-FFF2-40B4-BE49-F238E27FC236}">
                <a16:creationId xmlns:a16="http://schemas.microsoft.com/office/drawing/2014/main" id="{26F3EA3B-A9DA-4E0A-887C-59D3C24FC47B}"/>
              </a:ext>
            </a:extLst>
          </p:cNvPr>
          <p:cNvSpPr/>
          <p:nvPr/>
        </p:nvSpPr>
        <p:spPr>
          <a:xfrm>
            <a:off x="3295267" y="3186154"/>
            <a:ext cx="2103120" cy="1815882"/>
          </a:xfrm>
          <a:prstGeom prst="rect">
            <a:avLst/>
          </a:prstGeom>
          <a:solidFill>
            <a:schemeClr val="bg1">
              <a:alpha val="10000"/>
            </a:schemeClr>
          </a:solidFill>
          <a:ln w="6350">
            <a:noFill/>
          </a:ln>
        </p:spPr>
        <p:txBody>
          <a:bodyPr wrap="square" lIns="91440" tIns="91440" rIns="91440" bIns="91440" anchor="t">
            <a:spAutoFit/>
          </a:bodyPr>
          <a:lstStyle/>
          <a:p>
            <a:pPr marL="0" marR="0" lvl="0" indent="0" algn="ctr" defTabSz="932742" rtl="0" eaLnBrk="1" fontAlgn="t"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Leverage an ecosystem of trusted hardware partners that provide hundreds of IoT certified devices</a:t>
            </a:r>
          </a:p>
          <a:p>
            <a:pPr marL="0" marR="0" lvl="0" indent="0" algn="ctr" defTabSz="932742" rtl="0" eaLnBrk="1" fontAlgn="t"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Built-in device management and provisioning to connect and manage IoT devices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at scale</a:t>
            </a:r>
          </a:p>
        </p:txBody>
      </p:sp>
      <p:sp>
        <p:nvSpPr>
          <p:cNvPr id="20" name="Rectangle 19">
            <a:extLst>
              <a:ext uri="{FF2B5EF4-FFF2-40B4-BE49-F238E27FC236}">
                <a16:creationId xmlns:a16="http://schemas.microsoft.com/office/drawing/2014/main" id="{E4C3156D-21E0-4B78-95CD-457EC0475FAD}"/>
              </a:ext>
            </a:extLst>
          </p:cNvPr>
          <p:cNvSpPr/>
          <p:nvPr/>
        </p:nvSpPr>
        <p:spPr>
          <a:xfrm>
            <a:off x="5545072" y="2600279"/>
            <a:ext cx="3657600" cy="738664"/>
          </a:xfrm>
          <a:prstGeom prst="rect">
            <a:avLst/>
          </a:prstGeom>
          <a:solidFill>
            <a:schemeClr val="bg1">
              <a:alpha val="10000"/>
            </a:schemeClr>
          </a:solidFill>
          <a:ln w="6350">
            <a:noFill/>
          </a:ln>
        </p:spPr>
        <p:txBody>
          <a:bodyPr wrap="square" lIns="91440" tIns="91440" rIns="91440" bIns="91440" anchor="t">
            <a:spAutoFit/>
          </a:bodyPr>
          <a:lstStyle/>
          <a:p>
            <a:pPr marL="61913" marR="0" lvl="0" indent="0" algn="ctr" defTabSz="914367"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Times New Roman" panose="02020603050405020304" pitchFamily="18" charset="0"/>
              </a:rPr>
              <a:t>Create Microsoft Teams virtual care </a:t>
            </a:r>
            <a:b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Times New Roman" panose="02020603050405020304" pitchFamily="18" charset="0"/>
              </a:rPr>
            </a:b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Times New Roman" panose="02020603050405020304" pitchFamily="18" charset="0"/>
              </a:rPr>
              <a:t>capabilities for virtual consults and virtual visits from clinical systems </a:t>
            </a:r>
          </a:p>
        </p:txBody>
      </p:sp>
      <p:sp>
        <p:nvSpPr>
          <p:cNvPr id="22" name="Rectangle 21">
            <a:extLst>
              <a:ext uri="{FF2B5EF4-FFF2-40B4-BE49-F238E27FC236}">
                <a16:creationId xmlns:a16="http://schemas.microsoft.com/office/drawing/2014/main" id="{90D40843-35EE-452B-8AD3-0CDA41CF3A84}"/>
              </a:ext>
            </a:extLst>
          </p:cNvPr>
          <p:cNvSpPr/>
          <p:nvPr/>
        </p:nvSpPr>
        <p:spPr>
          <a:xfrm>
            <a:off x="9348215" y="2600279"/>
            <a:ext cx="2258568" cy="923330"/>
          </a:xfrm>
          <a:prstGeom prst="rect">
            <a:avLst/>
          </a:prstGeom>
          <a:solidFill>
            <a:schemeClr val="bg1">
              <a:alpha val="10000"/>
            </a:schemeClr>
          </a:solidFill>
          <a:ln w="6350">
            <a:noFill/>
          </a:ln>
        </p:spPr>
        <p:txBody>
          <a:bodyPr wrap="square" lIns="91440" tIns="91440" rIns="91440" bIns="91440" anchor="t">
            <a:spAutoFit/>
          </a:bodyPr>
          <a:lstStyle/>
          <a:p>
            <a:pPr marL="0" marR="0" lvl="0" indent="0" algn="ctr" defTabSz="932742" rtl="0" eaLnBrk="1" fontAlgn="t"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Utilize standard libraries, templates, and common integration patterns for a connective solution experience</a:t>
            </a:r>
          </a:p>
        </p:txBody>
      </p:sp>
      <p:sp>
        <p:nvSpPr>
          <p:cNvPr id="30" name="Rectangle 29">
            <a:extLst>
              <a:ext uri="{FF2B5EF4-FFF2-40B4-BE49-F238E27FC236}">
                <a16:creationId xmlns:a16="http://schemas.microsoft.com/office/drawing/2014/main" id="{553269D3-F8F2-46C4-BE8A-B1E8793B9E58}"/>
              </a:ext>
            </a:extLst>
          </p:cNvPr>
          <p:cNvSpPr/>
          <p:nvPr/>
        </p:nvSpPr>
        <p:spPr>
          <a:xfrm>
            <a:off x="588262" y="5589725"/>
            <a:ext cx="2560320" cy="738664"/>
          </a:xfrm>
          <a:prstGeom prst="rect">
            <a:avLst/>
          </a:prstGeom>
          <a:solidFill>
            <a:schemeClr val="bg1">
              <a:alpha val="10000"/>
            </a:schemeClr>
          </a:solidFill>
          <a:ln w="6350">
            <a:noFill/>
          </a:ln>
        </p:spPr>
        <p:txBody>
          <a:bodyPr wrap="square" lIns="91440" tIns="91440" rIns="91440" bIns="91440" anchor="t">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Ingest, store, and share health data in the cloud with built-in support for health standards like FHIR</a:t>
            </a:r>
          </a:p>
        </p:txBody>
      </p:sp>
      <p:sp>
        <p:nvSpPr>
          <p:cNvPr id="32" name="Rectangle 31">
            <a:extLst>
              <a:ext uri="{FF2B5EF4-FFF2-40B4-BE49-F238E27FC236}">
                <a16:creationId xmlns:a16="http://schemas.microsoft.com/office/drawing/2014/main" id="{3BC827A0-9B21-4EA4-9929-09C36FB3BD76}"/>
              </a:ext>
            </a:extLst>
          </p:cNvPr>
          <p:cNvSpPr/>
          <p:nvPr/>
        </p:nvSpPr>
        <p:spPr>
          <a:xfrm>
            <a:off x="5545072" y="3412095"/>
            <a:ext cx="3657600" cy="923330"/>
          </a:xfrm>
          <a:prstGeom prst="rect">
            <a:avLst/>
          </a:prstGeom>
          <a:solidFill>
            <a:schemeClr val="bg1">
              <a:alpha val="10000"/>
            </a:schemeClr>
          </a:solidFill>
          <a:ln w="6350">
            <a:noFill/>
          </a:ln>
        </p:spPr>
        <p:txBody>
          <a:bodyPr wrap="square" lIns="91440" tIns="91440" rIns="91440" bIns="91440" anchor="t">
            <a:spAutoFit/>
          </a:bodyPr>
          <a:lstStyle/>
          <a:p>
            <a:pPr marL="61913" marR="0" lvl="0" indent="0" algn="ctr" defTabSz="914367"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Times New Roman" panose="02020603050405020304" pitchFamily="18" charset="0"/>
              </a:rPr>
              <a:t>Drive business process innovation for customers, leveraging pre-built workflows and tools for </a:t>
            </a:r>
            <a:b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Times New Roman" panose="02020603050405020304" pitchFamily="18" charset="0"/>
              </a:rPr>
            </a:b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Times New Roman" panose="02020603050405020304" pitchFamily="18" charset="0"/>
              </a:rPr>
              <a:t>Power Platform within Microsoft Teams collaboration canvas</a:t>
            </a:r>
          </a:p>
        </p:txBody>
      </p:sp>
      <p:sp>
        <p:nvSpPr>
          <p:cNvPr id="33" name="Rectangle 32">
            <a:extLst>
              <a:ext uri="{FF2B5EF4-FFF2-40B4-BE49-F238E27FC236}">
                <a16:creationId xmlns:a16="http://schemas.microsoft.com/office/drawing/2014/main" id="{56CDD670-12C6-4C9C-AFD0-C99F400EDA54}"/>
              </a:ext>
            </a:extLst>
          </p:cNvPr>
          <p:cNvSpPr/>
          <p:nvPr/>
        </p:nvSpPr>
        <p:spPr>
          <a:xfrm>
            <a:off x="9348215" y="3596761"/>
            <a:ext cx="2258568" cy="1477328"/>
          </a:xfrm>
          <a:prstGeom prst="rect">
            <a:avLst/>
          </a:prstGeom>
          <a:solidFill>
            <a:schemeClr val="bg1">
              <a:alpha val="10000"/>
            </a:schemeClr>
          </a:solidFill>
          <a:ln w="6350">
            <a:noFill/>
          </a:ln>
        </p:spPr>
        <p:txBody>
          <a:bodyPr wrap="square" lIns="91440" tIns="91440" rIns="91440" bIns="91440" anchor="t">
            <a:spAutoFit/>
          </a:bodyPr>
          <a:lstStyle/>
          <a:p>
            <a:pPr marL="0" marR="0" lvl="0" indent="0" algn="ctr" defTabSz="932742" rtl="0" eaLnBrk="1" fontAlgn="t"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Leverage Healthcare CDMs based on HL7 FHIR standards and accrue benefits across Microsoft Dynamics 365, Microsoft Teams, Microsoft Power Platform, and your first party apps</a:t>
            </a:r>
          </a:p>
        </p:txBody>
      </p:sp>
      <p:cxnSp>
        <p:nvCxnSpPr>
          <p:cNvPr id="7" name="Straight Connector 6">
            <a:extLst>
              <a:ext uri="{FF2B5EF4-FFF2-40B4-BE49-F238E27FC236}">
                <a16:creationId xmlns:a16="http://schemas.microsoft.com/office/drawing/2014/main" id="{9B25270F-C283-48EF-B5F7-2F8ED42C7FFD}"/>
              </a:ext>
            </a:extLst>
          </p:cNvPr>
          <p:cNvCxnSpPr>
            <a:cxnSpLocks/>
          </p:cNvCxnSpPr>
          <p:nvPr/>
        </p:nvCxnSpPr>
        <p:spPr>
          <a:xfrm>
            <a:off x="3221924" y="1225322"/>
            <a:ext cx="0" cy="510306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4CF5BE1-3F4F-4C55-A8B2-CA2113616871}"/>
              </a:ext>
            </a:extLst>
          </p:cNvPr>
          <p:cNvSpPr/>
          <p:nvPr/>
        </p:nvSpPr>
        <p:spPr>
          <a:xfrm>
            <a:off x="5545072" y="4408577"/>
            <a:ext cx="3657600" cy="738664"/>
          </a:xfrm>
          <a:prstGeom prst="rect">
            <a:avLst/>
          </a:prstGeom>
          <a:solidFill>
            <a:schemeClr val="bg1">
              <a:alpha val="10000"/>
            </a:schemeClr>
          </a:solidFill>
          <a:ln w="6350">
            <a:noFill/>
          </a:ln>
        </p:spPr>
        <p:txBody>
          <a:bodyPr wrap="square" lIns="91440" tIns="91440" rIns="91440" bIns="91440" anchor="t">
            <a:spAutoFit/>
          </a:bodyPr>
          <a:lstStyle/>
          <a:p>
            <a:pPr marL="61913" marR="0" lvl="0" indent="0" algn="ctr" defTabSz="914367"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Times New Roman" panose="02020603050405020304" pitchFamily="18" charset="0"/>
              </a:rPr>
              <a:t>Drive business process innovation for customers, leveraging pre-built workflows and tools for Power Platform with Teams collaboration canvas</a:t>
            </a:r>
          </a:p>
        </p:txBody>
      </p:sp>
      <p:sp>
        <p:nvSpPr>
          <p:cNvPr id="27" name="Rectangle 26">
            <a:extLst>
              <a:ext uri="{FF2B5EF4-FFF2-40B4-BE49-F238E27FC236}">
                <a16:creationId xmlns:a16="http://schemas.microsoft.com/office/drawing/2014/main" id="{26DF8FCA-6BDA-4E37-8DEC-181AACE77C88}"/>
              </a:ext>
            </a:extLst>
          </p:cNvPr>
          <p:cNvSpPr/>
          <p:nvPr/>
        </p:nvSpPr>
        <p:spPr>
          <a:xfrm>
            <a:off x="588262" y="3596761"/>
            <a:ext cx="2560320" cy="923330"/>
          </a:xfrm>
          <a:prstGeom prst="rect">
            <a:avLst/>
          </a:prstGeom>
          <a:solidFill>
            <a:schemeClr val="bg1">
              <a:alpha val="10000"/>
            </a:schemeClr>
          </a:solidFill>
          <a:ln w="6350">
            <a:noFill/>
          </a:ln>
        </p:spPr>
        <p:txBody>
          <a:bodyPr wrap="square" lIns="91440" tIns="91440" rIns="91440" bIns="91440" anchor="t">
            <a:spAutoFit/>
          </a:bodyPr>
          <a:lstStyle/>
          <a:p>
            <a:pPr marL="61913" marR="0" lvl="0" indent="0" algn="ctr" defTabSz="914367"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Times New Roman" panose="02020603050405020304" pitchFamily="18" charset="0"/>
              </a:rPr>
              <a:t>Build secure IoT apps and devices with bi-directional communication and authentication, extending it from the cloud to the edge</a:t>
            </a:r>
          </a:p>
        </p:txBody>
      </p:sp>
      <p:sp>
        <p:nvSpPr>
          <p:cNvPr id="29" name="Rectangle 28">
            <a:extLst>
              <a:ext uri="{FF2B5EF4-FFF2-40B4-BE49-F238E27FC236}">
                <a16:creationId xmlns:a16="http://schemas.microsoft.com/office/drawing/2014/main" id="{21EC85C9-CC05-4D9D-8D9F-57613196859A}"/>
              </a:ext>
            </a:extLst>
          </p:cNvPr>
          <p:cNvSpPr/>
          <p:nvPr/>
        </p:nvSpPr>
        <p:spPr>
          <a:xfrm>
            <a:off x="588262" y="4593243"/>
            <a:ext cx="2560320" cy="923330"/>
          </a:xfrm>
          <a:prstGeom prst="rect">
            <a:avLst/>
          </a:prstGeom>
          <a:solidFill>
            <a:schemeClr val="bg1">
              <a:alpha val="10000"/>
            </a:schemeClr>
          </a:solidFill>
          <a:ln w="6350">
            <a:noFill/>
          </a:ln>
        </p:spPr>
        <p:txBody>
          <a:bodyPr wrap="square" lIns="91440" tIns="91440" rIns="91440" bIns="91440" anchor="t">
            <a:spAutoFit/>
          </a:bodyPr>
          <a:lstStyle/>
          <a:p>
            <a:pPr marL="61913" marR="0" lvl="0" indent="0" algn="ctr" defTabSz="914367"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Times New Roman" panose="02020603050405020304" pitchFamily="18" charset="0"/>
              </a:rPr>
              <a:t>Build and deploy Healthcare Bot for AI-powered, compliant, conversational healthcare experiences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E61F7C25-A889-4873-A05B-DCEC52865BBB}"/>
              </a:ext>
            </a:extLst>
          </p:cNvPr>
          <p:cNvCxnSpPr>
            <a:cxnSpLocks/>
          </p:cNvCxnSpPr>
          <p:nvPr/>
        </p:nvCxnSpPr>
        <p:spPr>
          <a:xfrm>
            <a:off x="5471729" y="1225322"/>
            <a:ext cx="0" cy="510306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AF00913-34E1-48C7-8BEA-FB77129283C7}"/>
              </a:ext>
            </a:extLst>
          </p:cNvPr>
          <p:cNvCxnSpPr>
            <a:cxnSpLocks/>
          </p:cNvCxnSpPr>
          <p:nvPr/>
        </p:nvCxnSpPr>
        <p:spPr>
          <a:xfrm>
            <a:off x="9275444" y="1225322"/>
            <a:ext cx="0" cy="510306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Slide Number Placeholder 6">
            <a:extLst>
              <a:ext uri="{FF2B5EF4-FFF2-40B4-BE49-F238E27FC236}">
                <a16:creationId xmlns:a16="http://schemas.microsoft.com/office/drawing/2014/main" id="{FD90BC15-51D9-48FE-9816-4D549E209658}"/>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8" name="Footer Placeholder 1">
            <a:extLst>
              <a:ext uri="{FF2B5EF4-FFF2-40B4-BE49-F238E27FC236}">
                <a16:creationId xmlns:a16="http://schemas.microsoft.com/office/drawing/2014/main" id="{8ADF1FAF-A588-4397-88A7-F3B1ACF31B28}"/>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Tree>
    <p:extLst>
      <p:ext uri="{BB962C8B-B14F-4D97-AF65-F5344CB8AC3E}">
        <p14:creationId xmlns:p14="http://schemas.microsoft.com/office/powerpoint/2010/main" val="2138336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7 4.44444E-6 L 4.16667E-7 0.03541 " pathEditMode="relative" rAng="0" ptsTypes="AA">
                                      <p:cBhvr>
                                        <p:cTn id="9" dur="5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123" descr="A person standing in front of a mirror posing for the camera&#10;&#10;Description automatically generated">
            <a:extLst>
              <a:ext uri="{FF2B5EF4-FFF2-40B4-BE49-F238E27FC236}">
                <a16:creationId xmlns:a16="http://schemas.microsoft.com/office/drawing/2014/main" id="{C538F43C-9D2E-4294-8688-3927FE6F5E5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4255" t="823" r="10433" b="746"/>
          <a:stretch/>
        </p:blipFill>
        <p:spPr>
          <a:xfrm>
            <a:off x="9047190" y="1179935"/>
            <a:ext cx="2849213" cy="2483330"/>
          </a:xfrm>
          <a:custGeom>
            <a:avLst/>
            <a:gdLst>
              <a:gd name="connsiteX0" fmla="*/ 0 w 2849213"/>
              <a:gd name="connsiteY0" fmla="*/ 0 h 2483330"/>
              <a:gd name="connsiteX1" fmla="*/ 2849213 w 2849213"/>
              <a:gd name="connsiteY1" fmla="*/ 0 h 2483330"/>
              <a:gd name="connsiteX2" fmla="*/ 2849213 w 2849213"/>
              <a:gd name="connsiteY2" fmla="*/ 2483330 h 2483330"/>
              <a:gd name="connsiteX3" fmla="*/ 0 w 2849213"/>
              <a:gd name="connsiteY3" fmla="*/ 2483330 h 2483330"/>
            </a:gdLst>
            <a:ahLst/>
            <a:cxnLst>
              <a:cxn ang="0">
                <a:pos x="connsiteX0" y="connsiteY0"/>
              </a:cxn>
              <a:cxn ang="0">
                <a:pos x="connsiteX1" y="connsiteY1"/>
              </a:cxn>
              <a:cxn ang="0">
                <a:pos x="connsiteX2" y="connsiteY2"/>
              </a:cxn>
              <a:cxn ang="0">
                <a:pos x="connsiteX3" y="connsiteY3"/>
              </a:cxn>
            </a:cxnLst>
            <a:rect l="l" t="t" r="r" b="b"/>
            <a:pathLst>
              <a:path w="2849213" h="2483330">
                <a:moveTo>
                  <a:pt x="0" y="0"/>
                </a:moveTo>
                <a:lnTo>
                  <a:pt x="2849213" y="0"/>
                </a:lnTo>
                <a:lnTo>
                  <a:pt x="2849213" y="2483330"/>
                </a:lnTo>
                <a:lnTo>
                  <a:pt x="0" y="2483330"/>
                </a:lnTo>
                <a:close/>
              </a:path>
            </a:pathLst>
          </a:custGeom>
        </p:spPr>
      </p:pic>
      <p:sp>
        <p:nvSpPr>
          <p:cNvPr id="13" name="Title 1">
            <a:extLst>
              <a:ext uri="{FF2B5EF4-FFF2-40B4-BE49-F238E27FC236}">
                <a16:creationId xmlns:a16="http://schemas.microsoft.com/office/drawing/2014/main" id="{7080688C-2F9E-465D-96B5-F126CFC81CA2}"/>
              </a:ext>
            </a:extLst>
          </p:cNvPr>
          <p:cNvSpPr txBox="1">
            <a:spLocks/>
          </p:cNvSpPr>
          <p:nvPr/>
        </p:nvSpPr>
        <p:spPr>
          <a:xfrm>
            <a:off x="587375" y="156275"/>
            <a:ext cx="11017250" cy="55403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Healthcare in transition</a:t>
            </a:r>
          </a:p>
        </p:txBody>
      </p:sp>
      <p:pic>
        <p:nvPicPr>
          <p:cNvPr id="111" name="Picture 110">
            <a:extLst>
              <a:ext uri="{FF2B5EF4-FFF2-40B4-BE49-F238E27FC236}">
                <a16:creationId xmlns:a16="http://schemas.microsoft.com/office/drawing/2014/main" id="{0597E1E9-294F-4E4C-BE25-B6B2C11EE0D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3591" t="1029" r="8920" b="9889"/>
          <a:stretch/>
        </p:blipFill>
        <p:spPr>
          <a:xfrm>
            <a:off x="3214087" y="1179935"/>
            <a:ext cx="2849218" cy="2483330"/>
          </a:xfrm>
          <a:custGeom>
            <a:avLst/>
            <a:gdLst>
              <a:gd name="connsiteX0" fmla="*/ 0 w 2849218"/>
              <a:gd name="connsiteY0" fmla="*/ 0 h 2483330"/>
              <a:gd name="connsiteX1" fmla="*/ 2849218 w 2849218"/>
              <a:gd name="connsiteY1" fmla="*/ 0 h 2483330"/>
              <a:gd name="connsiteX2" fmla="*/ 2849218 w 2849218"/>
              <a:gd name="connsiteY2" fmla="*/ 2483330 h 2483330"/>
              <a:gd name="connsiteX3" fmla="*/ 0 w 2849218"/>
              <a:gd name="connsiteY3" fmla="*/ 2483330 h 2483330"/>
            </a:gdLst>
            <a:ahLst/>
            <a:cxnLst>
              <a:cxn ang="0">
                <a:pos x="connsiteX0" y="connsiteY0"/>
              </a:cxn>
              <a:cxn ang="0">
                <a:pos x="connsiteX1" y="connsiteY1"/>
              </a:cxn>
              <a:cxn ang="0">
                <a:pos x="connsiteX2" y="connsiteY2"/>
              </a:cxn>
              <a:cxn ang="0">
                <a:pos x="connsiteX3" y="connsiteY3"/>
              </a:cxn>
            </a:cxnLst>
            <a:rect l="l" t="t" r="r" b="b"/>
            <a:pathLst>
              <a:path w="2849218" h="2483330">
                <a:moveTo>
                  <a:pt x="0" y="0"/>
                </a:moveTo>
                <a:lnTo>
                  <a:pt x="2849218" y="0"/>
                </a:lnTo>
                <a:lnTo>
                  <a:pt x="2849218" y="2483330"/>
                </a:lnTo>
                <a:lnTo>
                  <a:pt x="0" y="2483330"/>
                </a:lnTo>
                <a:close/>
              </a:path>
            </a:pathLst>
          </a:custGeom>
        </p:spPr>
      </p:pic>
      <p:pic>
        <p:nvPicPr>
          <p:cNvPr id="110" name="Picture 109" descr="A picture containing indoor, man, table, toy&#10;&#10;Description automatically generated">
            <a:extLst>
              <a:ext uri="{FF2B5EF4-FFF2-40B4-BE49-F238E27FC236}">
                <a16:creationId xmlns:a16="http://schemas.microsoft.com/office/drawing/2014/main" id="{8F76ADB8-1AAC-4140-8789-BAA5DBDD18B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389" t="4737" r="1604" b="4737"/>
          <a:stretch/>
        </p:blipFill>
        <p:spPr>
          <a:xfrm>
            <a:off x="6127958" y="1179935"/>
            <a:ext cx="2849951" cy="2483330"/>
          </a:xfrm>
          <a:custGeom>
            <a:avLst/>
            <a:gdLst>
              <a:gd name="connsiteX0" fmla="*/ 0 w 2849951"/>
              <a:gd name="connsiteY0" fmla="*/ 0 h 2483330"/>
              <a:gd name="connsiteX1" fmla="*/ 2849951 w 2849951"/>
              <a:gd name="connsiteY1" fmla="*/ 0 h 2483330"/>
              <a:gd name="connsiteX2" fmla="*/ 2849951 w 2849951"/>
              <a:gd name="connsiteY2" fmla="*/ 2483330 h 2483330"/>
              <a:gd name="connsiteX3" fmla="*/ 0 w 2849951"/>
              <a:gd name="connsiteY3" fmla="*/ 2483330 h 2483330"/>
            </a:gdLst>
            <a:ahLst/>
            <a:cxnLst>
              <a:cxn ang="0">
                <a:pos x="connsiteX0" y="connsiteY0"/>
              </a:cxn>
              <a:cxn ang="0">
                <a:pos x="connsiteX1" y="connsiteY1"/>
              </a:cxn>
              <a:cxn ang="0">
                <a:pos x="connsiteX2" y="connsiteY2"/>
              </a:cxn>
              <a:cxn ang="0">
                <a:pos x="connsiteX3" y="connsiteY3"/>
              </a:cxn>
            </a:cxnLst>
            <a:rect l="l" t="t" r="r" b="b"/>
            <a:pathLst>
              <a:path w="2849951" h="2483330">
                <a:moveTo>
                  <a:pt x="0" y="0"/>
                </a:moveTo>
                <a:lnTo>
                  <a:pt x="2849951" y="0"/>
                </a:lnTo>
                <a:lnTo>
                  <a:pt x="2849951" y="2483330"/>
                </a:lnTo>
                <a:lnTo>
                  <a:pt x="0" y="2483330"/>
                </a:lnTo>
                <a:close/>
              </a:path>
            </a:pathLst>
          </a:custGeom>
        </p:spPr>
      </p:pic>
      <p:pic>
        <p:nvPicPr>
          <p:cNvPr id="108" name="Picture 107" descr="A picture containing man, looking, front, sitting&#10;&#10;Description automatically generated">
            <a:extLst>
              <a:ext uri="{FF2B5EF4-FFF2-40B4-BE49-F238E27FC236}">
                <a16:creationId xmlns:a16="http://schemas.microsoft.com/office/drawing/2014/main" id="{7591B589-CA62-4898-91DD-B5F45841332D}"/>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961" t="5381" r="699" b="3899"/>
          <a:stretch/>
        </p:blipFill>
        <p:spPr>
          <a:xfrm>
            <a:off x="9047190" y="4080980"/>
            <a:ext cx="2849218" cy="2483331"/>
          </a:xfrm>
          <a:custGeom>
            <a:avLst/>
            <a:gdLst>
              <a:gd name="connsiteX0" fmla="*/ 0 w 2849218"/>
              <a:gd name="connsiteY0" fmla="*/ 0 h 2483331"/>
              <a:gd name="connsiteX1" fmla="*/ 2849218 w 2849218"/>
              <a:gd name="connsiteY1" fmla="*/ 0 h 2483331"/>
              <a:gd name="connsiteX2" fmla="*/ 2849218 w 2849218"/>
              <a:gd name="connsiteY2" fmla="*/ 2483331 h 2483331"/>
              <a:gd name="connsiteX3" fmla="*/ 0 w 2849218"/>
              <a:gd name="connsiteY3" fmla="*/ 2483331 h 2483331"/>
            </a:gdLst>
            <a:ahLst/>
            <a:cxnLst>
              <a:cxn ang="0">
                <a:pos x="connsiteX0" y="connsiteY0"/>
              </a:cxn>
              <a:cxn ang="0">
                <a:pos x="connsiteX1" y="connsiteY1"/>
              </a:cxn>
              <a:cxn ang="0">
                <a:pos x="connsiteX2" y="connsiteY2"/>
              </a:cxn>
              <a:cxn ang="0">
                <a:pos x="connsiteX3" y="connsiteY3"/>
              </a:cxn>
            </a:cxnLst>
            <a:rect l="l" t="t" r="r" b="b"/>
            <a:pathLst>
              <a:path w="2849218" h="2483331">
                <a:moveTo>
                  <a:pt x="0" y="0"/>
                </a:moveTo>
                <a:lnTo>
                  <a:pt x="2849218" y="0"/>
                </a:lnTo>
                <a:lnTo>
                  <a:pt x="2849218" y="2483331"/>
                </a:lnTo>
                <a:lnTo>
                  <a:pt x="0" y="2483331"/>
                </a:lnTo>
                <a:close/>
              </a:path>
            </a:pathLst>
          </a:custGeom>
        </p:spPr>
      </p:pic>
      <p:pic>
        <p:nvPicPr>
          <p:cNvPr id="107" name="Picture 106">
            <a:extLst>
              <a:ext uri="{FF2B5EF4-FFF2-40B4-BE49-F238E27FC236}">
                <a16:creationId xmlns:a16="http://schemas.microsoft.com/office/drawing/2014/main" id="{B9E7F0B4-4D18-405E-8575-D51A7D2DF1C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32577" t="2374" r="5283" b="1394"/>
          <a:stretch/>
        </p:blipFill>
        <p:spPr>
          <a:xfrm>
            <a:off x="6129656" y="4080980"/>
            <a:ext cx="2849215" cy="2483333"/>
          </a:xfrm>
          <a:custGeom>
            <a:avLst/>
            <a:gdLst>
              <a:gd name="connsiteX0" fmla="*/ 0 w 2849215"/>
              <a:gd name="connsiteY0" fmla="*/ 0 h 2483333"/>
              <a:gd name="connsiteX1" fmla="*/ 2849215 w 2849215"/>
              <a:gd name="connsiteY1" fmla="*/ 0 h 2483333"/>
              <a:gd name="connsiteX2" fmla="*/ 2849215 w 2849215"/>
              <a:gd name="connsiteY2" fmla="*/ 2483333 h 2483333"/>
              <a:gd name="connsiteX3" fmla="*/ 0 w 2849215"/>
              <a:gd name="connsiteY3" fmla="*/ 2483333 h 2483333"/>
            </a:gdLst>
            <a:ahLst/>
            <a:cxnLst>
              <a:cxn ang="0">
                <a:pos x="connsiteX0" y="connsiteY0"/>
              </a:cxn>
              <a:cxn ang="0">
                <a:pos x="connsiteX1" y="connsiteY1"/>
              </a:cxn>
              <a:cxn ang="0">
                <a:pos x="connsiteX2" y="connsiteY2"/>
              </a:cxn>
              <a:cxn ang="0">
                <a:pos x="connsiteX3" y="connsiteY3"/>
              </a:cxn>
            </a:cxnLst>
            <a:rect l="l" t="t" r="r" b="b"/>
            <a:pathLst>
              <a:path w="2849215" h="2483333">
                <a:moveTo>
                  <a:pt x="0" y="0"/>
                </a:moveTo>
                <a:lnTo>
                  <a:pt x="2849215" y="0"/>
                </a:lnTo>
                <a:lnTo>
                  <a:pt x="2849215" y="2483333"/>
                </a:lnTo>
                <a:lnTo>
                  <a:pt x="0" y="2483333"/>
                </a:lnTo>
                <a:close/>
              </a:path>
            </a:pathLst>
          </a:custGeom>
        </p:spPr>
      </p:pic>
      <p:pic>
        <p:nvPicPr>
          <p:cNvPr id="106" name="Picture 105">
            <a:extLst>
              <a:ext uri="{FF2B5EF4-FFF2-40B4-BE49-F238E27FC236}">
                <a16:creationId xmlns:a16="http://schemas.microsoft.com/office/drawing/2014/main" id="{513814F5-295D-4AF4-8012-072643A2523A}"/>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27500" t="2459" r="10457" b="1393"/>
          <a:stretch/>
        </p:blipFill>
        <p:spPr>
          <a:xfrm>
            <a:off x="3207808" y="4080975"/>
            <a:ext cx="2848206" cy="2483333"/>
          </a:xfrm>
          <a:custGeom>
            <a:avLst/>
            <a:gdLst>
              <a:gd name="connsiteX0" fmla="*/ 0 w 2848206"/>
              <a:gd name="connsiteY0" fmla="*/ 0 h 2483333"/>
              <a:gd name="connsiteX1" fmla="*/ 2848206 w 2848206"/>
              <a:gd name="connsiteY1" fmla="*/ 0 h 2483333"/>
              <a:gd name="connsiteX2" fmla="*/ 2848206 w 2848206"/>
              <a:gd name="connsiteY2" fmla="*/ 2483333 h 2483333"/>
              <a:gd name="connsiteX3" fmla="*/ 0 w 2848206"/>
              <a:gd name="connsiteY3" fmla="*/ 2483333 h 2483333"/>
            </a:gdLst>
            <a:ahLst/>
            <a:cxnLst>
              <a:cxn ang="0">
                <a:pos x="connsiteX0" y="connsiteY0"/>
              </a:cxn>
              <a:cxn ang="0">
                <a:pos x="connsiteX1" y="connsiteY1"/>
              </a:cxn>
              <a:cxn ang="0">
                <a:pos x="connsiteX2" y="connsiteY2"/>
              </a:cxn>
              <a:cxn ang="0">
                <a:pos x="connsiteX3" y="connsiteY3"/>
              </a:cxn>
            </a:cxnLst>
            <a:rect l="l" t="t" r="r" b="b"/>
            <a:pathLst>
              <a:path w="2848206" h="2483333">
                <a:moveTo>
                  <a:pt x="0" y="0"/>
                </a:moveTo>
                <a:lnTo>
                  <a:pt x="2848206" y="0"/>
                </a:lnTo>
                <a:lnTo>
                  <a:pt x="2848206" y="2483333"/>
                </a:lnTo>
                <a:lnTo>
                  <a:pt x="0" y="2483333"/>
                </a:lnTo>
                <a:close/>
              </a:path>
            </a:pathLst>
          </a:custGeom>
        </p:spPr>
      </p:pic>
      <p:pic>
        <p:nvPicPr>
          <p:cNvPr id="105" name="Picture 104" descr="A picture containing light, clock&#10;&#10;Description automatically generated">
            <a:extLst>
              <a:ext uri="{FF2B5EF4-FFF2-40B4-BE49-F238E27FC236}">
                <a16:creationId xmlns:a16="http://schemas.microsoft.com/office/drawing/2014/main" id="{9B225FF7-5111-41BA-9073-DDF798310B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14456" t="1290" r="22446" b="950"/>
          <a:stretch/>
        </p:blipFill>
        <p:spPr>
          <a:xfrm>
            <a:off x="293689" y="1179935"/>
            <a:ext cx="2849213" cy="2483329"/>
          </a:xfrm>
          <a:custGeom>
            <a:avLst/>
            <a:gdLst>
              <a:gd name="connsiteX0" fmla="*/ 0 w 2849213"/>
              <a:gd name="connsiteY0" fmla="*/ 0 h 2483329"/>
              <a:gd name="connsiteX1" fmla="*/ 2849213 w 2849213"/>
              <a:gd name="connsiteY1" fmla="*/ 0 h 2483329"/>
              <a:gd name="connsiteX2" fmla="*/ 2849213 w 2849213"/>
              <a:gd name="connsiteY2" fmla="*/ 2483329 h 2483329"/>
              <a:gd name="connsiteX3" fmla="*/ 0 w 2849213"/>
              <a:gd name="connsiteY3" fmla="*/ 2483329 h 2483329"/>
            </a:gdLst>
            <a:ahLst/>
            <a:cxnLst>
              <a:cxn ang="0">
                <a:pos x="connsiteX0" y="connsiteY0"/>
              </a:cxn>
              <a:cxn ang="0">
                <a:pos x="connsiteX1" y="connsiteY1"/>
              </a:cxn>
              <a:cxn ang="0">
                <a:pos x="connsiteX2" y="connsiteY2"/>
              </a:cxn>
              <a:cxn ang="0">
                <a:pos x="connsiteX3" y="connsiteY3"/>
              </a:cxn>
            </a:cxnLst>
            <a:rect l="l" t="t" r="r" b="b"/>
            <a:pathLst>
              <a:path w="2849213" h="2483329">
                <a:moveTo>
                  <a:pt x="0" y="0"/>
                </a:moveTo>
                <a:lnTo>
                  <a:pt x="2849213" y="0"/>
                </a:lnTo>
                <a:lnTo>
                  <a:pt x="2849213" y="2483329"/>
                </a:lnTo>
                <a:lnTo>
                  <a:pt x="0" y="2483329"/>
                </a:lnTo>
                <a:close/>
              </a:path>
            </a:pathLst>
          </a:custGeom>
        </p:spPr>
      </p:pic>
      <p:pic>
        <p:nvPicPr>
          <p:cNvPr id="96" name="Picture 95" descr="A picture containing person, holding, man, front&#10;&#10;Description automatically generated">
            <a:extLst>
              <a:ext uri="{FF2B5EF4-FFF2-40B4-BE49-F238E27FC236}">
                <a16:creationId xmlns:a16="http://schemas.microsoft.com/office/drawing/2014/main" id="{E53433B3-9747-483E-9C6B-86AD2774F1AD}"/>
              </a:ext>
            </a:extLst>
          </p:cNvPr>
          <p:cNvPicPr>
            <a:picLocks noChangeAspect="1"/>
          </p:cNvPicPr>
          <p:nvPr/>
        </p:nvPicPr>
        <p:blipFill rotWithShape="1">
          <a:blip r:embed="rId10" cstate="print">
            <a:alphaModFix/>
            <a:extLst>
              <a:ext uri="{28A0092B-C50C-407E-A947-70E740481C1C}">
                <a14:useLocalDpi xmlns:a14="http://schemas.microsoft.com/office/drawing/2010/main"/>
              </a:ext>
            </a:extLst>
          </a:blip>
          <a:srcRect l="29827" t="20882" r="24661" b="19617"/>
          <a:stretch/>
        </p:blipFill>
        <p:spPr>
          <a:xfrm>
            <a:off x="293689" y="4080979"/>
            <a:ext cx="2849215" cy="2483329"/>
          </a:xfrm>
          <a:prstGeom prst="rect">
            <a:avLst/>
          </a:prstGeom>
        </p:spPr>
      </p:pic>
      <p:sp>
        <p:nvSpPr>
          <p:cNvPr id="113" name="Rectangle 112">
            <a:extLst>
              <a:ext uri="{FF2B5EF4-FFF2-40B4-BE49-F238E27FC236}">
                <a16:creationId xmlns:a16="http://schemas.microsoft.com/office/drawing/2014/main" id="{BF9FD82B-04CC-434F-A126-0F325047962F}"/>
              </a:ext>
            </a:extLst>
          </p:cNvPr>
          <p:cNvSpPr/>
          <p:nvPr/>
        </p:nvSpPr>
        <p:spPr bwMode="auto">
          <a:xfrm>
            <a:off x="293689" y="2179457"/>
            <a:ext cx="2849213" cy="1483807"/>
          </a:xfrm>
          <a:prstGeom prst="rect">
            <a:avLst/>
          </a:prstGeom>
          <a:gradFill>
            <a:gsLst>
              <a:gs pos="31000">
                <a:srgbClr val="000000">
                  <a:alpha val="43000"/>
                </a:srgbClr>
              </a:gs>
              <a:gs pos="0">
                <a:srgbClr val="000000">
                  <a:alpha val="0"/>
                </a:srgbClr>
              </a:gs>
              <a:gs pos="69000">
                <a:srgbClr val="000000">
                  <a:alpha val="74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14" name="Rectangle 113">
            <a:extLst>
              <a:ext uri="{FF2B5EF4-FFF2-40B4-BE49-F238E27FC236}">
                <a16:creationId xmlns:a16="http://schemas.microsoft.com/office/drawing/2014/main" id="{BE3C79EE-DF83-4AB1-A7E5-D34B518F14F2}"/>
              </a:ext>
            </a:extLst>
          </p:cNvPr>
          <p:cNvSpPr/>
          <p:nvPr/>
        </p:nvSpPr>
        <p:spPr bwMode="auto">
          <a:xfrm>
            <a:off x="3211523" y="2179457"/>
            <a:ext cx="2862076" cy="1483807"/>
          </a:xfrm>
          <a:prstGeom prst="rect">
            <a:avLst/>
          </a:prstGeom>
          <a:gradFill>
            <a:gsLst>
              <a:gs pos="31000">
                <a:srgbClr val="000000">
                  <a:alpha val="43000"/>
                </a:srgbClr>
              </a:gs>
              <a:gs pos="0">
                <a:srgbClr val="000000">
                  <a:alpha val="0"/>
                </a:srgbClr>
              </a:gs>
              <a:gs pos="69000">
                <a:srgbClr val="000000">
                  <a:alpha val="74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15" name="Rectangle 114">
            <a:extLst>
              <a:ext uri="{FF2B5EF4-FFF2-40B4-BE49-F238E27FC236}">
                <a16:creationId xmlns:a16="http://schemas.microsoft.com/office/drawing/2014/main" id="{5811992B-EFAC-479F-B296-7BEB81BB878E}"/>
              </a:ext>
            </a:extLst>
          </p:cNvPr>
          <p:cNvSpPr/>
          <p:nvPr/>
        </p:nvSpPr>
        <p:spPr bwMode="auto">
          <a:xfrm>
            <a:off x="6127957" y="2179457"/>
            <a:ext cx="2852928" cy="1483807"/>
          </a:xfrm>
          <a:prstGeom prst="rect">
            <a:avLst/>
          </a:prstGeom>
          <a:gradFill>
            <a:gsLst>
              <a:gs pos="31000">
                <a:srgbClr val="000000">
                  <a:alpha val="43000"/>
                </a:srgbClr>
              </a:gs>
              <a:gs pos="0">
                <a:srgbClr val="000000">
                  <a:alpha val="0"/>
                </a:srgbClr>
              </a:gs>
              <a:gs pos="69000">
                <a:srgbClr val="000000">
                  <a:alpha val="74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16" name="Rectangle 115">
            <a:extLst>
              <a:ext uri="{FF2B5EF4-FFF2-40B4-BE49-F238E27FC236}">
                <a16:creationId xmlns:a16="http://schemas.microsoft.com/office/drawing/2014/main" id="{1FE56ACA-E1FD-41AF-8894-B23FE8C3CACD}"/>
              </a:ext>
            </a:extLst>
          </p:cNvPr>
          <p:cNvSpPr/>
          <p:nvPr/>
        </p:nvSpPr>
        <p:spPr bwMode="auto">
          <a:xfrm>
            <a:off x="9047190" y="2179457"/>
            <a:ext cx="2849213" cy="1483807"/>
          </a:xfrm>
          <a:prstGeom prst="rect">
            <a:avLst/>
          </a:prstGeom>
          <a:gradFill>
            <a:gsLst>
              <a:gs pos="31000">
                <a:srgbClr val="000000">
                  <a:alpha val="43000"/>
                </a:srgbClr>
              </a:gs>
              <a:gs pos="0">
                <a:srgbClr val="000000">
                  <a:alpha val="0"/>
                </a:srgbClr>
              </a:gs>
              <a:gs pos="69000">
                <a:srgbClr val="000000">
                  <a:alpha val="74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17" name="Rectangle 116">
            <a:extLst>
              <a:ext uri="{FF2B5EF4-FFF2-40B4-BE49-F238E27FC236}">
                <a16:creationId xmlns:a16="http://schemas.microsoft.com/office/drawing/2014/main" id="{7CB00CB8-13F8-4223-937D-1A3BC6A135E4}"/>
              </a:ext>
            </a:extLst>
          </p:cNvPr>
          <p:cNvSpPr/>
          <p:nvPr/>
        </p:nvSpPr>
        <p:spPr bwMode="auto">
          <a:xfrm>
            <a:off x="293689" y="5080506"/>
            <a:ext cx="2849213" cy="1483807"/>
          </a:xfrm>
          <a:prstGeom prst="rect">
            <a:avLst/>
          </a:prstGeom>
          <a:gradFill>
            <a:gsLst>
              <a:gs pos="31000">
                <a:srgbClr val="000000">
                  <a:alpha val="43000"/>
                </a:srgbClr>
              </a:gs>
              <a:gs pos="0">
                <a:srgbClr val="000000">
                  <a:alpha val="0"/>
                </a:srgbClr>
              </a:gs>
              <a:gs pos="69000">
                <a:srgbClr val="000000">
                  <a:alpha val="74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18" name="Rectangle 117">
            <a:extLst>
              <a:ext uri="{FF2B5EF4-FFF2-40B4-BE49-F238E27FC236}">
                <a16:creationId xmlns:a16="http://schemas.microsoft.com/office/drawing/2014/main" id="{C6F9131F-EE6F-40F9-AC00-157BD7C0349D}"/>
              </a:ext>
            </a:extLst>
          </p:cNvPr>
          <p:cNvSpPr/>
          <p:nvPr/>
        </p:nvSpPr>
        <p:spPr bwMode="auto">
          <a:xfrm>
            <a:off x="3211523" y="5080506"/>
            <a:ext cx="2849213" cy="1483807"/>
          </a:xfrm>
          <a:prstGeom prst="rect">
            <a:avLst/>
          </a:prstGeom>
          <a:gradFill>
            <a:gsLst>
              <a:gs pos="31000">
                <a:srgbClr val="000000">
                  <a:alpha val="43000"/>
                </a:srgbClr>
              </a:gs>
              <a:gs pos="0">
                <a:srgbClr val="000000">
                  <a:alpha val="0"/>
                </a:srgbClr>
              </a:gs>
              <a:gs pos="69000">
                <a:srgbClr val="000000">
                  <a:alpha val="74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19" name="Rectangle 118">
            <a:extLst>
              <a:ext uri="{FF2B5EF4-FFF2-40B4-BE49-F238E27FC236}">
                <a16:creationId xmlns:a16="http://schemas.microsoft.com/office/drawing/2014/main" id="{377ED96A-C546-4C3B-ABD8-975E4FAD3D5D}"/>
              </a:ext>
            </a:extLst>
          </p:cNvPr>
          <p:cNvSpPr/>
          <p:nvPr/>
        </p:nvSpPr>
        <p:spPr bwMode="auto">
          <a:xfrm>
            <a:off x="6129356" y="5080506"/>
            <a:ext cx="2852928" cy="1483807"/>
          </a:xfrm>
          <a:prstGeom prst="rect">
            <a:avLst/>
          </a:prstGeom>
          <a:gradFill>
            <a:gsLst>
              <a:gs pos="31000">
                <a:srgbClr val="000000">
                  <a:alpha val="43000"/>
                </a:srgbClr>
              </a:gs>
              <a:gs pos="0">
                <a:srgbClr val="000000">
                  <a:alpha val="0"/>
                </a:srgbClr>
              </a:gs>
              <a:gs pos="69000">
                <a:srgbClr val="000000">
                  <a:alpha val="74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20" name="Rectangle 119">
            <a:extLst>
              <a:ext uri="{FF2B5EF4-FFF2-40B4-BE49-F238E27FC236}">
                <a16:creationId xmlns:a16="http://schemas.microsoft.com/office/drawing/2014/main" id="{2553107F-1B04-454E-8317-4E6C524DDFD3}"/>
              </a:ext>
            </a:extLst>
          </p:cNvPr>
          <p:cNvSpPr/>
          <p:nvPr/>
        </p:nvSpPr>
        <p:spPr bwMode="auto">
          <a:xfrm>
            <a:off x="9047190" y="5080506"/>
            <a:ext cx="2849213" cy="1483807"/>
          </a:xfrm>
          <a:prstGeom prst="rect">
            <a:avLst/>
          </a:prstGeom>
          <a:gradFill>
            <a:gsLst>
              <a:gs pos="31000">
                <a:srgbClr val="000000">
                  <a:alpha val="43000"/>
                </a:srgbClr>
              </a:gs>
              <a:gs pos="0">
                <a:srgbClr val="000000">
                  <a:alpha val="0"/>
                </a:srgbClr>
              </a:gs>
              <a:gs pos="69000">
                <a:srgbClr val="000000">
                  <a:alpha val="56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0C45E5D9-286C-4794-AD87-479EC77F9EF2}"/>
              </a:ext>
            </a:extLst>
          </p:cNvPr>
          <p:cNvSpPr/>
          <p:nvPr/>
        </p:nvSpPr>
        <p:spPr>
          <a:xfrm>
            <a:off x="4174520" y="843505"/>
            <a:ext cx="3841052" cy="2769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COVID-19 disruption and challenges </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121">
            <a:extLst>
              <a:ext uri="{FF2B5EF4-FFF2-40B4-BE49-F238E27FC236}">
                <a16:creationId xmlns:a16="http://schemas.microsoft.com/office/drawing/2014/main" id="{E507A7E9-0309-4232-AFE1-EAE7756EF518}"/>
              </a:ext>
            </a:extLst>
          </p:cNvPr>
          <p:cNvSpPr/>
          <p:nvPr/>
        </p:nvSpPr>
        <p:spPr>
          <a:xfrm>
            <a:off x="4191457" y="3741201"/>
            <a:ext cx="3812262" cy="2769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Ongoing Healthcare system impacts </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E8E61A73-FDCC-4B66-AE18-389A42C4C71E}"/>
              </a:ext>
            </a:extLst>
          </p:cNvPr>
          <p:cNvSpPr/>
          <p:nvPr/>
        </p:nvSpPr>
        <p:spPr>
          <a:xfrm>
            <a:off x="421376" y="2434752"/>
            <a:ext cx="804066" cy="443198"/>
          </a:xfrm>
          <a:prstGeom prst="rect">
            <a:avLst/>
          </a:prstGeom>
        </p:spPr>
        <p:txBody>
          <a:bodyPr wrap="none" lIns="0" tIns="0" rIns="0" bIns="0" anchor="ctr" anchorCtr="0">
            <a:spAutoFit/>
          </a:bodyPr>
          <a:lstStyle/>
          <a:p>
            <a:pPr marL="0" marR="0" lvl="0" indent="-457183" algn="l" defTabSz="914367" rtl="0" eaLnBrk="1" fontAlgn="base" latinLnBrk="0" hangingPunct="1">
              <a:lnSpc>
                <a:spcPct val="90000"/>
              </a:lnSpc>
              <a:spcBef>
                <a:spcPts val="0"/>
              </a:spcBef>
              <a:spcAft>
                <a:spcPts val="0"/>
              </a:spcAft>
              <a:buClrTx/>
              <a:buSzTx/>
              <a:buFontTx/>
              <a:buNone/>
              <a:tabLst/>
              <a:defRPr/>
            </a:pPr>
            <a:r>
              <a:rPr kumimoji="0" lang="en-US" sz="3200" b="1" i="0" u="none" strike="noStrike" kern="0" cap="none" spc="-60" normalizeH="0" baseline="0" noProof="0">
                <a:ln w="3175">
                  <a:noFill/>
                </a:ln>
                <a:gradFill>
                  <a:gsLst>
                    <a:gs pos="100000">
                      <a:srgbClr val="199BE2"/>
                    </a:gs>
                    <a:gs pos="0">
                      <a:srgbClr val="50E6FF"/>
                    </a:gs>
                  </a:gsLst>
                  <a:lin ang="2700000" scaled="1"/>
                </a:gradFill>
                <a:effectLst>
                  <a:outerShdw blurRad="127000" dist="38100" dir="2700000" algn="t" rotWithShape="0">
                    <a:prstClr val="black">
                      <a:alpha val="40000"/>
                    </a:prstClr>
                  </a:outerShdw>
                </a:effectLst>
                <a:uLnTx/>
                <a:uFillTx/>
                <a:latin typeface="Segoe UI" panose="020B0502040204020203" pitchFamily="34" charset="0"/>
                <a:ea typeface="+mn-ea"/>
                <a:cs typeface="Segoe UI" panose="020B0502040204020203" pitchFamily="34" charset="0"/>
              </a:rPr>
              <a:t>70%</a:t>
            </a:r>
          </a:p>
        </p:txBody>
      </p:sp>
      <p:sp>
        <p:nvSpPr>
          <p:cNvPr id="126" name="Rectangle 125">
            <a:extLst>
              <a:ext uri="{FF2B5EF4-FFF2-40B4-BE49-F238E27FC236}">
                <a16:creationId xmlns:a16="http://schemas.microsoft.com/office/drawing/2014/main" id="{68C2A73C-716F-42E6-8A52-3A2A7034647B}"/>
              </a:ext>
            </a:extLst>
          </p:cNvPr>
          <p:cNvSpPr/>
          <p:nvPr/>
        </p:nvSpPr>
        <p:spPr>
          <a:xfrm>
            <a:off x="421376" y="2874351"/>
            <a:ext cx="2825792" cy="526298"/>
          </a:xfrm>
          <a:prstGeom prst="rect">
            <a:avLst/>
          </a:prstGeom>
        </p:spPr>
        <p:txBody>
          <a:bodyPr wrap="square" lIns="0" tIns="0" rIns="91440" bIns="0">
            <a:spAutoFit/>
          </a:bodyPr>
          <a:lstStyle/>
          <a:p>
            <a:pPr marL="0" marR="0" lvl="1" indent="0" algn="l" defTabSz="914367" rtl="0" eaLnBrk="1" fontAlgn="base" latinLnBrk="0" hangingPunct="1">
              <a:lnSpc>
                <a:spcPct val="95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Average amount of elective procedures cancelled in Q2 plummeting income while expenses escalate</a:t>
            </a:r>
            <a:endParaRPr kumimoji="0" lang="en-US"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7" name="Rectangle 126">
            <a:extLst>
              <a:ext uri="{FF2B5EF4-FFF2-40B4-BE49-F238E27FC236}">
                <a16:creationId xmlns:a16="http://schemas.microsoft.com/office/drawing/2014/main" id="{5ACCC40C-B6B5-4D72-86E4-A27B9DB21198}"/>
              </a:ext>
            </a:extLst>
          </p:cNvPr>
          <p:cNvSpPr/>
          <p:nvPr/>
        </p:nvSpPr>
        <p:spPr>
          <a:xfrm>
            <a:off x="6235103" y="2434752"/>
            <a:ext cx="1882888" cy="443198"/>
          </a:xfrm>
          <a:prstGeom prst="rect">
            <a:avLst/>
          </a:prstGeom>
        </p:spPr>
        <p:txBody>
          <a:bodyPr wrap="none" lIns="0" tIns="0" rIns="0" bIns="0" anchor="ctr" anchorCtr="0">
            <a:spAutoFit/>
          </a:bodyPr>
          <a:lstStyle/>
          <a:p>
            <a:pPr marL="0" marR="0" lvl="0" indent="-457183" algn="l" defTabSz="914367" rtl="0" eaLnBrk="1" fontAlgn="base" latinLnBrk="0" hangingPunct="1">
              <a:lnSpc>
                <a:spcPct val="90000"/>
              </a:lnSpc>
              <a:spcBef>
                <a:spcPts val="0"/>
              </a:spcBef>
              <a:spcAft>
                <a:spcPts val="0"/>
              </a:spcAft>
              <a:buClrTx/>
              <a:buSzTx/>
              <a:buFontTx/>
              <a:buNone/>
              <a:tabLst/>
              <a:defRPr/>
            </a:pPr>
            <a:r>
              <a:rPr kumimoji="0" lang="en-US" sz="3200" b="1" i="0" u="none" strike="noStrike" kern="0" cap="none" spc="-60" normalizeH="0" baseline="0" noProof="0">
                <a:ln w="3175">
                  <a:noFill/>
                </a:ln>
                <a:gradFill>
                  <a:gsLst>
                    <a:gs pos="100000">
                      <a:srgbClr val="199BE2"/>
                    </a:gs>
                    <a:gs pos="0">
                      <a:srgbClr val="50E6FF"/>
                    </a:gs>
                  </a:gsLst>
                  <a:lin ang="2700000" scaled="1"/>
                </a:gradFill>
                <a:effectLst>
                  <a:outerShdw blurRad="127000" dist="38100" dir="2700000" algn="t" rotWithShape="0">
                    <a:prstClr val="black">
                      <a:alpha val="40000"/>
                    </a:prstClr>
                  </a:outerShdw>
                </a:effectLst>
                <a:uLnTx/>
                <a:uFillTx/>
                <a:latin typeface="Segoe UI" panose="020B0502040204020203" pitchFamily="34" charset="0"/>
                <a:ea typeface="+mn-ea"/>
                <a:cs typeface="Segoe UI" panose="020B0502040204020203" pitchFamily="34" charset="0"/>
                <a:sym typeface="Wingdings" panose="05000000000000000000" pitchFamily="2" charset="2"/>
              </a:rPr>
              <a:t></a:t>
            </a:r>
            <a:r>
              <a:rPr kumimoji="0" lang="en-US" sz="3200" b="1" i="0" u="none" strike="noStrike" kern="0" cap="none" spc="-60" normalizeH="0" baseline="0" noProof="0">
                <a:ln w="3175">
                  <a:noFill/>
                </a:ln>
                <a:gradFill>
                  <a:gsLst>
                    <a:gs pos="100000">
                      <a:srgbClr val="199BE2"/>
                    </a:gs>
                    <a:gs pos="0">
                      <a:srgbClr val="50E6FF"/>
                    </a:gs>
                  </a:gsLst>
                  <a:lin ang="2700000" scaled="1"/>
                </a:gradFill>
                <a:effectLst>
                  <a:outerShdw blurRad="127000" dist="38100" dir="2700000" algn="t" rotWithShape="0">
                    <a:prstClr val="black">
                      <a:alpha val="40000"/>
                    </a:prstClr>
                  </a:outerShdw>
                </a:effectLst>
                <a:uLnTx/>
                <a:uFillTx/>
                <a:latin typeface="Segoe UI" panose="020B0502040204020203" pitchFamily="34" charset="0"/>
                <a:ea typeface="+mn-ea"/>
                <a:cs typeface="Segoe UI" panose="020B0502040204020203" pitchFamily="34" charset="0"/>
              </a:rPr>
              <a:t>Margins</a:t>
            </a:r>
          </a:p>
        </p:txBody>
      </p:sp>
      <p:sp>
        <p:nvSpPr>
          <p:cNvPr id="128" name="Rectangle 127">
            <a:extLst>
              <a:ext uri="{FF2B5EF4-FFF2-40B4-BE49-F238E27FC236}">
                <a16:creationId xmlns:a16="http://schemas.microsoft.com/office/drawing/2014/main" id="{CB39E09C-24BB-4324-BD2B-3414D9B71439}"/>
              </a:ext>
            </a:extLst>
          </p:cNvPr>
          <p:cNvSpPr/>
          <p:nvPr/>
        </p:nvSpPr>
        <p:spPr>
          <a:xfrm>
            <a:off x="6235103" y="2874351"/>
            <a:ext cx="2648370" cy="526298"/>
          </a:xfrm>
          <a:prstGeom prst="rect">
            <a:avLst/>
          </a:prstGeom>
        </p:spPr>
        <p:txBody>
          <a:bodyPr wrap="square" lIns="0" tIns="0" rIns="91440" bIns="0">
            <a:spAutoFit/>
          </a:bodyPr>
          <a:lstStyle/>
          <a:p>
            <a:pPr marL="0" marR="0" lvl="1" indent="0" algn="l" defTabSz="914367" rtl="0" eaLnBrk="1" fontAlgn="base" latinLnBrk="0" hangingPunct="1">
              <a:lnSpc>
                <a:spcPct val="95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And low cash flow forcing partnerships and M&amp;A to survive with depleted reserves</a:t>
            </a:r>
          </a:p>
        </p:txBody>
      </p:sp>
      <p:sp>
        <p:nvSpPr>
          <p:cNvPr id="129" name="Rectangle 128">
            <a:extLst>
              <a:ext uri="{FF2B5EF4-FFF2-40B4-BE49-F238E27FC236}">
                <a16:creationId xmlns:a16="http://schemas.microsoft.com/office/drawing/2014/main" id="{3C004147-BA5E-4CBE-9542-DEE392996244}"/>
              </a:ext>
            </a:extLst>
          </p:cNvPr>
          <p:cNvSpPr/>
          <p:nvPr/>
        </p:nvSpPr>
        <p:spPr>
          <a:xfrm>
            <a:off x="9164039" y="2472578"/>
            <a:ext cx="713657" cy="332399"/>
          </a:xfrm>
          <a:prstGeom prst="rect">
            <a:avLst/>
          </a:prstGeom>
        </p:spPr>
        <p:txBody>
          <a:bodyPr wrap="none" lIns="0" tIns="0" rIns="0" bIns="0" anchor="ctr" anchorCtr="0">
            <a:spAutoFit/>
          </a:bodyPr>
          <a:lstStyle/>
          <a:p>
            <a:pPr marL="0" marR="0" lvl="0" indent="-457183" algn="l" defTabSz="914367" rtl="0" eaLnBrk="1" fontAlgn="base" latinLnBrk="0" hangingPunct="1">
              <a:lnSpc>
                <a:spcPct val="90000"/>
              </a:lnSpc>
              <a:spcBef>
                <a:spcPts val="0"/>
              </a:spcBef>
              <a:spcAft>
                <a:spcPts val="0"/>
              </a:spcAft>
              <a:buClrTx/>
              <a:buSzTx/>
              <a:buFontTx/>
              <a:buNone/>
              <a:tabLst/>
              <a:defRPr/>
            </a:pPr>
            <a:r>
              <a:rPr kumimoji="0" lang="en-US" sz="2400" b="1" i="0" u="none" strike="noStrike" kern="0" cap="none" spc="-60" normalizeH="0" baseline="0" noProof="0">
                <a:ln w="3175">
                  <a:noFill/>
                </a:ln>
                <a:gradFill>
                  <a:gsLst>
                    <a:gs pos="100000">
                      <a:srgbClr val="199BE2"/>
                    </a:gs>
                    <a:gs pos="0">
                      <a:srgbClr val="50E6FF"/>
                    </a:gs>
                  </a:gsLst>
                  <a:lin ang="2700000" scaled="1"/>
                </a:gradFill>
                <a:effectLst>
                  <a:outerShdw blurRad="127000" dist="38100" dir="2700000" algn="t" rotWithShape="0">
                    <a:prstClr val="black">
                      <a:alpha val="40000"/>
                    </a:prstClr>
                  </a:outerShdw>
                </a:effectLst>
                <a:uLnTx/>
                <a:uFillTx/>
                <a:latin typeface="Segoe UI" panose="020B0502040204020203" pitchFamily="34" charset="0"/>
                <a:ea typeface="+mn-ea"/>
                <a:cs typeface="Segoe UI" panose="020B0502040204020203" pitchFamily="34" charset="0"/>
              </a:rPr>
              <a:t>Crisis</a:t>
            </a:r>
          </a:p>
        </p:txBody>
      </p:sp>
      <p:sp>
        <p:nvSpPr>
          <p:cNvPr id="130" name="Rectangle 129">
            <a:extLst>
              <a:ext uri="{FF2B5EF4-FFF2-40B4-BE49-F238E27FC236}">
                <a16:creationId xmlns:a16="http://schemas.microsoft.com/office/drawing/2014/main" id="{9516F9DA-513B-42BB-8777-6DC99C5D050E}"/>
              </a:ext>
            </a:extLst>
          </p:cNvPr>
          <p:cNvSpPr/>
          <p:nvPr/>
        </p:nvSpPr>
        <p:spPr>
          <a:xfrm>
            <a:off x="9189308" y="2874351"/>
            <a:ext cx="2579821" cy="526298"/>
          </a:xfrm>
          <a:prstGeom prst="rect">
            <a:avLst/>
          </a:prstGeom>
        </p:spPr>
        <p:txBody>
          <a:bodyPr wrap="square" lIns="0" tIns="0" rIns="91440" bIns="0">
            <a:spAutoFit/>
          </a:bodyPr>
          <a:lstStyle/>
          <a:p>
            <a:pPr marL="0" marR="0" lvl="1" indent="0" algn="l" defTabSz="914367" rtl="0" eaLnBrk="1" fontAlgn="base" latinLnBrk="0" hangingPunct="1">
              <a:lnSpc>
                <a:spcPct val="95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Role of healthcare leaders to move from managing the crisis to reinvent a successful future</a:t>
            </a:r>
          </a:p>
        </p:txBody>
      </p:sp>
      <p:sp>
        <p:nvSpPr>
          <p:cNvPr id="131" name="Rectangle 130">
            <a:extLst>
              <a:ext uri="{FF2B5EF4-FFF2-40B4-BE49-F238E27FC236}">
                <a16:creationId xmlns:a16="http://schemas.microsoft.com/office/drawing/2014/main" id="{5925808B-3A41-44BB-8B5A-656D99F0D11B}"/>
              </a:ext>
            </a:extLst>
          </p:cNvPr>
          <p:cNvSpPr/>
          <p:nvPr/>
        </p:nvSpPr>
        <p:spPr>
          <a:xfrm>
            <a:off x="6235103" y="5279555"/>
            <a:ext cx="804066" cy="443198"/>
          </a:xfrm>
          <a:prstGeom prst="rect">
            <a:avLst/>
          </a:prstGeom>
        </p:spPr>
        <p:txBody>
          <a:bodyPr wrap="none" lIns="0" tIns="0" rIns="0" bIns="0" anchor="ctr" anchorCtr="0">
            <a:spAutoFit/>
          </a:bodyPr>
          <a:lstStyle/>
          <a:p>
            <a:pPr marL="0" marR="0" lvl="0" indent="-457183" algn="l" defTabSz="914367" rtl="0" eaLnBrk="1" fontAlgn="base" latinLnBrk="0" hangingPunct="1">
              <a:lnSpc>
                <a:spcPct val="90000"/>
              </a:lnSpc>
              <a:spcBef>
                <a:spcPts val="0"/>
              </a:spcBef>
              <a:spcAft>
                <a:spcPts val="0"/>
              </a:spcAft>
              <a:buClrTx/>
              <a:buSzTx/>
              <a:buFontTx/>
              <a:buNone/>
              <a:tabLst/>
              <a:defRPr/>
            </a:pPr>
            <a:r>
              <a:rPr kumimoji="0" lang="en-US" sz="3200" b="1" i="0" u="none" strike="noStrike" kern="0" cap="none" spc="-60" normalizeH="0" baseline="0" noProof="0">
                <a:ln w="3175">
                  <a:noFill/>
                </a:ln>
                <a:gradFill>
                  <a:gsLst>
                    <a:gs pos="100000">
                      <a:srgbClr val="199BE2"/>
                    </a:gs>
                    <a:gs pos="0">
                      <a:srgbClr val="50E6FF"/>
                    </a:gs>
                  </a:gsLst>
                  <a:lin ang="2700000" scaled="1"/>
                </a:gradFill>
                <a:effectLst>
                  <a:outerShdw blurRad="127000" dist="38100" dir="2700000" algn="t" rotWithShape="0">
                    <a:prstClr val="black">
                      <a:alpha val="40000"/>
                    </a:prstClr>
                  </a:outerShdw>
                </a:effectLst>
                <a:uLnTx/>
                <a:uFillTx/>
                <a:latin typeface="Segoe UI" panose="020B0502040204020203" pitchFamily="34" charset="0"/>
                <a:ea typeface="+mn-ea"/>
                <a:cs typeface="Segoe UI" panose="020B0502040204020203" pitchFamily="34" charset="0"/>
              </a:rPr>
              <a:t>41%</a:t>
            </a:r>
          </a:p>
        </p:txBody>
      </p:sp>
      <p:sp>
        <p:nvSpPr>
          <p:cNvPr id="132" name="Rectangle 131">
            <a:extLst>
              <a:ext uri="{FF2B5EF4-FFF2-40B4-BE49-F238E27FC236}">
                <a16:creationId xmlns:a16="http://schemas.microsoft.com/office/drawing/2014/main" id="{9AFC03DF-6FC3-4249-A755-D0C7AA656C46}"/>
              </a:ext>
            </a:extLst>
          </p:cNvPr>
          <p:cNvSpPr/>
          <p:nvPr/>
        </p:nvSpPr>
        <p:spPr>
          <a:xfrm>
            <a:off x="6235103" y="5668359"/>
            <a:ext cx="2255195" cy="701731"/>
          </a:xfrm>
          <a:prstGeom prst="rect">
            <a:avLst/>
          </a:prstGeom>
        </p:spPr>
        <p:txBody>
          <a:bodyPr wrap="square" lIns="0" tIns="0" rIns="91440" bIns="0">
            <a:spAutoFit/>
          </a:bodyPr>
          <a:lstStyle/>
          <a:p>
            <a:pPr marL="0" marR="0" lvl="1" indent="0" algn="l" defTabSz="914367" rtl="0" eaLnBrk="1" fontAlgn="base" latinLnBrk="0" hangingPunct="1">
              <a:lnSpc>
                <a:spcPct val="95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Providers say data and analytics challenges is preventing them from succeeding in value-based care models</a:t>
            </a:r>
          </a:p>
        </p:txBody>
      </p:sp>
      <p:sp>
        <p:nvSpPr>
          <p:cNvPr id="133" name="Rectangle 132">
            <a:extLst>
              <a:ext uri="{FF2B5EF4-FFF2-40B4-BE49-F238E27FC236}">
                <a16:creationId xmlns:a16="http://schemas.microsoft.com/office/drawing/2014/main" id="{75D3ADC4-8F80-4D71-810B-98481777C306}"/>
              </a:ext>
            </a:extLst>
          </p:cNvPr>
          <p:cNvSpPr/>
          <p:nvPr/>
        </p:nvSpPr>
        <p:spPr>
          <a:xfrm>
            <a:off x="421376" y="5668359"/>
            <a:ext cx="2398638" cy="350865"/>
          </a:xfrm>
          <a:prstGeom prst="rect">
            <a:avLst/>
          </a:prstGeom>
        </p:spPr>
        <p:txBody>
          <a:bodyPr wrap="square" lIns="0" tIns="0" rIns="91440" bIns="0">
            <a:spAutoFit/>
          </a:bodyPr>
          <a:lstStyle/>
          <a:p>
            <a:pPr marL="0" marR="0" lvl="1" indent="0" algn="l" defTabSz="914367" rtl="0" eaLnBrk="1" fontAlgn="base" latinLnBrk="0" hangingPunct="1">
              <a:lnSpc>
                <a:spcPct val="95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Patients are unsatisfied with their current healthcare experience</a:t>
            </a:r>
            <a:endParaRPr kumimoji="0" lang="en-US"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4" name="Rectangle 133">
            <a:extLst>
              <a:ext uri="{FF2B5EF4-FFF2-40B4-BE49-F238E27FC236}">
                <a16:creationId xmlns:a16="http://schemas.microsoft.com/office/drawing/2014/main" id="{D780E375-0AA2-4FBE-920F-E7E523295721}"/>
              </a:ext>
            </a:extLst>
          </p:cNvPr>
          <p:cNvSpPr/>
          <p:nvPr/>
        </p:nvSpPr>
        <p:spPr>
          <a:xfrm>
            <a:off x="421376" y="5279555"/>
            <a:ext cx="804066" cy="443198"/>
          </a:xfrm>
          <a:prstGeom prst="rect">
            <a:avLst/>
          </a:prstGeom>
        </p:spPr>
        <p:txBody>
          <a:bodyPr wrap="none" lIns="0" tIns="0" rIns="0" bIns="0" anchor="ctr" anchorCtr="0">
            <a:spAutoFit/>
          </a:bodyPr>
          <a:lstStyle/>
          <a:p>
            <a:pPr marL="0" marR="0" lvl="0" indent="-457183" algn="l" defTabSz="914367" rtl="0" eaLnBrk="1" fontAlgn="base" latinLnBrk="0" hangingPunct="1">
              <a:lnSpc>
                <a:spcPct val="90000"/>
              </a:lnSpc>
              <a:spcBef>
                <a:spcPts val="0"/>
              </a:spcBef>
              <a:spcAft>
                <a:spcPts val="0"/>
              </a:spcAft>
              <a:buClrTx/>
              <a:buSzTx/>
              <a:buFontTx/>
              <a:buNone/>
              <a:tabLst/>
              <a:defRPr/>
            </a:pPr>
            <a:r>
              <a:rPr kumimoji="0" lang="en-US" sz="3200" b="1" i="0" u="none" strike="noStrike" kern="0" cap="none" spc="-60" normalizeH="0" baseline="0" noProof="0">
                <a:ln w="3175">
                  <a:noFill/>
                </a:ln>
                <a:gradFill>
                  <a:gsLst>
                    <a:gs pos="100000">
                      <a:srgbClr val="199BE2"/>
                    </a:gs>
                    <a:gs pos="0">
                      <a:srgbClr val="50E6FF"/>
                    </a:gs>
                  </a:gsLst>
                  <a:lin ang="2700000" scaled="1"/>
                </a:gradFill>
                <a:effectLst>
                  <a:outerShdw blurRad="127000" dist="38100" dir="2700000" algn="t" rotWithShape="0">
                    <a:prstClr val="black">
                      <a:alpha val="40000"/>
                    </a:prstClr>
                  </a:outerShdw>
                </a:effectLst>
                <a:uLnTx/>
                <a:uFillTx/>
                <a:latin typeface="Segoe UI" panose="020B0502040204020203" pitchFamily="34" charset="0"/>
                <a:ea typeface="+mn-ea"/>
                <a:cs typeface="Segoe UI" panose="020B0502040204020203" pitchFamily="34" charset="0"/>
              </a:rPr>
              <a:t>81%</a:t>
            </a:r>
          </a:p>
        </p:txBody>
      </p:sp>
      <p:sp>
        <p:nvSpPr>
          <p:cNvPr id="137" name="Rectangle 136">
            <a:extLst>
              <a:ext uri="{FF2B5EF4-FFF2-40B4-BE49-F238E27FC236}">
                <a16:creationId xmlns:a16="http://schemas.microsoft.com/office/drawing/2014/main" id="{5B544675-322B-4D04-B90B-03100939147E}"/>
              </a:ext>
            </a:extLst>
          </p:cNvPr>
          <p:cNvSpPr/>
          <p:nvPr/>
        </p:nvSpPr>
        <p:spPr>
          <a:xfrm>
            <a:off x="3334885" y="5279555"/>
            <a:ext cx="1041952" cy="443198"/>
          </a:xfrm>
          <a:prstGeom prst="rect">
            <a:avLst/>
          </a:prstGeom>
        </p:spPr>
        <p:txBody>
          <a:bodyPr wrap="none" lIns="0" tIns="0" rIns="0" bIns="0" anchor="ctr" anchorCtr="0">
            <a:spAutoFit/>
          </a:bodyPr>
          <a:lstStyle/>
          <a:p>
            <a:pPr marL="0" marR="0" lvl="0" indent="-457183" algn="l" defTabSz="914367" rtl="0" eaLnBrk="1" fontAlgn="base" latinLnBrk="0" hangingPunct="1">
              <a:lnSpc>
                <a:spcPct val="90000"/>
              </a:lnSpc>
              <a:spcBef>
                <a:spcPts val="0"/>
              </a:spcBef>
              <a:spcAft>
                <a:spcPts val="0"/>
              </a:spcAft>
              <a:buClrTx/>
              <a:buSzTx/>
              <a:buFontTx/>
              <a:buNone/>
              <a:tabLst/>
              <a:defRPr/>
            </a:pPr>
            <a:r>
              <a:rPr kumimoji="0" lang="en-US" sz="3200" b="1" i="0" u="none" strike="noStrike" kern="0" cap="none" spc="-60" normalizeH="0" baseline="0" noProof="0">
                <a:ln w="3175">
                  <a:noFill/>
                </a:ln>
                <a:gradFill>
                  <a:gsLst>
                    <a:gs pos="100000">
                      <a:srgbClr val="199BE2"/>
                    </a:gs>
                    <a:gs pos="0">
                      <a:srgbClr val="50E6FF"/>
                    </a:gs>
                  </a:gsLst>
                  <a:lin ang="2700000" scaled="1"/>
                </a:gradFill>
                <a:effectLst>
                  <a:outerShdw blurRad="127000" dist="38100" dir="2700000" algn="t" rotWithShape="0">
                    <a:prstClr val="black">
                      <a:alpha val="40000"/>
                    </a:prstClr>
                  </a:outerShdw>
                </a:effectLst>
                <a:uLnTx/>
                <a:uFillTx/>
                <a:latin typeface="Segoe UI" panose="020B0502040204020203" pitchFamily="34" charset="0"/>
                <a:ea typeface="+mn-ea"/>
                <a:cs typeface="Segoe UI" panose="020B0502040204020203" pitchFamily="34" charset="0"/>
              </a:rPr>
              <a:t>$6.2B</a:t>
            </a:r>
          </a:p>
        </p:txBody>
      </p:sp>
      <p:sp>
        <p:nvSpPr>
          <p:cNvPr id="138" name="Rectangle 137">
            <a:extLst>
              <a:ext uri="{FF2B5EF4-FFF2-40B4-BE49-F238E27FC236}">
                <a16:creationId xmlns:a16="http://schemas.microsoft.com/office/drawing/2014/main" id="{3F521F35-1FC0-44E5-9539-F42241BC2499}"/>
              </a:ext>
            </a:extLst>
          </p:cNvPr>
          <p:cNvSpPr/>
          <p:nvPr/>
        </p:nvSpPr>
        <p:spPr>
          <a:xfrm>
            <a:off x="3334885" y="5668359"/>
            <a:ext cx="2708002" cy="526298"/>
          </a:xfrm>
          <a:prstGeom prst="rect">
            <a:avLst/>
          </a:prstGeom>
        </p:spPr>
        <p:txBody>
          <a:bodyPr wrap="square" lIns="0" tIns="0" rIns="91440" bIns="0">
            <a:spAutoFit/>
          </a:bodyPr>
          <a:lstStyle/>
          <a:p>
            <a:pPr marL="0" marR="0" lvl="1" indent="0" algn="l" defTabSz="914367" rtl="0" eaLnBrk="1" fontAlgn="base" latinLnBrk="0" hangingPunct="1">
              <a:lnSpc>
                <a:spcPct val="95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Loss per year to data breaches, amid growing pressures in security and compliance</a:t>
            </a:r>
          </a:p>
        </p:txBody>
      </p:sp>
      <p:sp>
        <p:nvSpPr>
          <p:cNvPr id="139" name="Rectangle 138">
            <a:extLst>
              <a:ext uri="{FF2B5EF4-FFF2-40B4-BE49-F238E27FC236}">
                <a16:creationId xmlns:a16="http://schemas.microsoft.com/office/drawing/2014/main" id="{CFB5229B-943E-47EB-858E-4F3CA4E78110}"/>
              </a:ext>
            </a:extLst>
          </p:cNvPr>
          <p:cNvSpPr/>
          <p:nvPr/>
        </p:nvSpPr>
        <p:spPr>
          <a:xfrm>
            <a:off x="3334885" y="2434752"/>
            <a:ext cx="1470595" cy="443198"/>
          </a:xfrm>
          <a:prstGeom prst="rect">
            <a:avLst/>
          </a:prstGeom>
        </p:spPr>
        <p:txBody>
          <a:bodyPr wrap="none" lIns="0" tIns="0" rIns="0" bIns="0" anchor="ctr" anchorCtr="0">
            <a:spAutoFit/>
          </a:bodyPr>
          <a:lstStyle/>
          <a:p>
            <a:pPr indent="-457183" fontAlgn="base">
              <a:lnSpc>
                <a:spcPct val="90000"/>
              </a:lnSpc>
              <a:defRPr/>
            </a:pPr>
            <a:r>
              <a:rPr lang="en-US" sz="3200" b="1" kern="0" spc="-60">
                <a:ln w="3175">
                  <a:noFill/>
                </a:ln>
                <a:gradFill>
                  <a:gsLst>
                    <a:gs pos="100000">
                      <a:srgbClr val="199BE2"/>
                    </a:gs>
                    <a:gs pos="0">
                      <a:srgbClr val="50E6FF"/>
                    </a:gs>
                  </a:gsLst>
                  <a:lin ang="2700000" scaled="1"/>
                </a:gradFill>
                <a:effectLst>
                  <a:outerShdw blurRad="127000" dist="38100" dir="2700000" algn="t" rotWithShape="0">
                    <a:prstClr val="black">
                      <a:alpha val="40000"/>
                    </a:prstClr>
                  </a:outerShdw>
                </a:effectLst>
                <a:latin typeface="Segoe UI" panose="020B0502040204020203" pitchFamily="34" charset="0"/>
                <a:cs typeface="Segoe UI" panose="020B0502040204020203" pitchFamily="34" charset="0"/>
              </a:rPr>
              <a:t>200,000</a:t>
            </a:r>
          </a:p>
        </p:txBody>
      </p:sp>
      <p:sp>
        <p:nvSpPr>
          <p:cNvPr id="140" name="Rectangle 139">
            <a:extLst>
              <a:ext uri="{FF2B5EF4-FFF2-40B4-BE49-F238E27FC236}">
                <a16:creationId xmlns:a16="http://schemas.microsoft.com/office/drawing/2014/main" id="{9EA57EA6-8A6C-4AD7-996A-F618B7E16949}"/>
              </a:ext>
            </a:extLst>
          </p:cNvPr>
          <p:cNvSpPr/>
          <p:nvPr/>
        </p:nvSpPr>
        <p:spPr>
          <a:xfrm>
            <a:off x="3334885" y="2874351"/>
            <a:ext cx="2550307" cy="350865"/>
          </a:xfrm>
          <a:prstGeom prst="rect">
            <a:avLst/>
          </a:prstGeom>
        </p:spPr>
        <p:txBody>
          <a:bodyPr wrap="square" lIns="0" tIns="0" rIns="91440" bIns="0">
            <a:spAutoFit/>
          </a:bodyPr>
          <a:lstStyle/>
          <a:p>
            <a:pPr marL="0" lvl="1" fontAlgn="base">
              <a:lnSpc>
                <a:spcPct val="95000"/>
              </a:lnSpc>
              <a:spcBef>
                <a:spcPts val="600"/>
              </a:spcBef>
              <a:defRPr/>
            </a:pPr>
            <a:r>
              <a:rPr lang="en-US" sz="1200">
                <a:solidFill>
                  <a:srgbClr val="FFFFFF"/>
                </a:solidFill>
                <a:latin typeface="Segoe UI" panose="020B0502040204020203" pitchFamily="34" charset="0"/>
                <a:cs typeface="Segoe UI" panose="020B0502040204020203" pitchFamily="34" charset="0"/>
              </a:rPr>
              <a:t>Cancer screenings paused each week in Great Britain’s NHS </a:t>
            </a:r>
          </a:p>
        </p:txBody>
      </p:sp>
      <p:sp>
        <p:nvSpPr>
          <p:cNvPr id="141" name="Rectangle 140">
            <a:extLst>
              <a:ext uri="{FF2B5EF4-FFF2-40B4-BE49-F238E27FC236}">
                <a16:creationId xmlns:a16="http://schemas.microsoft.com/office/drawing/2014/main" id="{952F2E4A-2DF7-498E-B618-224F35C84AEE}"/>
              </a:ext>
            </a:extLst>
          </p:cNvPr>
          <p:cNvSpPr/>
          <p:nvPr/>
        </p:nvSpPr>
        <p:spPr>
          <a:xfrm>
            <a:off x="10572792" y="2472578"/>
            <a:ext cx="1227259" cy="332399"/>
          </a:xfrm>
          <a:prstGeom prst="rect">
            <a:avLst/>
          </a:prstGeom>
        </p:spPr>
        <p:txBody>
          <a:bodyPr wrap="none" lIns="0" tIns="0" rIns="0" bIns="0" anchor="ctr" anchorCtr="0">
            <a:spAutoFit/>
          </a:bodyPr>
          <a:lstStyle/>
          <a:p>
            <a:pPr marL="0" marR="0" lvl="0" indent="-457183" algn="l" defTabSz="914367" rtl="0" eaLnBrk="1" fontAlgn="base" latinLnBrk="0" hangingPunct="1">
              <a:lnSpc>
                <a:spcPct val="90000"/>
              </a:lnSpc>
              <a:spcBef>
                <a:spcPts val="0"/>
              </a:spcBef>
              <a:spcAft>
                <a:spcPts val="0"/>
              </a:spcAft>
              <a:buClrTx/>
              <a:buSzTx/>
              <a:buFontTx/>
              <a:buNone/>
              <a:tabLst/>
              <a:defRPr/>
            </a:pPr>
            <a:r>
              <a:rPr kumimoji="0" lang="en-US" sz="2400" b="1" i="0" u="none" strike="noStrike" kern="0" cap="none" spc="-60" normalizeH="0" baseline="0" noProof="0">
                <a:ln w="3175">
                  <a:noFill/>
                </a:ln>
                <a:gradFill>
                  <a:gsLst>
                    <a:gs pos="100000">
                      <a:srgbClr val="199BE2"/>
                    </a:gs>
                    <a:gs pos="0">
                      <a:srgbClr val="50E6FF"/>
                    </a:gs>
                  </a:gsLst>
                  <a:lin ang="2700000" scaled="1"/>
                </a:gradFill>
                <a:effectLst>
                  <a:outerShdw blurRad="127000" dist="38100" dir="2700000" algn="t" rotWithShape="0">
                    <a:prstClr val="black">
                      <a:alpha val="40000"/>
                    </a:prstClr>
                  </a:outerShdw>
                </a:effectLst>
                <a:uLnTx/>
                <a:uFillTx/>
                <a:latin typeface="Segoe UI" panose="020B0502040204020203" pitchFamily="34" charset="0"/>
                <a:ea typeface="+mn-ea"/>
                <a:cs typeface="Segoe UI" panose="020B0502040204020203" pitchFamily="34" charset="0"/>
              </a:rPr>
              <a:t>Restored</a:t>
            </a:r>
          </a:p>
        </p:txBody>
      </p:sp>
      <p:grpSp>
        <p:nvGrpSpPr>
          <p:cNvPr id="14" name="Group 13">
            <a:extLst>
              <a:ext uri="{FF2B5EF4-FFF2-40B4-BE49-F238E27FC236}">
                <a16:creationId xmlns:a16="http://schemas.microsoft.com/office/drawing/2014/main" id="{B1264203-D221-4110-9B68-537183BB653E}"/>
              </a:ext>
            </a:extLst>
          </p:cNvPr>
          <p:cNvGrpSpPr/>
          <p:nvPr/>
        </p:nvGrpSpPr>
        <p:grpSpPr>
          <a:xfrm>
            <a:off x="9966638" y="2380171"/>
            <a:ext cx="517212" cy="517212"/>
            <a:chOff x="9974734" y="2458543"/>
            <a:chExt cx="831086" cy="831086"/>
          </a:xfrm>
        </p:grpSpPr>
        <p:sp>
          <p:nvSpPr>
            <p:cNvPr id="162" name="Oval 161">
              <a:extLst>
                <a:ext uri="{FF2B5EF4-FFF2-40B4-BE49-F238E27FC236}">
                  <a16:creationId xmlns:a16="http://schemas.microsoft.com/office/drawing/2014/main" id="{A4E28829-9CDA-4D65-990D-B3ECF1203AFE}"/>
                </a:ext>
              </a:extLst>
            </p:cNvPr>
            <p:cNvSpPr/>
            <p:nvPr/>
          </p:nvSpPr>
          <p:spPr bwMode="auto">
            <a:xfrm>
              <a:off x="9974734" y="2458543"/>
              <a:ext cx="831086" cy="831086"/>
            </a:xfrm>
            <a:prstGeom prst="ellipse">
              <a:avLst/>
            </a:prstGeom>
            <a:solidFill>
              <a:schemeClr val="tx1">
                <a:alpha val="15000"/>
              </a:schemeClr>
            </a:solid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2" name="Group 17" descr="extend, connect, datacenters">
              <a:extLst>
                <a:ext uri="{FF2B5EF4-FFF2-40B4-BE49-F238E27FC236}">
                  <a16:creationId xmlns:a16="http://schemas.microsoft.com/office/drawing/2014/main" id="{26BE1953-626C-46AF-BC3A-4316F42CE118}"/>
                </a:ext>
              </a:extLst>
            </p:cNvPr>
            <p:cNvGrpSpPr>
              <a:grpSpLocks noChangeAspect="1"/>
            </p:cNvGrpSpPr>
            <p:nvPr/>
          </p:nvGrpSpPr>
          <p:grpSpPr bwMode="auto">
            <a:xfrm>
              <a:off x="10199810" y="2669407"/>
              <a:ext cx="444506" cy="444506"/>
              <a:chOff x="1633" y="784"/>
              <a:chExt cx="280" cy="280"/>
            </a:xfrm>
          </p:grpSpPr>
          <p:sp>
            <p:nvSpPr>
              <p:cNvPr id="143" name="Rectangle 18">
                <a:extLst>
                  <a:ext uri="{FF2B5EF4-FFF2-40B4-BE49-F238E27FC236}">
                    <a16:creationId xmlns:a16="http://schemas.microsoft.com/office/drawing/2014/main" id="{CF5ACAA2-8EFF-49F8-A4DF-E50230DB6937}"/>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44" name="Rectangle 19">
                <a:extLst>
                  <a:ext uri="{FF2B5EF4-FFF2-40B4-BE49-F238E27FC236}">
                    <a16:creationId xmlns:a16="http://schemas.microsoft.com/office/drawing/2014/main" id="{69EC34D6-FF87-4A39-BC5F-89CB0E61D9FB}"/>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45" name="Rectangle 20">
                <a:extLst>
                  <a:ext uri="{FF2B5EF4-FFF2-40B4-BE49-F238E27FC236}">
                    <a16:creationId xmlns:a16="http://schemas.microsoft.com/office/drawing/2014/main" id="{AA995371-CE41-47A2-8AAB-0B293EFAF628}"/>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46" name="Rectangle 21">
                <a:extLst>
                  <a:ext uri="{FF2B5EF4-FFF2-40B4-BE49-F238E27FC236}">
                    <a16:creationId xmlns:a16="http://schemas.microsoft.com/office/drawing/2014/main" id="{B1569CF1-2C97-4986-89A4-74A3FFDEEE1E}"/>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47" name="Rectangle 22">
                <a:extLst>
                  <a:ext uri="{FF2B5EF4-FFF2-40B4-BE49-F238E27FC236}">
                    <a16:creationId xmlns:a16="http://schemas.microsoft.com/office/drawing/2014/main" id="{B6193AFF-4CC8-4DDA-BB22-139F4D87A9D1}"/>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48" name="Rectangle 23">
                <a:extLst>
                  <a:ext uri="{FF2B5EF4-FFF2-40B4-BE49-F238E27FC236}">
                    <a16:creationId xmlns:a16="http://schemas.microsoft.com/office/drawing/2014/main" id="{5BF04491-A160-42A1-A5E4-141264EEC38C}"/>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49" name="Rectangle 24">
                <a:extLst>
                  <a:ext uri="{FF2B5EF4-FFF2-40B4-BE49-F238E27FC236}">
                    <a16:creationId xmlns:a16="http://schemas.microsoft.com/office/drawing/2014/main" id="{EEC4B23A-2290-4F6D-9AF9-D3C3AD949F3C}"/>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50" name="Rectangle 25">
                <a:extLst>
                  <a:ext uri="{FF2B5EF4-FFF2-40B4-BE49-F238E27FC236}">
                    <a16:creationId xmlns:a16="http://schemas.microsoft.com/office/drawing/2014/main" id="{9D258D7B-FAA2-4EC7-AF0E-AC5E997C09D7}"/>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51" name="Rectangle 26">
                <a:extLst>
                  <a:ext uri="{FF2B5EF4-FFF2-40B4-BE49-F238E27FC236}">
                    <a16:creationId xmlns:a16="http://schemas.microsoft.com/office/drawing/2014/main" id="{9D9B7437-3B06-4F0D-9134-408F8A8F9157}"/>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52" name="Oval 27">
                <a:extLst>
                  <a:ext uri="{FF2B5EF4-FFF2-40B4-BE49-F238E27FC236}">
                    <a16:creationId xmlns:a16="http://schemas.microsoft.com/office/drawing/2014/main" id="{4276F85F-60B3-4639-878B-B5A4CAF5D4E7}"/>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53" name="Rectangle 28">
                <a:extLst>
                  <a:ext uri="{FF2B5EF4-FFF2-40B4-BE49-F238E27FC236}">
                    <a16:creationId xmlns:a16="http://schemas.microsoft.com/office/drawing/2014/main" id="{EBEBEC08-91C5-4F52-B23E-E1303A35A7E1}"/>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54" name="Rectangle 29">
                <a:extLst>
                  <a:ext uri="{FF2B5EF4-FFF2-40B4-BE49-F238E27FC236}">
                    <a16:creationId xmlns:a16="http://schemas.microsoft.com/office/drawing/2014/main" id="{A0C824AD-972D-47FC-838D-E04068C1607F}"/>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55" name="Rectangle 30">
                <a:extLst>
                  <a:ext uri="{FF2B5EF4-FFF2-40B4-BE49-F238E27FC236}">
                    <a16:creationId xmlns:a16="http://schemas.microsoft.com/office/drawing/2014/main" id="{896F92D6-B924-460C-9923-FF04C62CD66F}"/>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56" name="Rectangle 31">
                <a:extLst>
                  <a:ext uri="{FF2B5EF4-FFF2-40B4-BE49-F238E27FC236}">
                    <a16:creationId xmlns:a16="http://schemas.microsoft.com/office/drawing/2014/main" id="{83FC1254-6934-42D6-AAE2-A991B99508C4}"/>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57" name="Oval 32">
                <a:extLst>
                  <a:ext uri="{FF2B5EF4-FFF2-40B4-BE49-F238E27FC236}">
                    <a16:creationId xmlns:a16="http://schemas.microsoft.com/office/drawing/2014/main" id="{A6BD073E-07F6-41B7-8D75-C29DBF3062DD}"/>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58" name="Oval 33">
                <a:extLst>
                  <a:ext uri="{FF2B5EF4-FFF2-40B4-BE49-F238E27FC236}">
                    <a16:creationId xmlns:a16="http://schemas.microsoft.com/office/drawing/2014/main" id="{E72104DB-CE01-4C53-AF71-D31B2191ABE3}"/>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59" name="Rectangle 34">
                <a:extLst>
                  <a:ext uri="{FF2B5EF4-FFF2-40B4-BE49-F238E27FC236}">
                    <a16:creationId xmlns:a16="http://schemas.microsoft.com/office/drawing/2014/main" id="{DC1CFFCC-252A-43FB-B28F-E09CE3648696}"/>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60" name="Rectangle 35">
                <a:extLst>
                  <a:ext uri="{FF2B5EF4-FFF2-40B4-BE49-F238E27FC236}">
                    <a16:creationId xmlns:a16="http://schemas.microsoft.com/office/drawing/2014/main" id="{20012D92-749B-4BCA-9AD5-D16D48B1511D}"/>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61" name="Rectangle 36">
                <a:extLst>
                  <a:ext uri="{FF2B5EF4-FFF2-40B4-BE49-F238E27FC236}">
                    <a16:creationId xmlns:a16="http://schemas.microsoft.com/office/drawing/2014/main" id="{1CB334AA-8B27-4F98-B55C-BBE13517F8B4}"/>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grpSp>
      </p:grpSp>
      <p:cxnSp>
        <p:nvCxnSpPr>
          <p:cNvPr id="11" name="Straight Connector 10">
            <a:extLst>
              <a:ext uri="{FF2B5EF4-FFF2-40B4-BE49-F238E27FC236}">
                <a16:creationId xmlns:a16="http://schemas.microsoft.com/office/drawing/2014/main" id="{64C1497B-0C3D-461C-8A4A-6C9FE390F289}"/>
              </a:ext>
            </a:extLst>
          </p:cNvPr>
          <p:cNvCxnSpPr>
            <a:cxnSpLocks/>
          </p:cNvCxnSpPr>
          <p:nvPr/>
        </p:nvCxnSpPr>
        <p:spPr>
          <a:xfrm flipH="1">
            <a:off x="293689" y="982004"/>
            <a:ext cx="3744911" cy="0"/>
          </a:xfrm>
          <a:prstGeom prst="line">
            <a:avLst/>
          </a:prstGeom>
          <a:ln w="31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C5F0A94-535F-43C7-8840-EE716437D6F1}"/>
              </a:ext>
            </a:extLst>
          </p:cNvPr>
          <p:cNvCxnSpPr>
            <a:cxnSpLocks/>
          </p:cNvCxnSpPr>
          <p:nvPr/>
        </p:nvCxnSpPr>
        <p:spPr>
          <a:xfrm flipH="1">
            <a:off x="8151492" y="982004"/>
            <a:ext cx="3744911" cy="0"/>
          </a:xfrm>
          <a:prstGeom prst="line">
            <a:avLst/>
          </a:prstGeom>
          <a:ln w="31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ABB3466-A2EE-4164-A0AB-3D5482C13C61}"/>
              </a:ext>
            </a:extLst>
          </p:cNvPr>
          <p:cNvCxnSpPr>
            <a:cxnSpLocks/>
          </p:cNvCxnSpPr>
          <p:nvPr/>
        </p:nvCxnSpPr>
        <p:spPr>
          <a:xfrm flipH="1">
            <a:off x="293689" y="3879700"/>
            <a:ext cx="3744911" cy="0"/>
          </a:xfrm>
          <a:prstGeom prst="line">
            <a:avLst/>
          </a:prstGeom>
          <a:ln w="31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570BB58-49B9-4D11-9D0E-2E7F68565F86}"/>
              </a:ext>
            </a:extLst>
          </p:cNvPr>
          <p:cNvCxnSpPr>
            <a:cxnSpLocks/>
          </p:cNvCxnSpPr>
          <p:nvPr/>
        </p:nvCxnSpPr>
        <p:spPr>
          <a:xfrm flipH="1">
            <a:off x="8151492" y="3879700"/>
            <a:ext cx="3744911" cy="0"/>
          </a:xfrm>
          <a:prstGeom prst="line">
            <a:avLst/>
          </a:prstGeom>
          <a:ln w="31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329F4885-ADFC-40C1-8995-4B911A8F25A9}"/>
              </a:ext>
            </a:extLst>
          </p:cNvPr>
          <p:cNvSpPr/>
          <p:nvPr/>
        </p:nvSpPr>
        <p:spPr>
          <a:xfrm>
            <a:off x="9164039" y="5279555"/>
            <a:ext cx="1853071" cy="443198"/>
          </a:xfrm>
          <a:prstGeom prst="rect">
            <a:avLst/>
          </a:prstGeom>
        </p:spPr>
        <p:txBody>
          <a:bodyPr wrap="none" lIns="0" tIns="0" rIns="0" bIns="0" anchor="ctr" anchorCtr="0">
            <a:spAutoFit/>
          </a:bodyPr>
          <a:lstStyle/>
          <a:p>
            <a:pPr marL="0" marR="0" lvl="0" indent="-457183" algn="l" defTabSz="914367" rtl="0" eaLnBrk="1" fontAlgn="base" latinLnBrk="0" hangingPunct="1">
              <a:lnSpc>
                <a:spcPct val="90000"/>
              </a:lnSpc>
              <a:spcBef>
                <a:spcPts val="0"/>
              </a:spcBef>
              <a:spcAft>
                <a:spcPts val="0"/>
              </a:spcAft>
              <a:buClrTx/>
              <a:buSzTx/>
              <a:buFontTx/>
              <a:buNone/>
              <a:tabLst/>
              <a:defRPr/>
            </a:pPr>
            <a:r>
              <a:rPr kumimoji="0" lang="en-US" sz="3200" b="1" i="0" u="none" strike="noStrike" kern="0" cap="none" spc="-60" normalizeH="0" baseline="0" noProof="0">
                <a:ln w="3175">
                  <a:noFill/>
                </a:ln>
                <a:gradFill>
                  <a:gsLst>
                    <a:gs pos="100000">
                      <a:srgbClr val="199BE2"/>
                    </a:gs>
                    <a:gs pos="0">
                      <a:srgbClr val="50E6FF"/>
                    </a:gs>
                  </a:gsLst>
                  <a:lin ang="2700000" scaled="1"/>
                </a:gradFill>
                <a:effectLst>
                  <a:outerShdw blurRad="127000" dist="38100" dir="2700000" algn="t" rotWithShape="0">
                    <a:prstClr val="black">
                      <a:alpha val="40000"/>
                    </a:prstClr>
                  </a:outerShdw>
                </a:effectLst>
                <a:uLnTx/>
                <a:uFillTx/>
                <a:latin typeface="Segoe UI" panose="020B0502040204020203" pitchFamily="34" charset="0"/>
                <a:ea typeface="+mn-ea"/>
                <a:cs typeface="Segoe UI" panose="020B0502040204020203" pitchFamily="34" charset="0"/>
              </a:rPr>
              <a:t>14 million</a:t>
            </a:r>
          </a:p>
        </p:txBody>
      </p:sp>
      <p:sp>
        <p:nvSpPr>
          <p:cNvPr id="65" name="Rectangle 64">
            <a:extLst>
              <a:ext uri="{FF2B5EF4-FFF2-40B4-BE49-F238E27FC236}">
                <a16:creationId xmlns:a16="http://schemas.microsoft.com/office/drawing/2014/main" id="{611C4D9F-D0CE-4976-90F3-AECCCA9A10B9}"/>
              </a:ext>
            </a:extLst>
          </p:cNvPr>
          <p:cNvSpPr/>
          <p:nvPr/>
        </p:nvSpPr>
        <p:spPr>
          <a:xfrm>
            <a:off x="9201016" y="5668359"/>
            <a:ext cx="2532909" cy="526298"/>
          </a:xfrm>
          <a:prstGeom prst="rect">
            <a:avLst/>
          </a:prstGeom>
        </p:spPr>
        <p:txBody>
          <a:bodyPr wrap="square" lIns="0" tIns="0" rIns="91440" bIns="0">
            <a:spAutoFit/>
          </a:bodyPr>
          <a:lstStyle/>
          <a:p>
            <a:pPr marL="0" marR="0" lvl="1" indent="0" algn="l" defTabSz="914367" rtl="0" eaLnBrk="1" fontAlgn="base" latinLnBrk="0" hangingPunct="1">
              <a:lnSpc>
                <a:spcPct val="95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By 2030, providers will suffer from a projected shortage of healthcare workers worldwide</a:t>
            </a:r>
          </a:p>
        </p:txBody>
      </p:sp>
      <p:sp>
        <p:nvSpPr>
          <p:cNvPr id="2" name="Slide Number Placeholder 6">
            <a:extLst>
              <a:ext uri="{FF2B5EF4-FFF2-40B4-BE49-F238E27FC236}">
                <a16:creationId xmlns:a16="http://schemas.microsoft.com/office/drawing/2014/main" id="{F57A5599-62C4-48A4-806F-442E1FBBE175}"/>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3" name="Footer Placeholder 1">
            <a:extLst>
              <a:ext uri="{FF2B5EF4-FFF2-40B4-BE49-F238E27FC236}">
                <a16:creationId xmlns:a16="http://schemas.microsoft.com/office/drawing/2014/main" id="{557DC727-F258-40DD-B768-36203D386444}"/>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Tree>
    <p:extLst>
      <p:ext uri="{BB962C8B-B14F-4D97-AF65-F5344CB8AC3E}">
        <p14:creationId xmlns:p14="http://schemas.microsoft.com/office/powerpoint/2010/main" val="4089303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2.96296E-6 L 0 0.03542 " pathEditMode="relative" rAng="0" ptsTypes="AA">
                                      <p:cBhvr>
                                        <p:cTn id="9" dur="500" spd="-100000" fill="hold"/>
                                        <p:tgtEl>
                                          <p:spTgt spid="1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500"/>
                                        <p:tgtEl>
                                          <p:spTgt spid="113"/>
                                        </p:tgtEl>
                                      </p:cBhvr>
                                    </p:animEffect>
                                  </p:childTnLst>
                                </p:cTn>
                              </p:par>
                              <p:par>
                                <p:cTn id="13" presetID="42" presetClass="path" presetSubtype="0" decel="100000" fill="hold" grpId="1" nodeType="withEffect">
                                  <p:stCondLst>
                                    <p:cond delay="0"/>
                                  </p:stCondLst>
                                  <p:childTnLst>
                                    <p:animMotion origin="layout" path="M 4.58333E-6 4.07407E-6 L 4.58333E-6 0.03541 " pathEditMode="relative" rAng="0" ptsTypes="AA">
                                      <p:cBhvr>
                                        <p:cTn id="14" dur="500" spd="-100000" fill="hold"/>
                                        <p:tgtEl>
                                          <p:spTgt spid="113"/>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14"/>
                                        </p:tgtEl>
                                        <p:attrNameLst>
                                          <p:attrName>style.visibility</p:attrName>
                                        </p:attrNameLst>
                                      </p:cBhvr>
                                      <p:to>
                                        <p:strVal val="visible"/>
                                      </p:to>
                                    </p:set>
                                    <p:animEffect transition="in" filter="fade">
                                      <p:cBhvr>
                                        <p:cTn id="17" dur="500"/>
                                        <p:tgtEl>
                                          <p:spTgt spid="114"/>
                                        </p:tgtEl>
                                      </p:cBhvr>
                                    </p:animEffect>
                                  </p:childTnLst>
                                </p:cTn>
                              </p:par>
                              <p:par>
                                <p:cTn id="18" presetID="42" presetClass="path" presetSubtype="0" decel="100000" fill="hold" grpId="1" nodeType="withEffect">
                                  <p:stCondLst>
                                    <p:cond delay="0"/>
                                  </p:stCondLst>
                                  <p:childTnLst>
                                    <p:animMotion origin="layout" path="M 8.33333E-7 4.07407E-6 L 8.33333E-7 0.03541 " pathEditMode="relative" rAng="0" ptsTypes="AA">
                                      <p:cBhvr>
                                        <p:cTn id="19" dur="500" spd="-100000" fill="hold"/>
                                        <p:tgtEl>
                                          <p:spTgt spid="114"/>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500"/>
                                        <p:tgtEl>
                                          <p:spTgt spid="115"/>
                                        </p:tgtEl>
                                      </p:cBhvr>
                                    </p:animEffect>
                                  </p:childTnLst>
                                </p:cTn>
                              </p:par>
                              <p:par>
                                <p:cTn id="23" presetID="42" presetClass="path" presetSubtype="0" decel="100000" fill="hold" grpId="1" nodeType="withEffect">
                                  <p:stCondLst>
                                    <p:cond delay="0"/>
                                  </p:stCondLst>
                                  <p:childTnLst>
                                    <p:animMotion origin="layout" path="M -1.25E-6 4.07407E-6 L -1.25E-6 0.03541 " pathEditMode="relative" rAng="0" ptsTypes="AA">
                                      <p:cBhvr>
                                        <p:cTn id="24" dur="500" spd="-100000" fill="hold"/>
                                        <p:tgtEl>
                                          <p:spTgt spid="115"/>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500"/>
                                        <p:tgtEl>
                                          <p:spTgt spid="116"/>
                                        </p:tgtEl>
                                      </p:cBhvr>
                                    </p:animEffect>
                                  </p:childTnLst>
                                </p:cTn>
                              </p:par>
                              <p:par>
                                <p:cTn id="28" presetID="42" presetClass="path" presetSubtype="0" decel="100000" fill="hold" grpId="1" nodeType="withEffect">
                                  <p:stCondLst>
                                    <p:cond delay="0"/>
                                  </p:stCondLst>
                                  <p:childTnLst>
                                    <p:animMotion origin="layout" path="M -4.16667E-6 4.07407E-6 L -4.16667E-6 0.03541 " pathEditMode="relative" rAng="0" ptsTypes="AA">
                                      <p:cBhvr>
                                        <p:cTn id="29" dur="500" spd="-100000" fill="hold"/>
                                        <p:tgtEl>
                                          <p:spTgt spid="116"/>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fade">
                                      <p:cBhvr>
                                        <p:cTn id="32" dur="500"/>
                                        <p:tgtEl>
                                          <p:spTgt spid="117"/>
                                        </p:tgtEl>
                                      </p:cBhvr>
                                    </p:animEffect>
                                  </p:childTnLst>
                                </p:cTn>
                              </p:par>
                              <p:par>
                                <p:cTn id="33" presetID="42" presetClass="path" presetSubtype="0" decel="100000" fill="hold" grpId="1" nodeType="withEffect">
                                  <p:stCondLst>
                                    <p:cond delay="0"/>
                                  </p:stCondLst>
                                  <p:childTnLst>
                                    <p:animMotion origin="layout" path="M 4.58333E-6 -2.59259E-6 L 4.58333E-6 0.03542 " pathEditMode="relative" rAng="0" ptsTypes="AA">
                                      <p:cBhvr>
                                        <p:cTn id="34" dur="500" spd="-100000" fill="hold"/>
                                        <p:tgtEl>
                                          <p:spTgt spid="117"/>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118"/>
                                        </p:tgtEl>
                                        <p:attrNameLst>
                                          <p:attrName>style.visibility</p:attrName>
                                        </p:attrNameLst>
                                      </p:cBhvr>
                                      <p:to>
                                        <p:strVal val="visible"/>
                                      </p:to>
                                    </p:set>
                                    <p:animEffect transition="in" filter="fade">
                                      <p:cBhvr>
                                        <p:cTn id="37" dur="500"/>
                                        <p:tgtEl>
                                          <p:spTgt spid="118"/>
                                        </p:tgtEl>
                                      </p:cBhvr>
                                    </p:animEffect>
                                  </p:childTnLst>
                                </p:cTn>
                              </p:par>
                              <p:par>
                                <p:cTn id="38" presetID="42" presetClass="path" presetSubtype="0" decel="100000" fill="hold" grpId="1" nodeType="withEffect">
                                  <p:stCondLst>
                                    <p:cond delay="0"/>
                                  </p:stCondLst>
                                  <p:childTnLst>
                                    <p:animMotion origin="layout" path="M 1.66667E-6 -2.59259E-6 L 1.66667E-6 0.03542 " pathEditMode="relative" rAng="0" ptsTypes="AA">
                                      <p:cBhvr>
                                        <p:cTn id="39" dur="500" spd="-100000" fill="hold"/>
                                        <p:tgtEl>
                                          <p:spTgt spid="118"/>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fade">
                                      <p:cBhvr>
                                        <p:cTn id="42" dur="500"/>
                                        <p:tgtEl>
                                          <p:spTgt spid="119"/>
                                        </p:tgtEl>
                                      </p:cBhvr>
                                    </p:animEffect>
                                  </p:childTnLst>
                                </p:cTn>
                              </p:par>
                              <p:par>
                                <p:cTn id="43" presetID="42" presetClass="path" presetSubtype="0" decel="100000" fill="hold" grpId="1" nodeType="withEffect">
                                  <p:stCondLst>
                                    <p:cond delay="0"/>
                                  </p:stCondLst>
                                  <p:childTnLst>
                                    <p:animMotion origin="layout" path="M -1.45833E-6 -2.59259E-6 L -1.45833E-6 0.03542 " pathEditMode="relative" rAng="0" ptsTypes="AA">
                                      <p:cBhvr>
                                        <p:cTn id="44" dur="500" spd="-100000" fill="hold"/>
                                        <p:tgtEl>
                                          <p:spTgt spid="119"/>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42" presetClass="path" presetSubtype="0" decel="100000" fill="hold" grpId="1" nodeType="withEffect">
                                  <p:stCondLst>
                                    <p:cond delay="0"/>
                                  </p:stCondLst>
                                  <p:childTnLst>
                                    <p:animMotion origin="layout" path="M -4.16667E-6 -2.59259E-6 L -4.16667E-6 0.03542 " pathEditMode="relative" rAng="0" ptsTypes="AA">
                                      <p:cBhvr>
                                        <p:cTn id="49" dur="500" spd="-100000" fill="hold"/>
                                        <p:tgtEl>
                                          <p:spTgt spid="120"/>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fade">
                                      <p:cBhvr>
                                        <p:cTn id="52" dur="500"/>
                                        <p:tgtEl>
                                          <p:spTgt spid="125"/>
                                        </p:tgtEl>
                                      </p:cBhvr>
                                    </p:animEffect>
                                  </p:childTnLst>
                                </p:cTn>
                              </p:par>
                              <p:par>
                                <p:cTn id="53" presetID="42" presetClass="path" presetSubtype="0" decel="100000" fill="hold" grpId="1" nodeType="withEffect">
                                  <p:stCondLst>
                                    <p:cond delay="0"/>
                                  </p:stCondLst>
                                  <p:childTnLst>
                                    <p:animMotion origin="layout" path="M 2.08333E-6 1.48148E-6 L 2.08333E-6 0.03542 " pathEditMode="relative" rAng="0" ptsTypes="AA">
                                      <p:cBhvr>
                                        <p:cTn id="54" dur="500" spd="-100000" fill="hold"/>
                                        <p:tgtEl>
                                          <p:spTgt spid="125"/>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126"/>
                                        </p:tgtEl>
                                        <p:attrNameLst>
                                          <p:attrName>style.visibility</p:attrName>
                                        </p:attrNameLst>
                                      </p:cBhvr>
                                      <p:to>
                                        <p:strVal val="visible"/>
                                      </p:to>
                                    </p:set>
                                    <p:animEffect transition="in" filter="fade">
                                      <p:cBhvr>
                                        <p:cTn id="57" dur="500"/>
                                        <p:tgtEl>
                                          <p:spTgt spid="126"/>
                                        </p:tgtEl>
                                      </p:cBhvr>
                                    </p:animEffect>
                                  </p:childTnLst>
                                </p:cTn>
                              </p:par>
                              <p:par>
                                <p:cTn id="58" presetID="42" presetClass="path" presetSubtype="0" decel="100000" fill="hold" grpId="1" nodeType="withEffect">
                                  <p:stCondLst>
                                    <p:cond delay="0"/>
                                  </p:stCondLst>
                                  <p:childTnLst>
                                    <p:animMotion origin="layout" path="M -6.25E-7 2.59259E-6 L -6.25E-7 0.03541 " pathEditMode="relative" rAng="0" ptsTypes="AA">
                                      <p:cBhvr>
                                        <p:cTn id="59" dur="500" spd="-100000" fill="hold"/>
                                        <p:tgtEl>
                                          <p:spTgt spid="126"/>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500"/>
                                        <p:tgtEl>
                                          <p:spTgt spid="139"/>
                                        </p:tgtEl>
                                      </p:cBhvr>
                                    </p:animEffect>
                                  </p:childTnLst>
                                </p:cTn>
                              </p:par>
                              <p:par>
                                <p:cTn id="63" presetID="42" presetClass="path" presetSubtype="0" decel="100000" fill="hold" grpId="1" nodeType="withEffect">
                                  <p:stCondLst>
                                    <p:cond delay="0"/>
                                  </p:stCondLst>
                                  <p:childTnLst>
                                    <p:animMotion origin="layout" path="M -4.16667E-6 1.48148E-6 L -4.16667E-6 0.03542 " pathEditMode="relative" rAng="0" ptsTypes="AA">
                                      <p:cBhvr>
                                        <p:cTn id="64" dur="500" spd="-100000" fill="hold"/>
                                        <p:tgtEl>
                                          <p:spTgt spid="139"/>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500"/>
                                        <p:tgtEl>
                                          <p:spTgt spid="140"/>
                                        </p:tgtEl>
                                      </p:cBhvr>
                                    </p:animEffect>
                                  </p:childTnLst>
                                </p:cTn>
                              </p:par>
                              <p:par>
                                <p:cTn id="68" presetID="42" presetClass="path" presetSubtype="0" decel="100000" fill="hold" grpId="1" nodeType="withEffect">
                                  <p:stCondLst>
                                    <p:cond delay="0"/>
                                  </p:stCondLst>
                                  <p:childTnLst>
                                    <p:animMotion origin="layout" path="M 5E-6 4.07407E-6 L 5E-6 0.03541 " pathEditMode="relative" rAng="0" ptsTypes="AA">
                                      <p:cBhvr>
                                        <p:cTn id="69" dur="500" spd="-100000" fill="hold"/>
                                        <p:tgtEl>
                                          <p:spTgt spid="140"/>
                                        </p:tgtEl>
                                        <p:attrNameLst>
                                          <p:attrName>ppt_x</p:attrName>
                                          <p:attrName>ppt_y</p:attrName>
                                        </p:attrNameLst>
                                      </p:cBhvr>
                                      <p:rCtr x="0" y="1759"/>
                                    </p:animMotion>
                                  </p:childTnLst>
                                </p:cTn>
                              </p:par>
                              <p:par>
                                <p:cTn id="70" presetID="10" presetClass="entr" presetSubtype="0" fill="hold" grpId="0" nodeType="withEffect">
                                  <p:stCondLst>
                                    <p:cond delay="0"/>
                                  </p:stCondLst>
                                  <p:childTnLst>
                                    <p:set>
                                      <p:cBhvr>
                                        <p:cTn id="71" dur="1" fill="hold">
                                          <p:stCondLst>
                                            <p:cond delay="0"/>
                                          </p:stCondLst>
                                        </p:cTn>
                                        <p:tgtEl>
                                          <p:spTgt spid="127"/>
                                        </p:tgtEl>
                                        <p:attrNameLst>
                                          <p:attrName>style.visibility</p:attrName>
                                        </p:attrNameLst>
                                      </p:cBhvr>
                                      <p:to>
                                        <p:strVal val="visible"/>
                                      </p:to>
                                    </p:set>
                                    <p:animEffect transition="in" filter="fade">
                                      <p:cBhvr>
                                        <p:cTn id="72" dur="500"/>
                                        <p:tgtEl>
                                          <p:spTgt spid="127"/>
                                        </p:tgtEl>
                                      </p:cBhvr>
                                    </p:animEffect>
                                  </p:childTnLst>
                                </p:cTn>
                              </p:par>
                              <p:par>
                                <p:cTn id="73" presetID="42" presetClass="path" presetSubtype="0" decel="100000" fill="hold" grpId="1" nodeType="withEffect">
                                  <p:stCondLst>
                                    <p:cond delay="0"/>
                                  </p:stCondLst>
                                  <p:childTnLst>
                                    <p:animMotion origin="layout" path="M -1.875E-6 1.48148E-6 L -1.875E-6 0.03542 " pathEditMode="relative" rAng="0" ptsTypes="AA">
                                      <p:cBhvr>
                                        <p:cTn id="74" dur="500" spd="-100000" fill="hold"/>
                                        <p:tgtEl>
                                          <p:spTgt spid="127"/>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128"/>
                                        </p:tgtEl>
                                        <p:attrNameLst>
                                          <p:attrName>style.visibility</p:attrName>
                                        </p:attrNameLst>
                                      </p:cBhvr>
                                      <p:to>
                                        <p:strVal val="visible"/>
                                      </p:to>
                                    </p:set>
                                    <p:animEffect transition="in" filter="fade">
                                      <p:cBhvr>
                                        <p:cTn id="77" dur="500"/>
                                        <p:tgtEl>
                                          <p:spTgt spid="128"/>
                                        </p:tgtEl>
                                      </p:cBhvr>
                                    </p:animEffect>
                                  </p:childTnLst>
                                </p:cTn>
                              </p:par>
                              <p:par>
                                <p:cTn id="78" presetID="42" presetClass="path" presetSubtype="0" decel="100000" fill="hold" grpId="1" nodeType="withEffect">
                                  <p:stCondLst>
                                    <p:cond delay="0"/>
                                  </p:stCondLst>
                                  <p:childTnLst>
                                    <p:animMotion origin="layout" path="M -2.08333E-6 2.59259E-6 L -2.08333E-6 0.03541 " pathEditMode="relative" rAng="0" ptsTypes="AA">
                                      <p:cBhvr>
                                        <p:cTn id="79" dur="500" spd="-100000" fill="hold"/>
                                        <p:tgtEl>
                                          <p:spTgt spid="128"/>
                                        </p:tgtEl>
                                        <p:attrNameLst>
                                          <p:attrName>ppt_x</p:attrName>
                                          <p:attrName>ppt_y</p:attrName>
                                        </p:attrNameLst>
                                      </p:cBhvr>
                                      <p:rCtr x="0" y="1759"/>
                                    </p:animMotion>
                                  </p:childTnLst>
                                </p:cTn>
                              </p:par>
                              <p:par>
                                <p:cTn id="80" presetID="10" presetClass="entr" presetSubtype="0" fill="hold" grpId="0" nodeType="withEffect">
                                  <p:stCondLst>
                                    <p:cond delay="0"/>
                                  </p:stCondLst>
                                  <p:childTnLst>
                                    <p:set>
                                      <p:cBhvr>
                                        <p:cTn id="81" dur="1" fill="hold">
                                          <p:stCondLst>
                                            <p:cond delay="0"/>
                                          </p:stCondLst>
                                        </p:cTn>
                                        <p:tgtEl>
                                          <p:spTgt spid="129"/>
                                        </p:tgtEl>
                                        <p:attrNameLst>
                                          <p:attrName>style.visibility</p:attrName>
                                        </p:attrNameLst>
                                      </p:cBhvr>
                                      <p:to>
                                        <p:strVal val="visible"/>
                                      </p:to>
                                    </p:set>
                                    <p:animEffect transition="in" filter="fade">
                                      <p:cBhvr>
                                        <p:cTn id="82" dur="500"/>
                                        <p:tgtEl>
                                          <p:spTgt spid="129"/>
                                        </p:tgtEl>
                                      </p:cBhvr>
                                    </p:animEffect>
                                  </p:childTnLst>
                                </p:cTn>
                              </p:par>
                              <p:par>
                                <p:cTn id="83" presetID="42" presetClass="path" presetSubtype="0" decel="100000" fill="hold" grpId="1" nodeType="withEffect">
                                  <p:stCondLst>
                                    <p:cond delay="0"/>
                                  </p:stCondLst>
                                  <p:childTnLst>
                                    <p:animMotion origin="layout" path="M 6.25E-7 -2.22222E-6 L 6.25E-7 0.03542 " pathEditMode="relative" rAng="0" ptsTypes="AA">
                                      <p:cBhvr>
                                        <p:cTn id="84" dur="500" spd="-100000" fill="hold"/>
                                        <p:tgtEl>
                                          <p:spTgt spid="129"/>
                                        </p:tgtEl>
                                        <p:attrNameLst>
                                          <p:attrName>ppt_x</p:attrName>
                                          <p:attrName>ppt_y</p:attrName>
                                        </p:attrNameLst>
                                      </p:cBhvr>
                                      <p:rCtr x="0" y="1759"/>
                                    </p:animMotion>
                                  </p:childTnLst>
                                </p:cTn>
                              </p:par>
                              <p:par>
                                <p:cTn id="85" presetID="10" presetClass="entr" presetSubtype="0" fill="hold" grpId="0" nodeType="withEffect">
                                  <p:stCondLst>
                                    <p:cond delay="0"/>
                                  </p:stCondLst>
                                  <p:childTnLst>
                                    <p:set>
                                      <p:cBhvr>
                                        <p:cTn id="86" dur="1" fill="hold">
                                          <p:stCondLst>
                                            <p:cond delay="0"/>
                                          </p:stCondLst>
                                        </p:cTn>
                                        <p:tgtEl>
                                          <p:spTgt spid="130"/>
                                        </p:tgtEl>
                                        <p:attrNameLst>
                                          <p:attrName>style.visibility</p:attrName>
                                        </p:attrNameLst>
                                      </p:cBhvr>
                                      <p:to>
                                        <p:strVal val="visible"/>
                                      </p:to>
                                    </p:set>
                                    <p:animEffect transition="in" filter="fade">
                                      <p:cBhvr>
                                        <p:cTn id="87" dur="500"/>
                                        <p:tgtEl>
                                          <p:spTgt spid="130"/>
                                        </p:tgtEl>
                                      </p:cBhvr>
                                    </p:animEffect>
                                  </p:childTnLst>
                                </p:cTn>
                              </p:par>
                              <p:par>
                                <p:cTn id="88" presetID="42" presetClass="path" presetSubtype="0" decel="100000" fill="hold" grpId="1" nodeType="withEffect">
                                  <p:stCondLst>
                                    <p:cond delay="0"/>
                                  </p:stCondLst>
                                  <p:childTnLst>
                                    <p:animMotion origin="layout" path="M 4.79167E-6 2.59259E-6 L 4.79167E-6 0.03541 " pathEditMode="relative" rAng="0" ptsTypes="AA">
                                      <p:cBhvr>
                                        <p:cTn id="89" dur="500" spd="-100000" fill="hold"/>
                                        <p:tgtEl>
                                          <p:spTgt spid="130"/>
                                        </p:tgtEl>
                                        <p:attrNameLst>
                                          <p:attrName>ppt_x</p:attrName>
                                          <p:attrName>ppt_y</p:attrName>
                                        </p:attrNameLst>
                                      </p:cBhvr>
                                      <p:rCtr x="0" y="1759"/>
                                    </p:animMotion>
                                  </p:childTnLst>
                                </p:cTn>
                              </p:par>
                              <p:par>
                                <p:cTn id="90" presetID="10" presetClass="entr" presetSubtype="0" fill="hold" grpId="0" nodeType="withEffect">
                                  <p:stCondLst>
                                    <p:cond delay="0"/>
                                  </p:stCondLst>
                                  <p:childTnLst>
                                    <p:set>
                                      <p:cBhvr>
                                        <p:cTn id="91" dur="1" fill="hold">
                                          <p:stCondLst>
                                            <p:cond delay="0"/>
                                          </p:stCondLst>
                                        </p:cTn>
                                        <p:tgtEl>
                                          <p:spTgt spid="134"/>
                                        </p:tgtEl>
                                        <p:attrNameLst>
                                          <p:attrName>style.visibility</p:attrName>
                                        </p:attrNameLst>
                                      </p:cBhvr>
                                      <p:to>
                                        <p:strVal val="visible"/>
                                      </p:to>
                                    </p:set>
                                    <p:animEffect transition="in" filter="fade">
                                      <p:cBhvr>
                                        <p:cTn id="92" dur="500"/>
                                        <p:tgtEl>
                                          <p:spTgt spid="134"/>
                                        </p:tgtEl>
                                      </p:cBhvr>
                                    </p:animEffect>
                                  </p:childTnLst>
                                </p:cTn>
                              </p:par>
                              <p:par>
                                <p:cTn id="93" presetID="42" presetClass="path" presetSubtype="0" decel="100000" fill="hold" grpId="1" nodeType="withEffect">
                                  <p:stCondLst>
                                    <p:cond delay="0"/>
                                  </p:stCondLst>
                                  <p:childTnLst>
                                    <p:animMotion origin="layout" path="M 2.08333E-6 -3.33333E-6 L 2.08333E-6 0.03542 " pathEditMode="relative" rAng="0" ptsTypes="AA">
                                      <p:cBhvr>
                                        <p:cTn id="94" dur="500" spd="-100000" fill="hold"/>
                                        <p:tgtEl>
                                          <p:spTgt spid="134"/>
                                        </p:tgtEl>
                                        <p:attrNameLst>
                                          <p:attrName>ppt_x</p:attrName>
                                          <p:attrName>ppt_y</p:attrName>
                                        </p:attrNameLst>
                                      </p:cBhvr>
                                      <p:rCtr x="0" y="1759"/>
                                    </p:animMotion>
                                  </p:childTnLst>
                                </p:cTn>
                              </p:par>
                              <p:par>
                                <p:cTn id="95" presetID="10" presetClass="entr" presetSubtype="0" fill="hold" grpId="0" nodeType="withEffect">
                                  <p:stCondLst>
                                    <p:cond delay="0"/>
                                  </p:stCondLst>
                                  <p:childTnLst>
                                    <p:set>
                                      <p:cBhvr>
                                        <p:cTn id="96" dur="1" fill="hold">
                                          <p:stCondLst>
                                            <p:cond delay="0"/>
                                          </p:stCondLst>
                                        </p:cTn>
                                        <p:tgtEl>
                                          <p:spTgt spid="137"/>
                                        </p:tgtEl>
                                        <p:attrNameLst>
                                          <p:attrName>style.visibility</p:attrName>
                                        </p:attrNameLst>
                                      </p:cBhvr>
                                      <p:to>
                                        <p:strVal val="visible"/>
                                      </p:to>
                                    </p:set>
                                    <p:animEffect transition="in" filter="fade">
                                      <p:cBhvr>
                                        <p:cTn id="97" dur="500"/>
                                        <p:tgtEl>
                                          <p:spTgt spid="137"/>
                                        </p:tgtEl>
                                      </p:cBhvr>
                                    </p:animEffect>
                                  </p:childTnLst>
                                </p:cTn>
                              </p:par>
                              <p:par>
                                <p:cTn id="98" presetID="42" presetClass="path" presetSubtype="0" decel="100000" fill="hold" grpId="1" nodeType="withEffect">
                                  <p:stCondLst>
                                    <p:cond delay="0"/>
                                  </p:stCondLst>
                                  <p:childTnLst>
                                    <p:animMotion origin="layout" path="M 3.95833E-6 -3.33333E-6 L 3.95833E-6 0.03542 " pathEditMode="relative" rAng="0" ptsTypes="AA">
                                      <p:cBhvr>
                                        <p:cTn id="99" dur="500" spd="-100000" fill="hold"/>
                                        <p:tgtEl>
                                          <p:spTgt spid="137"/>
                                        </p:tgtEl>
                                        <p:attrNameLst>
                                          <p:attrName>ppt_x</p:attrName>
                                          <p:attrName>ppt_y</p:attrName>
                                        </p:attrNameLst>
                                      </p:cBhvr>
                                      <p:rCtr x="0" y="1759"/>
                                    </p:animMotion>
                                  </p:childTnLst>
                                </p:cTn>
                              </p:par>
                              <p:par>
                                <p:cTn id="100" presetID="10" presetClass="entr" presetSubtype="0" fill="hold" grpId="0" nodeType="withEffect">
                                  <p:stCondLst>
                                    <p:cond delay="0"/>
                                  </p:stCondLst>
                                  <p:childTnLst>
                                    <p:set>
                                      <p:cBhvr>
                                        <p:cTn id="101" dur="1" fill="hold">
                                          <p:stCondLst>
                                            <p:cond delay="0"/>
                                          </p:stCondLst>
                                        </p:cTn>
                                        <p:tgtEl>
                                          <p:spTgt spid="131"/>
                                        </p:tgtEl>
                                        <p:attrNameLst>
                                          <p:attrName>style.visibility</p:attrName>
                                        </p:attrNameLst>
                                      </p:cBhvr>
                                      <p:to>
                                        <p:strVal val="visible"/>
                                      </p:to>
                                    </p:set>
                                    <p:animEffect transition="in" filter="fade">
                                      <p:cBhvr>
                                        <p:cTn id="102" dur="500"/>
                                        <p:tgtEl>
                                          <p:spTgt spid="131"/>
                                        </p:tgtEl>
                                      </p:cBhvr>
                                    </p:animEffect>
                                  </p:childTnLst>
                                </p:cTn>
                              </p:par>
                              <p:par>
                                <p:cTn id="103" presetID="42" presetClass="path" presetSubtype="0" decel="100000" fill="hold" grpId="1" nodeType="withEffect">
                                  <p:stCondLst>
                                    <p:cond delay="0"/>
                                  </p:stCondLst>
                                  <p:childTnLst>
                                    <p:animMotion origin="layout" path="M -1.04167E-6 -3.33333E-6 L -1.04167E-6 0.03542 " pathEditMode="relative" rAng="0" ptsTypes="AA">
                                      <p:cBhvr>
                                        <p:cTn id="104" dur="500" spd="-100000" fill="hold"/>
                                        <p:tgtEl>
                                          <p:spTgt spid="131"/>
                                        </p:tgtEl>
                                        <p:attrNameLst>
                                          <p:attrName>ppt_x</p:attrName>
                                          <p:attrName>ppt_y</p:attrName>
                                        </p:attrNameLst>
                                      </p:cBhvr>
                                      <p:rCtr x="0" y="1759"/>
                                    </p:animMotion>
                                  </p:childTnLst>
                                </p:cTn>
                              </p:par>
                              <p:par>
                                <p:cTn id="105" presetID="10" presetClass="entr" presetSubtype="0" fill="hold" grpId="0" nodeType="withEffect">
                                  <p:stCondLst>
                                    <p:cond delay="0"/>
                                  </p:stCondLst>
                                  <p:childTnLst>
                                    <p:set>
                                      <p:cBhvr>
                                        <p:cTn id="106" dur="1" fill="hold">
                                          <p:stCondLst>
                                            <p:cond delay="0"/>
                                          </p:stCondLst>
                                        </p:cTn>
                                        <p:tgtEl>
                                          <p:spTgt spid="132"/>
                                        </p:tgtEl>
                                        <p:attrNameLst>
                                          <p:attrName>style.visibility</p:attrName>
                                        </p:attrNameLst>
                                      </p:cBhvr>
                                      <p:to>
                                        <p:strVal val="visible"/>
                                      </p:to>
                                    </p:set>
                                    <p:animEffect transition="in" filter="fade">
                                      <p:cBhvr>
                                        <p:cTn id="107" dur="500"/>
                                        <p:tgtEl>
                                          <p:spTgt spid="132"/>
                                        </p:tgtEl>
                                      </p:cBhvr>
                                    </p:animEffect>
                                  </p:childTnLst>
                                </p:cTn>
                              </p:par>
                              <p:par>
                                <p:cTn id="108" presetID="42" presetClass="path" presetSubtype="0" decel="100000" fill="hold" grpId="1" nodeType="withEffect">
                                  <p:stCondLst>
                                    <p:cond delay="0"/>
                                  </p:stCondLst>
                                  <p:childTnLst>
                                    <p:animMotion origin="layout" path="M 3.75E-6 2.22222E-6 L 3.75E-6 0.03541 " pathEditMode="relative" rAng="0" ptsTypes="AA">
                                      <p:cBhvr>
                                        <p:cTn id="109" dur="500" spd="-100000" fill="hold"/>
                                        <p:tgtEl>
                                          <p:spTgt spid="132"/>
                                        </p:tgtEl>
                                        <p:attrNameLst>
                                          <p:attrName>ppt_x</p:attrName>
                                          <p:attrName>ppt_y</p:attrName>
                                        </p:attrNameLst>
                                      </p:cBhvr>
                                      <p:rCtr x="0" y="1759"/>
                                    </p:animMotion>
                                  </p:childTnLst>
                                </p:cTn>
                              </p:par>
                              <p:par>
                                <p:cTn id="110" presetID="10" presetClass="entr" presetSubtype="0" fill="hold" grpId="0" nodeType="withEffect">
                                  <p:stCondLst>
                                    <p:cond delay="0"/>
                                  </p:stCondLst>
                                  <p:childTnLst>
                                    <p:set>
                                      <p:cBhvr>
                                        <p:cTn id="111" dur="1" fill="hold">
                                          <p:stCondLst>
                                            <p:cond delay="0"/>
                                          </p:stCondLst>
                                        </p:cTn>
                                        <p:tgtEl>
                                          <p:spTgt spid="138"/>
                                        </p:tgtEl>
                                        <p:attrNameLst>
                                          <p:attrName>style.visibility</p:attrName>
                                        </p:attrNameLst>
                                      </p:cBhvr>
                                      <p:to>
                                        <p:strVal val="visible"/>
                                      </p:to>
                                    </p:set>
                                    <p:animEffect transition="in" filter="fade">
                                      <p:cBhvr>
                                        <p:cTn id="112" dur="500"/>
                                        <p:tgtEl>
                                          <p:spTgt spid="138"/>
                                        </p:tgtEl>
                                      </p:cBhvr>
                                    </p:animEffect>
                                  </p:childTnLst>
                                </p:cTn>
                              </p:par>
                              <p:par>
                                <p:cTn id="113" presetID="42" presetClass="path" presetSubtype="0" decel="100000" fill="hold" grpId="1" nodeType="withEffect">
                                  <p:stCondLst>
                                    <p:cond delay="0"/>
                                  </p:stCondLst>
                                  <p:childTnLst>
                                    <p:animMotion origin="layout" path="M 4.58333E-6 -4.81481E-6 L 4.58333E-6 0.03542 " pathEditMode="relative" rAng="0" ptsTypes="AA">
                                      <p:cBhvr>
                                        <p:cTn id="114" dur="500" spd="-100000" fill="hold"/>
                                        <p:tgtEl>
                                          <p:spTgt spid="138"/>
                                        </p:tgtEl>
                                        <p:attrNameLst>
                                          <p:attrName>ppt_x</p:attrName>
                                          <p:attrName>ppt_y</p:attrName>
                                        </p:attrNameLst>
                                      </p:cBhvr>
                                      <p:rCtr x="0" y="1759"/>
                                    </p:animMotion>
                                  </p:childTnLst>
                                </p:cTn>
                              </p:par>
                              <p:par>
                                <p:cTn id="115" presetID="10" presetClass="entr" presetSubtype="0" fill="hold" grpId="0" nodeType="withEffect">
                                  <p:stCondLst>
                                    <p:cond delay="0"/>
                                  </p:stCondLst>
                                  <p:childTnLst>
                                    <p:set>
                                      <p:cBhvr>
                                        <p:cTn id="116" dur="1" fill="hold">
                                          <p:stCondLst>
                                            <p:cond delay="0"/>
                                          </p:stCondLst>
                                        </p:cTn>
                                        <p:tgtEl>
                                          <p:spTgt spid="133"/>
                                        </p:tgtEl>
                                        <p:attrNameLst>
                                          <p:attrName>style.visibility</p:attrName>
                                        </p:attrNameLst>
                                      </p:cBhvr>
                                      <p:to>
                                        <p:strVal val="visible"/>
                                      </p:to>
                                    </p:set>
                                    <p:animEffect transition="in" filter="fade">
                                      <p:cBhvr>
                                        <p:cTn id="117" dur="500"/>
                                        <p:tgtEl>
                                          <p:spTgt spid="133"/>
                                        </p:tgtEl>
                                      </p:cBhvr>
                                    </p:animEffect>
                                  </p:childTnLst>
                                </p:cTn>
                              </p:par>
                              <p:par>
                                <p:cTn id="118" presetID="42" presetClass="path" presetSubtype="0" decel="100000" fill="hold" grpId="1" nodeType="withEffect">
                                  <p:stCondLst>
                                    <p:cond delay="0"/>
                                  </p:stCondLst>
                                  <p:childTnLst>
                                    <p:animMotion origin="layout" path="M -2.5E-6 -3.33333E-6 L -2.5E-6 0.03542 " pathEditMode="relative" rAng="0" ptsTypes="AA">
                                      <p:cBhvr>
                                        <p:cTn id="119" dur="500" spd="-100000" fill="hold"/>
                                        <p:tgtEl>
                                          <p:spTgt spid="133"/>
                                        </p:tgtEl>
                                        <p:attrNameLst>
                                          <p:attrName>ppt_x</p:attrName>
                                          <p:attrName>ppt_y</p:attrName>
                                        </p:attrNameLst>
                                      </p:cBhvr>
                                      <p:rCtr x="0" y="1759"/>
                                    </p:animMotion>
                                  </p:childTnLst>
                                </p:cTn>
                              </p:par>
                              <p:par>
                                <p:cTn id="120" presetID="10" presetClass="entr" presetSubtype="0" fill="hold" grpId="0" nodeType="withEffect">
                                  <p:stCondLst>
                                    <p:cond delay="0"/>
                                  </p:stCondLst>
                                  <p:childTnLst>
                                    <p:set>
                                      <p:cBhvr>
                                        <p:cTn id="121" dur="1" fill="hold">
                                          <p:stCondLst>
                                            <p:cond delay="0"/>
                                          </p:stCondLst>
                                        </p:cTn>
                                        <p:tgtEl>
                                          <p:spTgt spid="141"/>
                                        </p:tgtEl>
                                        <p:attrNameLst>
                                          <p:attrName>style.visibility</p:attrName>
                                        </p:attrNameLst>
                                      </p:cBhvr>
                                      <p:to>
                                        <p:strVal val="visible"/>
                                      </p:to>
                                    </p:set>
                                    <p:animEffect transition="in" filter="fade">
                                      <p:cBhvr>
                                        <p:cTn id="122" dur="500"/>
                                        <p:tgtEl>
                                          <p:spTgt spid="141"/>
                                        </p:tgtEl>
                                      </p:cBhvr>
                                    </p:animEffect>
                                  </p:childTnLst>
                                </p:cTn>
                              </p:par>
                              <p:par>
                                <p:cTn id="123" presetID="42" presetClass="path" presetSubtype="0" decel="100000" fill="hold" grpId="1" nodeType="withEffect">
                                  <p:stCondLst>
                                    <p:cond delay="0"/>
                                  </p:stCondLst>
                                  <p:childTnLst>
                                    <p:animMotion origin="layout" path="M 2.08333E-6 -2.22222E-6 L 2.08333E-6 0.03542 " pathEditMode="relative" rAng="0" ptsTypes="AA">
                                      <p:cBhvr>
                                        <p:cTn id="124" dur="500" spd="-100000" fill="hold"/>
                                        <p:tgtEl>
                                          <p:spTgt spid="141"/>
                                        </p:tgtEl>
                                        <p:attrNameLst>
                                          <p:attrName>ppt_x</p:attrName>
                                          <p:attrName>ppt_y</p:attrName>
                                        </p:attrNameLst>
                                      </p:cBhvr>
                                      <p:rCtr x="0" y="1759"/>
                                    </p:animMotion>
                                  </p:childTnLst>
                                </p:cTn>
                              </p:par>
                              <p:par>
                                <p:cTn id="125" presetID="10" presetClass="entr" presetSubtype="0"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Effect transition="in" filter="fade">
                                      <p:cBhvr>
                                        <p:cTn id="127" dur="500"/>
                                        <p:tgtEl>
                                          <p:spTgt spid="64"/>
                                        </p:tgtEl>
                                      </p:cBhvr>
                                    </p:animEffect>
                                  </p:childTnLst>
                                </p:cTn>
                              </p:par>
                              <p:par>
                                <p:cTn id="128" presetID="42" presetClass="path" presetSubtype="0" decel="100000" fill="hold" grpId="1" nodeType="withEffect">
                                  <p:stCondLst>
                                    <p:cond delay="0"/>
                                  </p:stCondLst>
                                  <p:childTnLst>
                                    <p:animMotion origin="layout" path="M -4.16667E-6 -3.33333E-6 L -4.16667E-6 0.03542 " pathEditMode="relative" rAng="0" ptsTypes="AA">
                                      <p:cBhvr>
                                        <p:cTn id="129" dur="500" spd="-100000" fill="hold"/>
                                        <p:tgtEl>
                                          <p:spTgt spid="64"/>
                                        </p:tgtEl>
                                        <p:attrNameLst>
                                          <p:attrName>ppt_x</p:attrName>
                                          <p:attrName>ppt_y</p:attrName>
                                        </p:attrNameLst>
                                      </p:cBhvr>
                                      <p:rCtr x="0" y="1759"/>
                                    </p:animMotion>
                                  </p:childTnLst>
                                </p:cTn>
                              </p:par>
                              <p:par>
                                <p:cTn id="130" presetID="10" presetClass="entr" presetSubtype="0" fill="hold" grpId="0" nodeType="withEffect">
                                  <p:stCondLst>
                                    <p:cond delay="0"/>
                                  </p:stCondLst>
                                  <p:childTnLst>
                                    <p:set>
                                      <p:cBhvr>
                                        <p:cTn id="131" dur="1" fill="hold">
                                          <p:stCondLst>
                                            <p:cond delay="0"/>
                                          </p:stCondLst>
                                        </p:cTn>
                                        <p:tgtEl>
                                          <p:spTgt spid="65"/>
                                        </p:tgtEl>
                                        <p:attrNameLst>
                                          <p:attrName>style.visibility</p:attrName>
                                        </p:attrNameLst>
                                      </p:cBhvr>
                                      <p:to>
                                        <p:strVal val="visible"/>
                                      </p:to>
                                    </p:set>
                                    <p:animEffect transition="in" filter="fade">
                                      <p:cBhvr>
                                        <p:cTn id="132" dur="500"/>
                                        <p:tgtEl>
                                          <p:spTgt spid="65"/>
                                        </p:tgtEl>
                                      </p:cBhvr>
                                    </p:animEffect>
                                  </p:childTnLst>
                                </p:cTn>
                              </p:par>
                              <p:par>
                                <p:cTn id="133" presetID="42" presetClass="path" presetSubtype="0" decel="100000" fill="hold" grpId="1" nodeType="withEffect">
                                  <p:stCondLst>
                                    <p:cond delay="0"/>
                                  </p:stCondLst>
                                  <p:childTnLst>
                                    <p:animMotion origin="layout" path="M -3.54167E-6 -4.81481E-6 L -3.54167E-6 0.03542 " pathEditMode="relative" rAng="0" ptsTypes="AA">
                                      <p:cBhvr>
                                        <p:cTn id="134" dur="500" spd="-100000" fill="hold"/>
                                        <p:tgtEl>
                                          <p:spTgt spid="6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5" grpId="0"/>
      <p:bldP spid="125" grpId="1"/>
      <p:bldP spid="126" grpId="0"/>
      <p:bldP spid="126" grpId="1"/>
      <p:bldP spid="127" grpId="0"/>
      <p:bldP spid="127" grpId="1"/>
      <p:bldP spid="128" grpId="0"/>
      <p:bldP spid="128" grpId="1"/>
      <p:bldP spid="129" grpId="0"/>
      <p:bldP spid="129" grpId="1"/>
      <p:bldP spid="130" grpId="0"/>
      <p:bldP spid="130" grpId="1"/>
      <p:bldP spid="131" grpId="0"/>
      <p:bldP spid="131" grpId="1"/>
      <p:bldP spid="132" grpId="0"/>
      <p:bldP spid="132" grpId="1"/>
      <p:bldP spid="133" grpId="0"/>
      <p:bldP spid="133" grpId="1"/>
      <p:bldP spid="134" grpId="0"/>
      <p:bldP spid="134" grpId="1"/>
      <p:bldP spid="137" grpId="0"/>
      <p:bldP spid="137" grpId="1"/>
      <p:bldP spid="138" grpId="0"/>
      <p:bldP spid="138" grpId="1"/>
      <p:bldP spid="139" grpId="0"/>
      <p:bldP spid="139" grpId="1"/>
      <p:bldP spid="140" grpId="0"/>
      <p:bldP spid="140" grpId="1"/>
      <p:bldP spid="141" grpId="0"/>
      <p:bldP spid="141" grpId="1"/>
      <p:bldP spid="64" grpId="0"/>
      <p:bldP spid="64" grpId="1"/>
      <p:bldP spid="65" grpId="0"/>
      <p:bldP spid="6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lose up of a device&#10;&#10;Description automatically generated">
            <a:extLst>
              <a:ext uri="{FF2B5EF4-FFF2-40B4-BE49-F238E27FC236}">
                <a16:creationId xmlns:a16="http://schemas.microsoft.com/office/drawing/2014/main" id="{1E96DD3C-7075-4CC9-BEFA-3C08B3BF392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74" b="31363"/>
          <a:stretch/>
        </p:blipFill>
        <p:spPr>
          <a:xfrm>
            <a:off x="182880" y="186326"/>
            <a:ext cx="11826240" cy="5414994"/>
          </a:xfrm>
          <a:prstGeom prst="rect">
            <a:avLst/>
          </a:prstGeom>
          <a:ln w="38100">
            <a:solidFill>
              <a:schemeClr val="bg1"/>
            </a:solidFill>
          </a:ln>
        </p:spPr>
      </p:pic>
      <p:sp>
        <p:nvSpPr>
          <p:cNvPr id="8" name="Rectangle 7">
            <a:extLst>
              <a:ext uri="{FF2B5EF4-FFF2-40B4-BE49-F238E27FC236}">
                <a16:creationId xmlns:a16="http://schemas.microsoft.com/office/drawing/2014/main" id="{6946B754-77A7-4E15-946F-D62AB33AE790}"/>
              </a:ext>
            </a:extLst>
          </p:cNvPr>
          <p:cNvSpPr/>
          <p:nvPr/>
        </p:nvSpPr>
        <p:spPr bwMode="auto">
          <a:xfrm>
            <a:off x="0" y="5860383"/>
            <a:ext cx="12192000" cy="738664"/>
          </a:xfrm>
          <a:prstGeom prst="rect">
            <a:avLst/>
          </a:prstGeom>
          <a:gradFill>
            <a:gsLst>
              <a:gs pos="50000">
                <a:schemeClr val="bg1">
                  <a:alpha val="20000"/>
                </a:schemeClr>
              </a:gs>
              <a:gs pos="0">
                <a:schemeClr val="bg1">
                  <a:alpha val="10000"/>
                </a:schemeClr>
              </a:gs>
              <a:gs pos="100000">
                <a:schemeClr val="bg1">
                  <a:alpha val="1000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50E6FF"/>
                </a:solidFill>
                <a:effectLst/>
                <a:uLnTx/>
                <a:uFillTx/>
                <a:latin typeface="Segoe UI Semibold" panose="020B0702040204020203" pitchFamily="34" charset="0"/>
                <a:ea typeface="+mn-ea"/>
                <a:cs typeface="Segoe UI Semibold" panose="020B0702040204020203" pitchFamily="34" charset="0"/>
              </a:rPr>
              <a:t>WHAT</a:t>
            </a:r>
          </a:p>
        </p:txBody>
      </p:sp>
      <p:cxnSp>
        <p:nvCxnSpPr>
          <p:cNvPr id="4" name="Straight Connector 3">
            <a:extLst>
              <a:ext uri="{FF2B5EF4-FFF2-40B4-BE49-F238E27FC236}">
                <a16:creationId xmlns:a16="http://schemas.microsoft.com/office/drawing/2014/main" id="{BDC3FFDA-F0D9-415E-8DA7-F1650C344652}"/>
              </a:ext>
            </a:extLst>
          </p:cNvPr>
          <p:cNvCxnSpPr>
            <a:cxnSpLocks/>
          </p:cNvCxnSpPr>
          <p:nvPr/>
        </p:nvCxnSpPr>
        <p:spPr>
          <a:xfrm>
            <a:off x="0" y="5787755"/>
            <a:ext cx="1219200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CE3C496-2435-4F0A-94B8-E10ABBFC550A}"/>
              </a:ext>
            </a:extLst>
          </p:cNvPr>
          <p:cNvCxnSpPr>
            <a:cxnSpLocks/>
          </p:cNvCxnSpPr>
          <p:nvPr/>
        </p:nvCxnSpPr>
        <p:spPr>
          <a:xfrm>
            <a:off x="0" y="6671675"/>
            <a:ext cx="1219200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0E21DBD-11A0-4BF7-A2A8-D00593984911}"/>
              </a:ext>
            </a:extLst>
          </p:cNvPr>
          <p:cNvGrpSpPr/>
          <p:nvPr/>
        </p:nvGrpSpPr>
        <p:grpSpPr>
          <a:xfrm>
            <a:off x="4758373" y="5928725"/>
            <a:ext cx="601980" cy="601980"/>
            <a:chOff x="997658" y="5928725"/>
            <a:chExt cx="601980" cy="601980"/>
          </a:xfrm>
        </p:grpSpPr>
        <p:sp>
          <p:nvSpPr>
            <p:cNvPr id="28" name="Oval 27">
              <a:extLst>
                <a:ext uri="{FF2B5EF4-FFF2-40B4-BE49-F238E27FC236}">
                  <a16:creationId xmlns:a16="http://schemas.microsoft.com/office/drawing/2014/main" id="{A592A8FD-96C3-4EA8-B235-C69366395011}"/>
                </a:ext>
              </a:extLst>
            </p:cNvPr>
            <p:cNvSpPr/>
            <p:nvPr/>
          </p:nvSpPr>
          <p:spPr bwMode="auto">
            <a:xfrm>
              <a:off x="997658" y="5928725"/>
              <a:ext cx="601980" cy="601980"/>
            </a:xfrm>
            <a:prstGeom prst="ellipse">
              <a:avLst/>
            </a:prstGeom>
            <a:no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52" name="data 3" descr="data, cloud, scale">
              <a:extLst>
                <a:ext uri="{FF2B5EF4-FFF2-40B4-BE49-F238E27FC236}">
                  <a16:creationId xmlns:a16="http://schemas.microsoft.com/office/drawing/2014/main" id="{98FB1F58-2476-4386-9866-5F56DF25A72A}"/>
                </a:ext>
              </a:extLst>
            </p:cNvPr>
            <p:cNvGrpSpPr>
              <a:grpSpLocks noChangeAspect="1"/>
            </p:cNvGrpSpPr>
            <p:nvPr/>
          </p:nvGrpSpPr>
          <p:grpSpPr bwMode="auto">
            <a:xfrm>
              <a:off x="1100674" y="6032501"/>
              <a:ext cx="395950" cy="394430"/>
              <a:chOff x="5781" y="773"/>
              <a:chExt cx="261" cy="260"/>
            </a:xfrm>
          </p:grpSpPr>
          <p:sp>
            <p:nvSpPr>
              <p:cNvPr id="53" name="AutoShape 87">
                <a:extLst>
                  <a:ext uri="{FF2B5EF4-FFF2-40B4-BE49-F238E27FC236}">
                    <a16:creationId xmlns:a16="http://schemas.microsoft.com/office/drawing/2014/main" id="{3605F230-ED24-46CF-BC60-2D73366878DA}"/>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89">
                <a:extLst>
                  <a:ext uri="{FF2B5EF4-FFF2-40B4-BE49-F238E27FC236}">
                    <a16:creationId xmlns:a16="http://schemas.microsoft.com/office/drawing/2014/main" id="{47BCF349-F8C7-4E28-B5DB-E569A145D8DD}"/>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90">
                <a:extLst>
                  <a:ext uri="{FF2B5EF4-FFF2-40B4-BE49-F238E27FC236}">
                    <a16:creationId xmlns:a16="http://schemas.microsoft.com/office/drawing/2014/main" id="{3CC55E8A-C38C-4DBE-8630-873AA25C53A2}"/>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91">
                <a:extLst>
                  <a:ext uri="{FF2B5EF4-FFF2-40B4-BE49-F238E27FC236}">
                    <a16:creationId xmlns:a16="http://schemas.microsoft.com/office/drawing/2014/main" id="{D2ACE68C-3D32-4EE5-A1C2-D88783ECB363}"/>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92">
                <a:extLst>
                  <a:ext uri="{FF2B5EF4-FFF2-40B4-BE49-F238E27FC236}">
                    <a16:creationId xmlns:a16="http://schemas.microsoft.com/office/drawing/2014/main" id="{905C14F8-4F04-4D59-AA6C-FAF221A69512}"/>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93">
                <a:extLst>
                  <a:ext uri="{FF2B5EF4-FFF2-40B4-BE49-F238E27FC236}">
                    <a16:creationId xmlns:a16="http://schemas.microsoft.com/office/drawing/2014/main" id="{1AD47EF5-7EC0-411C-AF09-966E457C2333}"/>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94">
                <a:extLst>
                  <a:ext uri="{FF2B5EF4-FFF2-40B4-BE49-F238E27FC236}">
                    <a16:creationId xmlns:a16="http://schemas.microsoft.com/office/drawing/2014/main" id="{F1623C52-F605-4290-BFB5-3C7664D4C883}"/>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95">
                <a:extLst>
                  <a:ext uri="{FF2B5EF4-FFF2-40B4-BE49-F238E27FC236}">
                    <a16:creationId xmlns:a16="http://schemas.microsoft.com/office/drawing/2014/main" id="{194E0C50-DBA3-4F21-9B73-F6D5B89D5E83}"/>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Freeform 96">
                <a:extLst>
                  <a:ext uri="{FF2B5EF4-FFF2-40B4-BE49-F238E27FC236}">
                    <a16:creationId xmlns:a16="http://schemas.microsoft.com/office/drawing/2014/main" id="{34FE88A0-7EAB-4B94-8B61-D2CF6AE2F82E}"/>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Freeform 97">
                <a:extLst>
                  <a:ext uri="{FF2B5EF4-FFF2-40B4-BE49-F238E27FC236}">
                    <a16:creationId xmlns:a16="http://schemas.microsoft.com/office/drawing/2014/main" id="{1E146B74-354C-44D9-A18F-F3DD4EF955E5}"/>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29377052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2">
            <a:extLst>
              <a:ext uri="{FF2B5EF4-FFF2-40B4-BE49-F238E27FC236}">
                <a16:creationId xmlns:a16="http://schemas.microsoft.com/office/drawing/2014/main" id="{A6582BC5-5E47-4A7F-BCB5-5D9A857507DD}"/>
              </a:ext>
            </a:extLst>
          </p:cNvPr>
          <p:cNvSpPr txBox="1">
            <a:spLocks/>
          </p:cNvSpPr>
          <p:nvPr/>
        </p:nvSpPr>
        <p:spPr>
          <a:xfrm>
            <a:off x="8320639" y="2625522"/>
            <a:ext cx="3200400" cy="61555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588"/>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Improve clinical and operational data insights</a:t>
            </a:r>
          </a:p>
        </p:txBody>
      </p:sp>
      <p:sp>
        <p:nvSpPr>
          <p:cNvPr id="46" name="!Drive">
            <a:extLst>
              <a:ext uri="{FF2B5EF4-FFF2-40B4-BE49-F238E27FC236}">
                <a16:creationId xmlns:a16="http://schemas.microsoft.com/office/drawing/2014/main" id="{F5202262-5C10-4E4A-B38F-94236358F690}"/>
              </a:ext>
            </a:extLst>
          </p:cNvPr>
          <p:cNvSpPr txBox="1">
            <a:spLocks/>
          </p:cNvSpPr>
          <p:nvPr/>
        </p:nvSpPr>
        <p:spPr>
          <a:xfrm>
            <a:off x="670962" y="2625522"/>
            <a:ext cx="3200400" cy="615553"/>
          </a:xfrm>
          <a:prstGeom prst="rect">
            <a:avLst/>
          </a:prstGeom>
        </p:spPr>
        <p:txBody>
          <a:bodyPr wrap="square" lIns="0" tIns="0" rIns="0" bIns="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588"/>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Enhance patient</a:t>
            </a:r>
            <a:br>
              <a:rPr kumimoji="0" lang="en-US" sz="2000" b="0" i="0" u="none" strike="noStrike" kern="1200" cap="none" spc="0" normalizeH="0" baseline="0" noProof="0">
                <a:ln>
                  <a:noFill/>
                </a:ln>
                <a:solidFill>
                  <a:srgbClr val="50E6FF"/>
                </a:solidFill>
                <a:effectLst/>
                <a:uLnTx/>
                <a:uFillTx/>
                <a:latin typeface="Segoe UI Semibold"/>
                <a:ea typeface="+mn-ea"/>
                <a:cs typeface="+mn-cs"/>
              </a:rPr>
            </a:br>
            <a:r>
              <a:rPr kumimoji="0" lang="en-US" sz="2000" b="0" i="0" u="none" strike="noStrike" kern="1200" cap="none" spc="0" normalizeH="0" baseline="0" noProof="0">
                <a:ln>
                  <a:noFill/>
                </a:ln>
                <a:solidFill>
                  <a:srgbClr val="50E6FF"/>
                </a:solidFill>
                <a:effectLst/>
                <a:uLnTx/>
                <a:uFillTx/>
                <a:latin typeface="Segoe UI Semibold"/>
                <a:ea typeface="+mn-ea"/>
                <a:cs typeface="+mn-cs"/>
              </a:rPr>
              <a:t>engagement</a:t>
            </a:r>
          </a:p>
        </p:txBody>
      </p:sp>
      <p:sp>
        <p:nvSpPr>
          <p:cNvPr id="47" name="Content Placeholder 2">
            <a:extLst>
              <a:ext uri="{FF2B5EF4-FFF2-40B4-BE49-F238E27FC236}">
                <a16:creationId xmlns:a16="http://schemas.microsoft.com/office/drawing/2014/main" id="{8F56B2C1-7693-4D58-938D-782E6123051C}"/>
              </a:ext>
            </a:extLst>
          </p:cNvPr>
          <p:cNvSpPr txBox="1">
            <a:spLocks/>
          </p:cNvSpPr>
          <p:nvPr/>
        </p:nvSpPr>
        <p:spPr>
          <a:xfrm>
            <a:off x="4495801" y="2625522"/>
            <a:ext cx="3200400" cy="61555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896354" rtl="0" eaLnBrk="1" fontAlgn="auto" latinLnBrk="0" hangingPunct="1">
              <a:lnSpc>
                <a:spcPct val="100000"/>
              </a:lnSpc>
              <a:spcBef>
                <a:spcPts val="588"/>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Empower health </a:t>
            </a:r>
            <a:br>
              <a:rPr kumimoji="0" lang="en-US" sz="2000" b="0" i="0" u="none" strike="noStrike" kern="1200" cap="none" spc="0" normalizeH="0" baseline="0" noProof="0">
                <a:ln>
                  <a:noFill/>
                </a:ln>
                <a:solidFill>
                  <a:srgbClr val="50E6FF"/>
                </a:solidFill>
                <a:effectLst/>
                <a:uLnTx/>
                <a:uFillTx/>
                <a:latin typeface="Segoe UI Semibold"/>
                <a:ea typeface="+mn-ea"/>
                <a:cs typeface="+mn-cs"/>
              </a:rPr>
            </a:br>
            <a:r>
              <a:rPr kumimoji="0" lang="en-US" sz="2000" b="0" i="0" u="none" strike="noStrike" kern="1200" cap="none" spc="0" normalizeH="0" baseline="0" noProof="0">
                <a:ln>
                  <a:noFill/>
                </a:ln>
                <a:solidFill>
                  <a:srgbClr val="50E6FF"/>
                </a:solidFill>
                <a:effectLst/>
                <a:uLnTx/>
                <a:uFillTx/>
                <a:latin typeface="Segoe UI Semibold"/>
                <a:ea typeface="+mn-ea"/>
                <a:cs typeface="+mn-cs"/>
              </a:rPr>
              <a:t>team collaboration</a:t>
            </a:r>
          </a:p>
        </p:txBody>
      </p:sp>
      <p:grpSp>
        <p:nvGrpSpPr>
          <p:cNvPr id="4" name="Group 3">
            <a:extLst>
              <a:ext uri="{FF2B5EF4-FFF2-40B4-BE49-F238E27FC236}">
                <a16:creationId xmlns:a16="http://schemas.microsoft.com/office/drawing/2014/main" id="{B83167B4-3AB1-4AD2-BD50-A695B6877E5B}"/>
              </a:ext>
            </a:extLst>
          </p:cNvPr>
          <p:cNvGrpSpPr/>
          <p:nvPr/>
        </p:nvGrpSpPr>
        <p:grpSpPr>
          <a:xfrm>
            <a:off x="9505296" y="1555981"/>
            <a:ext cx="831086" cy="831086"/>
            <a:chOff x="9505296" y="1772936"/>
            <a:chExt cx="831086" cy="831086"/>
          </a:xfrm>
        </p:grpSpPr>
        <p:sp>
          <p:nvSpPr>
            <p:cNvPr id="44" name="Oval 43">
              <a:extLst>
                <a:ext uri="{FF2B5EF4-FFF2-40B4-BE49-F238E27FC236}">
                  <a16:creationId xmlns:a16="http://schemas.microsoft.com/office/drawing/2014/main" id="{E01B549F-9E0B-4D15-ACFE-B2B0C4DE32A0}"/>
                </a:ext>
              </a:extLst>
            </p:cNvPr>
            <p:cNvSpPr/>
            <p:nvPr/>
          </p:nvSpPr>
          <p:spPr bwMode="auto">
            <a:xfrm>
              <a:off x="9505296" y="1772936"/>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76" name="Graphic 247" descr="engineer, assistance">
              <a:extLst>
                <a:ext uri="{FF2B5EF4-FFF2-40B4-BE49-F238E27FC236}">
                  <a16:creationId xmlns:a16="http://schemas.microsoft.com/office/drawing/2014/main" id="{CFAD7E51-0593-4154-84B2-40675080ECD5}"/>
                </a:ext>
              </a:extLst>
            </p:cNvPr>
            <p:cNvGrpSpPr/>
            <p:nvPr/>
          </p:nvGrpSpPr>
          <p:grpSpPr>
            <a:xfrm>
              <a:off x="9703326" y="1970967"/>
              <a:ext cx="435026" cy="435024"/>
              <a:chOff x="6337562" y="5744951"/>
              <a:chExt cx="435026" cy="435024"/>
            </a:xfrm>
          </p:grpSpPr>
          <p:sp>
            <p:nvSpPr>
              <p:cNvPr id="77" name="Freeform: Shape 76">
                <a:extLst>
                  <a:ext uri="{FF2B5EF4-FFF2-40B4-BE49-F238E27FC236}">
                    <a16:creationId xmlns:a16="http://schemas.microsoft.com/office/drawing/2014/main" id="{59461C96-0D81-460A-8B65-6AA07FA37352}"/>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82C4D93F-2A96-4686-8DB0-B5CBC7337D08}"/>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2" name="@morph1">
            <a:extLst>
              <a:ext uri="{FF2B5EF4-FFF2-40B4-BE49-F238E27FC236}">
                <a16:creationId xmlns:a16="http://schemas.microsoft.com/office/drawing/2014/main" id="{CEC777DF-F246-4B2A-B0B5-C4DC949FE177}"/>
              </a:ext>
            </a:extLst>
          </p:cNvPr>
          <p:cNvGrpSpPr/>
          <p:nvPr/>
        </p:nvGrpSpPr>
        <p:grpSpPr>
          <a:xfrm>
            <a:off x="1855619" y="1555981"/>
            <a:ext cx="831086" cy="831086"/>
            <a:chOff x="1855619" y="1772936"/>
            <a:chExt cx="831086" cy="831086"/>
          </a:xfrm>
        </p:grpSpPr>
        <p:sp>
          <p:nvSpPr>
            <p:cNvPr id="42" name="Oval 41">
              <a:extLst>
                <a:ext uri="{FF2B5EF4-FFF2-40B4-BE49-F238E27FC236}">
                  <a16:creationId xmlns:a16="http://schemas.microsoft.com/office/drawing/2014/main" id="{EDEACC3C-8635-49AC-9063-8894E94F6CF2}"/>
                </a:ext>
              </a:extLst>
            </p:cNvPr>
            <p:cNvSpPr/>
            <p:nvPr/>
          </p:nvSpPr>
          <p:spPr bwMode="auto">
            <a:xfrm>
              <a:off x="1855619" y="1772936"/>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79" name="Group 78">
              <a:extLst>
                <a:ext uri="{FF2B5EF4-FFF2-40B4-BE49-F238E27FC236}">
                  <a16:creationId xmlns:a16="http://schemas.microsoft.com/office/drawing/2014/main" id="{240D4AD3-66CB-47F8-BEFD-0B57C368BCC0}"/>
                </a:ext>
              </a:extLst>
            </p:cNvPr>
            <p:cNvGrpSpPr/>
            <p:nvPr/>
          </p:nvGrpSpPr>
          <p:grpSpPr>
            <a:xfrm>
              <a:off x="2037933" y="1940143"/>
              <a:ext cx="466458" cy="496672"/>
              <a:chOff x="3450872" y="3240159"/>
              <a:chExt cx="414624" cy="441481"/>
            </a:xfrm>
          </p:grpSpPr>
          <p:grpSp>
            <p:nvGrpSpPr>
              <p:cNvPr id="80" name="Graphic 63" descr="people">
                <a:extLst>
                  <a:ext uri="{FF2B5EF4-FFF2-40B4-BE49-F238E27FC236}">
                    <a16:creationId xmlns:a16="http://schemas.microsoft.com/office/drawing/2014/main" id="{2F022D92-F0A7-40DB-A18C-42E933C3785E}"/>
                  </a:ext>
                </a:extLst>
              </p:cNvPr>
              <p:cNvGrpSpPr/>
              <p:nvPr/>
            </p:nvGrpSpPr>
            <p:grpSpPr>
              <a:xfrm>
                <a:off x="3450872" y="3267104"/>
                <a:ext cx="414624" cy="414536"/>
                <a:chOff x="5365475" y="3010750"/>
                <a:chExt cx="488296" cy="488192"/>
              </a:xfrm>
            </p:grpSpPr>
            <p:sp>
              <p:nvSpPr>
                <p:cNvPr id="85" name="Freeform: Shape 84">
                  <a:extLst>
                    <a:ext uri="{FF2B5EF4-FFF2-40B4-BE49-F238E27FC236}">
                      <a16:creationId xmlns:a16="http://schemas.microsoft.com/office/drawing/2014/main" id="{A3DE06B5-EFB2-47A3-852E-6290ED73DD19}"/>
                    </a:ext>
                  </a:extLst>
                </p:cNvPr>
                <p:cNvSpPr/>
                <p:nvPr/>
              </p:nvSpPr>
              <p:spPr>
                <a:xfrm>
                  <a:off x="5673612" y="3010750"/>
                  <a:ext cx="126834" cy="126834"/>
                </a:xfrm>
                <a:custGeom>
                  <a:avLst/>
                  <a:gdLst>
                    <a:gd name="connsiteX0" fmla="*/ 128703 w 126834"/>
                    <a:gd name="connsiteY0" fmla="*/ 65352 h 126834"/>
                    <a:gd name="connsiteX1" fmla="*/ 65352 w 126834"/>
                    <a:gd name="connsiteY1" fmla="*/ 128703 h 126834"/>
                    <a:gd name="connsiteX2" fmla="*/ 2001 w 126834"/>
                    <a:gd name="connsiteY2" fmla="*/ 65352 h 126834"/>
                    <a:gd name="connsiteX3" fmla="*/ 65352 w 126834"/>
                    <a:gd name="connsiteY3" fmla="*/ 2001 h 126834"/>
                    <a:gd name="connsiteX4" fmla="*/ 128703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8703" y="65352"/>
                      </a:moveTo>
                      <a:cubicBezTo>
                        <a:pt x="128703" y="100321"/>
                        <a:pt x="100321" y="128703"/>
                        <a:pt x="65352" y="128703"/>
                      </a:cubicBezTo>
                      <a:cubicBezTo>
                        <a:pt x="30382" y="128703"/>
                        <a:pt x="2001" y="100321"/>
                        <a:pt x="2001" y="65352"/>
                      </a:cubicBezTo>
                      <a:cubicBezTo>
                        <a:pt x="2001" y="30382"/>
                        <a:pt x="30382" y="2001"/>
                        <a:pt x="65352" y="2001"/>
                      </a:cubicBezTo>
                      <a:cubicBezTo>
                        <a:pt x="100321" y="2001"/>
                        <a:pt x="128703" y="30382"/>
                        <a:pt x="128703" y="65352"/>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F5DED2DA-F009-46C8-852E-4B0E32A001B5}"/>
                    </a:ext>
                  </a:extLst>
                </p:cNvPr>
                <p:cNvSpPr/>
                <p:nvPr/>
              </p:nvSpPr>
              <p:spPr>
                <a:xfrm>
                  <a:off x="5620396" y="3161267"/>
                  <a:ext cx="233375" cy="131907"/>
                </a:xfrm>
                <a:custGeom>
                  <a:avLst/>
                  <a:gdLst>
                    <a:gd name="connsiteX0" fmla="*/ 118060 w 233374"/>
                    <a:gd name="connsiteY0" fmla="*/ 2001 h 131907"/>
                    <a:gd name="connsiteX1" fmla="*/ 234119 w 233374"/>
                    <a:gd name="connsiteY1" fmla="*/ 118059 h 131907"/>
                    <a:gd name="connsiteX2" fmla="*/ 234119 w 233374"/>
                    <a:gd name="connsiteY2" fmla="*/ 132757 h 131907"/>
                    <a:gd name="connsiteX3" fmla="*/ 2001 w 233374"/>
                    <a:gd name="connsiteY3" fmla="*/ 132757 h 131907"/>
                    <a:gd name="connsiteX4" fmla="*/ 2001 w 233374"/>
                    <a:gd name="connsiteY4" fmla="*/ 118059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8" y="2001"/>
                        <a:pt x="234119" y="53695"/>
                        <a:pt x="234119" y="118059"/>
                      </a:cubicBezTo>
                      <a:lnTo>
                        <a:pt x="234119" y="132757"/>
                      </a:lnTo>
                      <a:lnTo>
                        <a:pt x="2001" y="132757"/>
                      </a:lnTo>
                      <a:lnTo>
                        <a:pt x="2001" y="118059"/>
                      </a:lnTo>
                      <a:cubicBezTo>
                        <a:pt x="2001" y="53695"/>
                        <a:pt x="54202" y="2001"/>
                        <a:pt x="118060" y="2001"/>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F98AA370-BDF4-4F7E-9E81-FC8EE0FEBA4B}"/>
                    </a:ext>
                  </a:extLst>
                </p:cNvPr>
                <p:cNvSpPr/>
                <p:nvPr/>
              </p:nvSpPr>
              <p:spPr>
                <a:xfrm>
                  <a:off x="5418180" y="32165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737DE2CD-82B8-48CB-A3BB-11259DA62A19}"/>
                    </a:ext>
                  </a:extLst>
                </p:cNvPr>
                <p:cNvSpPr/>
                <p:nvPr/>
              </p:nvSpPr>
              <p:spPr>
                <a:xfrm>
                  <a:off x="5365475" y="33670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2" name="Graphic 45" descr="heart, Azure service help">
                <a:extLst>
                  <a:ext uri="{FF2B5EF4-FFF2-40B4-BE49-F238E27FC236}">
                    <a16:creationId xmlns:a16="http://schemas.microsoft.com/office/drawing/2014/main" id="{D07FBE18-C9E8-4FEB-959B-F802A22CBD29}"/>
                  </a:ext>
                </a:extLst>
              </p:cNvPr>
              <p:cNvGrpSpPr/>
              <p:nvPr/>
            </p:nvGrpSpPr>
            <p:grpSpPr>
              <a:xfrm>
                <a:off x="3489507" y="3240159"/>
                <a:ext cx="177825" cy="177823"/>
                <a:chOff x="11099813" y="3060669"/>
                <a:chExt cx="360668" cy="360664"/>
              </a:xfrm>
            </p:grpSpPr>
            <p:sp>
              <p:nvSpPr>
                <p:cNvPr id="83" name="Freeform: Shape 82">
                  <a:extLst>
                    <a:ext uri="{FF2B5EF4-FFF2-40B4-BE49-F238E27FC236}">
                      <a16:creationId xmlns:a16="http://schemas.microsoft.com/office/drawing/2014/main" id="{5BF85833-20A2-49CA-8E50-9D433B19EFFE}"/>
                    </a:ext>
                  </a:extLst>
                </p:cNvPr>
                <p:cNvSpPr/>
                <p:nvPr/>
              </p:nvSpPr>
              <p:spPr>
                <a:xfrm>
                  <a:off x="11100558" y="3084776"/>
                  <a:ext cx="323486" cy="323482"/>
                </a:xfrm>
                <a:custGeom>
                  <a:avLst/>
                  <a:gdLst>
                    <a:gd name="connsiteX0" fmla="*/ 324819 w 323485"/>
                    <a:gd name="connsiteY0" fmla="*/ 179468 h 323482"/>
                    <a:gd name="connsiteX1" fmla="*/ 179468 w 323485"/>
                    <a:gd name="connsiteY1" fmla="*/ 324818 h 323482"/>
                    <a:gd name="connsiteX2" fmla="*/ 30466 w 323485"/>
                    <a:gd name="connsiteY2" fmla="*/ 175815 h 323482"/>
                    <a:gd name="connsiteX3" fmla="*/ 30466 w 323485"/>
                    <a:gd name="connsiteY3" fmla="*/ 33843 h 323482"/>
                    <a:gd name="connsiteX4" fmla="*/ 33840 w 323485"/>
                    <a:gd name="connsiteY4" fmla="*/ 30466 h 323482"/>
                    <a:gd name="connsiteX5" fmla="*/ 175817 w 323485"/>
                    <a:gd name="connsiteY5" fmla="*/ 30466 h 323482"/>
                    <a:gd name="connsiteX6" fmla="*/ 324819 w 323485"/>
                    <a:gd name="connsiteY6" fmla="*/ 179468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324819" y="179468"/>
                      </a:moveTo>
                      <a:lnTo>
                        <a:pt x="179468" y="324818"/>
                      </a:lnTo>
                      <a:lnTo>
                        <a:pt x="30466" y="175815"/>
                      </a:lnTo>
                      <a:cubicBezTo>
                        <a:pt x="-8737" y="136610"/>
                        <a:pt x="-8737" y="73045"/>
                        <a:pt x="30466" y="33843"/>
                      </a:cubicBezTo>
                      <a:lnTo>
                        <a:pt x="33840" y="30466"/>
                      </a:lnTo>
                      <a:cubicBezTo>
                        <a:pt x="73046" y="-8737"/>
                        <a:pt x="136611" y="-8737"/>
                        <a:pt x="175817" y="30466"/>
                      </a:cubicBezTo>
                      <a:lnTo>
                        <a:pt x="324819" y="179468"/>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94992CEE-634B-47F8-826E-58ABCFB4294B}"/>
                    </a:ext>
                  </a:extLst>
                </p:cNvPr>
                <p:cNvSpPr/>
                <p:nvPr/>
              </p:nvSpPr>
              <p:spPr>
                <a:xfrm>
                  <a:off x="11133727" y="3085052"/>
                  <a:ext cx="323486" cy="323482"/>
                </a:xfrm>
                <a:custGeom>
                  <a:avLst/>
                  <a:gdLst>
                    <a:gd name="connsiteX0" fmla="*/ 146415 w 323485"/>
                    <a:gd name="connsiteY0" fmla="*/ 324817 h 323482"/>
                    <a:gd name="connsiteX1" fmla="*/ 1064 w 323485"/>
                    <a:gd name="connsiteY1" fmla="*/ 179468 h 323482"/>
                    <a:gd name="connsiteX2" fmla="*/ 150068 w 323485"/>
                    <a:gd name="connsiteY2" fmla="*/ 30468 h 323482"/>
                    <a:gd name="connsiteX3" fmla="*/ 292042 w 323485"/>
                    <a:gd name="connsiteY3" fmla="*/ 30468 h 323482"/>
                    <a:gd name="connsiteX4" fmla="*/ 295416 w 323485"/>
                    <a:gd name="connsiteY4" fmla="*/ 33842 h 323482"/>
                    <a:gd name="connsiteX5" fmla="*/ 295416 w 323485"/>
                    <a:gd name="connsiteY5" fmla="*/ 175815 h 323482"/>
                    <a:gd name="connsiteX6" fmla="*/ 146415 w 323485"/>
                    <a:gd name="connsiteY6" fmla="*/ 324817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146415" y="324817"/>
                      </a:moveTo>
                      <a:lnTo>
                        <a:pt x="1064" y="179468"/>
                      </a:lnTo>
                      <a:lnTo>
                        <a:pt x="150068" y="30468"/>
                      </a:lnTo>
                      <a:cubicBezTo>
                        <a:pt x="189271" y="-8738"/>
                        <a:pt x="252836" y="-8738"/>
                        <a:pt x="292042" y="30468"/>
                      </a:cubicBezTo>
                      <a:lnTo>
                        <a:pt x="295416" y="33842"/>
                      </a:lnTo>
                      <a:cubicBezTo>
                        <a:pt x="334622" y="73048"/>
                        <a:pt x="334622" y="136612"/>
                        <a:pt x="295416" y="175815"/>
                      </a:cubicBezTo>
                      <a:lnTo>
                        <a:pt x="146415" y="324817"/>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 name="Group 2">
            <a:extLst>
              <a:ext uri="{FF2B5EF4-FFF2-40B4-BE49-F238E27FC236}">
                <a16:creationId xmlns:a16="http://schemas.microsoft.com/office/drawing/2014/main" id="{8D85DB88-9164-4A7E-90CE-4652410FE8BE}"/>
              </a:ext>
            </a:extLst>
          </p:cNvPr>
          <p:cNvGrpSpPr/>
          <p:nvPr/>
        </p:nvGrpSpPr>
        <p:grpSpPr>
          <a:xfrm>
            <a:off x="5680457" y="1555981"/>
            <a:ext cx="831086" cy="831086"/>
            <a:chOff x="5680457" y="1772936"/>
            <a:chExt cx="831086" cy="831086"/>
          </a:xfrm>
        </p:grpSpPr>
        <p:sp>
          <p:nvSpPr>
            <p:cNvPr id="43" name="Oval 42">
              <a:extLst>
                <a:ext uri="{FF2B5EF4-FFF2-40B4-BE49-F238E27FC236}">
                  <a16:creationId xmlns:a16="http://schemas.microsoft.com/office/drawing/2014/main" id="{D0637B67-ED74-46F8-B66A-ABF61B579ECA}"/>
                </a:ext>
              </a:extLst>
            </p:cNvPr>
            <p:cNvSpPr/>
            <p:nvPr/>
          </p:nvSpPr>
          <p:spPr bwMode="auto">
            <a:xfrm>
              <a:off x="5680457" y="1772936"/>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95" name="Group 94">
              <a:extLst>
                <a:ext uri="{FF2B5EF4-FFF2-40B4-BE49-F238E27FC236}">
                  <a16:creationId xmlns:a16="http://schemas.microsoft.com/office/drawing/2014/main" id="{B51E0E4E-A7FF-4169-9B0B-1E5965CE4CE7}"/>
                </a:ext>
              </a:extLst>
            </p:cNvPr>
            <p:cNvGrpSpPr/>
            <p:nvPr/>
          </p:nvGrpSpPr>
          <p:grpSpPr>
            <a:xfrm>
              <a:off x="5802491" y="1889228"/>
              <a:ext cx="548304" cy="559028"/>
              <a:chOff x="5783444" y="1968595"/>
              <a:chExt cx="587021" cy="598502"/>
            </a:xfrm>
          </p:grpSpPr>
          <p:grpSp>
            <p:nvGrpSpPr>
              <p:cNvPr id="8" name="Group 7">
                <a:extLst>
                  <a:ext uri="{FF2B5EF4-FFF2-40B4-BE49-F238E27FC236}">
                    <a16:creationId xmlns:a16="http://schemas.microsoft.com/office/drawing/2014/main" id="{C0483DE6-6FEC-493F-987B-45D25BAE8456}"/>
                  </a:ext>
                </a:extLst>
              </p:cNvPr>
              <p:cNvGrpSpPr/>
              <p:nvPr/>
            </p:nvGrpSpPr>
            <p:grpSpPr>
              <a:xfrm>
                <a:off x="6090248" y="1986513"/>
                <a:ext cx="151887" cy="229177"/>
                <a:chOff x="5946306" y="2679392"/>
                <a:chExt cx="299388" cy="451736"/>
              </a:xfrm>
            </p:grpSpPr>
            <p:sp>
              <p:nvSpPr>
                <p:cNvPr id="91" name="Freeform: Shape 90">
                  <a:extLst>
                    <a:ext uri="{FF2B5EF4-FFF2-40B4-BE49-F238E27FC236}">
                      <a16:creationId xmlns:a16="http://schemas.microsoft.com/office/drawing/2014/main" id="{8E618830-13F9-4880-9294-869CCF24FEBC}"/>
                    </a:ext>
                  </a:extLst>
                </p:cNvPr>
                <p:cNvSpPr/>
                <p:nvPr/>
              </p:nvSpPr>
              <p:spPr>
                <a:xfrm>
                  <a:off x="6021800" y="3017208"/>
                  <a:ext cx="148265" cy="29789"/>
                </a:xfrm>
                <a:custGeom>
                  <a:avLst/>
                  <a:gdLst>
                    <a:gd name="connsiteX0" fmla="*/ 186785 w 207644"/>
                    <a:gd name="connsiteY0" fmla="*/ 0 h 41719"/>
                    <a:gd name="connsiteX1" fmla="*/ 20860 w 207644"/>
                    <a:gd name="connsiteY1" fmla="*/ 0 h 41719"/>
                    <a:gd name="connsiteX2" fmla="*/ 0 w 207644"/>
                    <a:gd name="connsiteY2" fmla="*/ 20860 h 41719"/>
                    <a:gd name="connsiteX3" fmla="*/ 20860 w 207644"/>
                    <a:gd name="connsiteY3" fmla="*/ 41719 h 41719"/>
                    <a:gd name="connsiteX4" fmla="*/ 186785 w 207644"/>
                    <a:gd name="connsiteY4" fmla="*/ 41719 h 41719"/>
                    <a:gd name="connsiteX5" fmla="*/ 207645 w 207644"/>
                    <a:gd name="connsiteY5" fmla="*/ 20860 h 41719"/>
                    <a:gd name="connsiteX6" fmla="*/ 186785 w 207644"/>
                    <a:gd name="connsiteY6" fmla="*/ 0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4" h="41719">
                      <a:moveTo>
                        <a:pt x="186785" y="0"/>
                      </a:moveTo>
                      <a:lnTo>
                        <a:pt x="20860" y="0"/>
                      </a:lnTo>
                      <a:cubicBezTo>
                        <a:pt x="9339" y="0"/>
                        <a:pt x="0" y="9339"/>
                        <a:pt x="0" y="20860"/>
                      </a:cubicBezTo>
                      <a:cubicBezTo>
                        <a:pt x="0" y="32380"/>
                        <a:pt x="9339" y="41719"/>
                        <a:pt x="20860" y="41719"/>
                      </a:cubicBezTo>
                      <a:lnTo>
                        <a:pt x="186785" y="41719"/>
                      </a:lnTo>
                      <a:cubicBezTo>
                        <a:pt x="198306" y="41719"/>
                        <a:pt x="207645" y="32380"/>
                        <a:pt x="207645" y="20860"/>
                      </a:cubicBezTo>
                      <a:cubicBezTo>
                        <a:pt x="207645" y="9339"/>
                        <a:pt x="198306" y="0"/>
                        <a:pt x="186785"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EF039DD4-55AE-4B2B-9344-6DB108B8CE5F}"/>
                    </a:ext>
                  </a:extLst>
                </p:cNvPr>
                <p:cNvSpPr/>
                <p:nvPr/>
              </p:nvSpPr>
              <p:spPr>
                <a:xfrm>
                  <a:off x="6033838" y="3069918"/>
                  <a:ext cx="123849" cy="61210"/>
                </a:xfrm>
                <a:custGeom>
                  <a:avLst/>
                  <a:gdLst>
                    <a:gd name="connsiteX0" fmla="*/ 43910 w 173450"/>
                    <a:gd name="connsiteY0" fmla="*/ 50578 h 85725"/>
                    <a:gd name="connsiteX1" fmla="*/ 43910 w 173450"/>
                    <a:gd name="connsiteY1" fmla="*/ 62008 h 85725"/>
                    <a:gd name="connsiteX2" fmla="*/ 67532 w 173450"/>
                    <a:gd name="connsiteY2" fmla="*/ 85725 h 85725"/>
                    <a:gd name="connsiteX3" fmla="*/ 101251 w 173450"/>
                    <a:gd name="connsiteY3" fmla="*/ 85725 h 85725"/>
                    <a:gd name="connsiteX4" fmla="*/ 124873 w 173450"/>
                    <a:gd name="connsiteY4" fmla="*/ 62103 h 85725"/>
                    <a:gd name="connsiteX5" fmla="*/ 124873 w 173450"/>
                    <a:gd name="connsiteY5" fmla="*/ 51054 h 85725"/>
                    <a:gd name="connsiteX6" fmla="*/ 173450 w 173450"/>
                    <a:gd name="connsiteY6" fmla="*/ 0 h 85725"/>
                    <a:gd name="connsiteX7" fmla="*/ 0 w 173450"/>
                    <a:gd name="connsiteY7" fmla="*/ 0 h 85725"/>
                    <a:gd name="connsiteX8" fmla="*/ 43910 w 173450"/>
                    <a:gd name="connsiteY8" fmla="*/ 5057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450" h="85725">
                      <a:moveTo>
                        <a:pt x="43910" y="50578"/>
                      </a:moveTo>
                      <a:lnTo>
                        <a:pt x="43910" y="62008"/>
                      </a:lnTo>
                      <a:cubicBezTo>
                        <a:pt x="43910" y="75069"/>
                        <a:pt x="54471" y="85673"/>
                        <a:pt x="67532" y="85725"/>
                      </a:cubicBezTo>
                      <a:lnTo>
                        <a:pt x="101251" y="85725"/>
                      </a:lnTo>
                      <a:cubicBezTo>
                        <a:pt x="114275" y="85673"/>
                        <a:pt x="124820" y="75127"/>
                        <a:pt x="124873" y="62103"/>
                      </a:cubicBezTo>
                      <a:lnTo>
                        <a:pt x="124873" y="51054"/>
                      </a:lnTo>
                      <a:cubicBezTo>
                        <a:pt x="152011" y="49544"/>
                        <a:pt x="173291" y="27181"/>
                        <a:pt x="173450" y="0"/>
                      </a:cubicBezTo>
                      <a:lnTo>
                        <a:pt x="0" y="0"/>
                      </a:lnTo>
                      <a:cubicBezTo>
                        <a:pt x="150" y="25385"/>
                        <a:pt x="18798" y="46864"/>
                        <a:pt x="43910" y="50578"/>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A59EF9A7-3351-40BD-B5D9-755E3EF989E2}"/>
                    </a:ext>
                  </a:extLst>
                </p:cNvPr>
                <p:cNvSpPr/>
                <p:nvPr/>
              </p:nvSpPr>
              <p:spPr>
                <a:xfrm>
                  <a:off x="5946306" y="2679392"/>
                  <a:ext cx="299388" cy="316118"/>
                </a:xfrm>
                <a:custGeom>
                  <a:avLst/>
                  <a:gdLst>
                    <a:gd name="connsiteX0" fmla="*/ 209550 w 419290"/>
                    <a:gd name="connsiteY0" fmla="*/ 0 h 442721"/>
                    <a:gd name="connsiteX1" fmla="*/ 0 w 419290"/>
                    <a:gd name="connsiteY1" fmla="*/ 215170 h 442721"/>
                    <a:gd name="connsiteX2" fmla="*/ 15335 w 419290"/>
                    <a:gd name="connsiteY2" fmla="*/ 295942 h 442721"/>
                    <a:gd name="connsiteX3" fmla="*/ 19336 w 419290"/>
                    <a:gd name="connsiteY3" fmla="*/ 305467 h 442721"/>
                    <a:gd name="connsiteX4" fmla="*/ 55340 w 419290"/>
                    <a:gd name="connsiteY4" fmla="*/ 360902 h 442721"/>
                    <a:gd name="connsiteX5" fmla="*/ 108585 w 419290"/>
                    <a:gd name="connsiteY5" fmla="*/ 442722 h 442721"/>
                    <a:gd name="connsiteX6" fmla="*/ 310706 w 419290"/>
                    <a:gd name="connsiteY6" fmla="*/ 442722 h 442721"/>
                    <a:gd name="connsiteX7" fmla="*/ 363950 w 419290"/>
                    <a:gd name="connsiteY7" fmla="*/ 360902 h 442721"/>
                    <a:gd name="connsiteX8" fmla="*/ 399955 w 419290"/>
                    <a:gd name="connsiteY8" fmla="*/ 305467 h 442721"/>
                    <a:gd name="connsiteX9" fmla="*/ 403955 w 419290"/>
                    <a:gd name="connsiteY9" fmla="*/ 295942 h 442721"/>
                    <a:gd name="connsiteX10" fmla="*/ 419291 w 419290"/>
                    <a:gd name="connsiteY10" fmla="*/ 215170 h 442721"/>
                    <a:gd name="connsiteX11" fmla="*/ 209550 w 419290"/>
                    <a:gd name="connsiteY11" fmla="*/ 0 h 442721"/>
                    <a:gd name="connsiteX12" fmla="*/ 200025 w 419290"/>
                    <a:gd name="connsiteY12" fmla="*/ 79248 h 442721"/>
                    <a:gd name="connsiteX13" fmla="*/ 137541 w 419290"/>
                    <a:gd name="connsiteY13" fmla="*/ 98298 h 442721"/>
                    <a:gd name="connsiteX14" fmla="*/ 75819 w 419290"/>
                    <a:gd name="connsiteY14" fmla="*/ 224695 h 442721"/>
                    <a:gd name="connsiteX15" fmla="*/ 54959 w 419290"/>
                    <a:gd name="connsiteY15" fmla="*/ 245174 h 442721"/>
                    <a:gd name="connsiteX16" fmla="*/ 54959 w 419290"/>
                    <a:gd name="connsiteY16" fmla="*/ 245174 h 442721"/>
                    <a:gd name="connsiteX17" fmla="*/ 34481 w 419290"/>
                    <a:gd name="connsiteY17" fmla="*/ 223939 h 442721"/>
                    <a:gd name="connsiteX18" fmla="*/ 34481 w 419290"/>
                    <a:gd name="connsiteY18" fmla="*/ 223933 h 442721"/>
                    <a:gd name="connsiteX19" fmla="*/ 118491 w 419290"/>
                    <a:gd name="connsiteY19" fmla="*/ 61341 h 442721"/>
                    <a:gd name="connsiteX20" fmla="*/ 200406 w 419290"/>
                    <a:gd name="connsiteY20" fmla="*/ 37814 h 442721"/>
                    <a:gd name="connsiteX21" fmla="*/ 221266 w 419290"/>
                    <a:gd name="connsiteY21" fmla="*/ 58674 h 442721"/>
                    <a:gd name="connsiteX22" fmla="*/ 200406 w 419290"/>
                    <a:gd name="connsiteY22" fmla="*/ 79534 h 44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9290" h="442721">
                      <a:moveTo>
                        <a:pt x="209550" y="0"/>
                      </a:moveTo>
                      <a:cubicBezTo>
                        <a:pt x="93726" y="0"/>
                        <a:pt x="0" y="96393"/>
                        <a:pt x="0" y="215170"/>
                      </a:cubicBezTo>
                      <a:cubicBezTo>
                        <a:pt x="-31" y="242820"/>
                        <a:pt x="5172" y="270227"/>
                        <a:pt x="15335" y="295942"/>
                      </a:cubicBezTo>
                      <a:cubicBezTo>
                        <a:pt x="16605" y="299116"/>
                        <a:pt x="17939" y="302292"/>
                        <a:pt x="19336" y="305467"/>
                      </a:cubicBezTo>
                      <a:cubicBezTo>
                        <a:pt x="28421" y="325684"/>
                        <a:pt x="40565" y="344381"/>
                        <a:pt x="55340" y="360902"/>
                      </a:cubicBezTo>
                      <a:lnTo>
                        <a:pt x="108585" y="442722"/>
                      </a:lnTo>
                      <a:lnTo>
                        <a:pt x="310706" y="442722"/>
                      </a:lnTo>
                      <a:lnTo>
                        <a:pt x="363950" y="360902"/>
                      </a:lnTo>
                      <a:cubicBezTo>
                        <a:pt x="378726" y="344381"/>
                        <a:pt x="390870" y="325684"/>
                        <a:pt x="399955" y="305467"/>
                      </a:cubicBezTo>
                      <a:cubicBezTo>
                        <a:pt x="401352" y="302355"/>
                        <a:pt x="402686" y="299180"/>
                        <a:pt x="403955" y="295942"/>
                      </a:cubicBezTo>
                      <a:cubicBezTo>
                        <a:pt x="414119" y="270227"/>
                        <a:pt x="419322" y="242820"/>
                        <a:pt x="419291" y="215170"/>
                      </a:cubicBezTo>
                      <a:cubicBezTo>
                        <a:pt x="419291" y="96298"/>
                        <a:pt x="325374" y="0"/>
                        <a:pt x="209550" y="0"/>
                      </a:cubicBezTo>
                      <a:close/>
                      <a:moveTo>
                        <a:pt x="200025" y="79248"/>
                      </a:moveTo>
                      <a:cubicBezTo>
                        <a:pt x="177981" y="80554"/>
                        <a:pt x="156564" y="87083"/>
                        <a:pt x="137541" y="98298"/>
                      </a:cubicBezTo>
                      <a:cubicBezTo>
                        <a:pt x="97631" y="122015"/>
                        <a:pt x="76867" y="164973"/>
                        <a:pt x="75819" y="224695"/>
                      </a:cubicBezTo>
                      <a:cubicBezTo>
                        <a:pt x="75612" y="236067"/>
                        <a:pt x="66333" y="245175"/>
                        <a:pt x="54959" y="245174"/>
                      </a:cubicBezTo>
                      <a:lnTo>
                        <a:pt x="54959" y="245174"/>
                      </a:lnTo>
                      <a:cubicBezTo>
                        <a:pt x="43441" y="244965"/>
                        <a:pt x="34272" y="235458"/>
                        <a:pt x="34481" y="223939"/>
                      </a:cubicBezTo>
                      <a:cubicBezTo>
                        <a:pt x="34481" y="223938"/>
                        <a:pt x="34481" y="223935"/>
                        <a:pt x="34481" y="223933"/>
                      </a:cubicBezTo>
                      <a:cubicBezTo>
                        <a:pt x="36100" y="128683"/>
                        <a:pt x="81058" y="82867"/>
                        <a:pt x="118491" y="61341"/>
                      </a:cubicBezTo>
                      <a:cubicBezTo>
                        <a:pt x="143513" y="47041"/>
                        <a:pt x="171609" y="38972"/>
                        <a:pt x="200406" y="37814"/>
                      </a:cubicBezTo>
                      <a:cubicBezTo>
                        <a:pt x="211927" y="37814"/>
                        <a:pt x="221266" y="47154"/>
                        <a:pt x="221266" y="58674"/>
                      </a:cubicBezTo>
                      <a:cubicBezTo>
                        <a:pt x="221266" y="70195"/>
                        <a:pt x="211927" y="79534"/>
                        <a:pt x="200406" y="79534"/>
                      </a:cubicBezTo>
                      <a:close/>
                    </a:path>
                  </a:pathLst>
                </a:custGeom>
                <a:solidFill>
                  <a:srgbClr val="4FE4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 name="Graphic 89">
                <a:extLst>
                  <a:ext uri="{FF2B5EF4-FFF2-40B4-BE49-F238E27FC236}">
                    <a16:creationId xmlns:a16="http://schemas.microsoft.com/office/drawing/2014/main" id="{4600924F-367A-4C8D-9FD7-EAEA9714A5D5}"/>
                  </a:ext>
                </a:extLst>
              </p:cNvPr>
              <p:cNvGrpSpPr/>
              <p:nvPr/>
            </p:nvGrpSpPr>
            <p:grpSpPr>
              <a:xfrm>
                <a:off x="6142963" y="2251984"/>
                <a:ext cx="227502" cy="315113"/>
                <a:chOff x="4186213" y="2461810"/>
                <a:chExt cx="466725" cy="646461"/>
              </a:xfrm>
            </p:grpSpPr>
            <p:sp>
              <p:nvSpPr>
                <p:cNvPr id="10" name="Freeform: Shape 9">
                  <a:extLst>
                    <a:ext uri="{FF2B5EF4-FFF2-40B4-BE49-F238E27FC236}">
                      <a16:creationId xmlns:a16="http://schemas.microsoft.com/office/drawing/2014/main" id="{C74D40B8-1718-45CC-939D-C11CD999034A}"/>
                    </a:ext>
                  </a:extLst>
                </p:cNvPr>
                <p:cNvSpPr/>
                <p:nvPr/>
              </p:nvSpPr>
              <p:spPr>
                <a:xfrm>
                  <a:off x="4255745" y="2557726"/>
                  <a:ext cx="329184" cy="330327"/>
                </a:xfrm>
                <a:custGeom>
                  <a:avLst/>
                  <a:gdLst>
                    <a:gd name="connsiteX0" fmla="*/ 329184 w 329184"/>
                    <a:gd name="connsiteY0" fmla="*/ 165164 h 330327"/>
                    <a:gd name="connsiteX1" fmla="*/ 327660 w 329184"/>
                    <a:gd name="connsiteY1" fmla="*/ 187166 h 330327"/>
                    <a:gd name="connsiteX2" fmla="*/ 164592 w 329184"/>
                    <a:gd name="connsiteY2" fmla="*/ 330327 h 330327"/>
                    <a:gd name="connsiteX3" fmla="*/ 1524 w 329184"/>
                    <a:gd name="connsiteY3" fmla="*/ 187357 h 330327"/>
                    <a:gd name="connsiteX4" fmla="*/ 0 w 329184"/>
                    <a:gd name="connsiteY4" fmla="*/ 165164 h 330327"/>
                    <a:gd name="connsiteX5" fmla="*/ 149352 w 329184"/>
                    <a:gd name="connsiteY5" fmla="*/ 762 h 330327"/>
                    <a:gd name="connsiteX6" fmla="*/ 156115 w 329184"/>
                    <a:gd name="connsiteY6" fmla="*/ 191 h 330327"/>
                    <a:gd name="connsiteX7" fmla="*/ 164592 w 329184"/>
                    <a:gd name="connsiteY7" fmla="*/ 0 h 330327"/>
                    <a:gd name="connsiteX8" fmla="*/ 329184 w 329184"/>
                    <a:gd name="connsiteY8" fmla="*/ 165164 h 33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84" h="330327">
                      <a:moveTo>
                        <a:pt x="329184" y="165164"/>
                      </a:moveTo>
                      <a:cubicBezTo>
                        <a:pt x="329184" y="172688"/>
                        <a:pt x="328708" y="180023"/>
                        <a:pt x="327660" y="187166"/>
                      </a:cubicBezTo>
                      <a:cubicBezTo>
                        <a:pt x="316992" y="268605"/>
                        <a:pt x="247459" y="330327"/>
                        <a:pt x="164592" y="330327"/>
                      </a:cubicBezTo>
                      <a:cubicBezTo>
                        <a:pt x="80296" y="330327"/>
                        <a:pt x="12002" y="268700"/>
                        <a:pt x="1524" y="187357"/>
                      </a:cubicBezTo>
                      <a:cubicBezTo>
                        <a:pt x="476" y="180118"/>
                        <a:pt x="0" y="172688"/>
                        <a:pt x="0" y="165164"/>
                      </a:cubicBezTo>
                      <a:cubicBezTo>
                        <a:pt x="0" y="79629"/>
                        <a:pt x="64865" y="8382"/>
                        <a:pt x="149352" y="762"/>
                      </a:cubicBezTo>
                      <a:cubicBezTo>
                        <a:pt x="151543" y="476"/>
                        <a:pt x="153829" y="286"/>
                        <a:pt x="156115" y="191"/>
                      </a:cubicBezTo>
                      <a:cubicBezTo>
                        <a:pt x="158972" y="95"/>
                        <a:pt x="161735" y="0"/>
                        <a:pt x="164592" y="0"/>
                      </a:cubicBezTo>
                      <a:cubicBezTo>
                        <a:pt x="254794" y="0"/>
                        <a:pt x="329184" y="74581"/>
                        <a:pt x="329184" y="165164"/>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5F9BD597-0B0B-4850-B9D7-C512FCE9BD89}"/>
                    </a:ext>
                  </a:extLst>
                </p:cNvPr>
                <p:cNvSpPr/>
                <p:nvPr/>
              </p:nvSpPr>
              <p:spPr>
                <a:xfrm>
                  <a:off x="4186213" y="2896340"/>
                  <a:ext cx="466725" cy="211931"/>
                </a:xfrm>
                <a:custGeom>
                  <a:avLst/>
                  <a:gdLst>
                    <a:gd name="connsiteX0" fmla="*/ 466725 w 466725"/>
                    <a:gd name="connsiteY0" fmla="*/ 211931 h 211931"/>
                    <a:gd name="connsiteX1" fmla="*/ 0 w 466725"/>
                    <a:gd name="connsiteY1" fmla="*/ 211931 h 211931"/>
                    <a:gd name="connsiteX2" fmla="*/ 132874 w 466725"/>
                    <a:gd name="connsiteY2" fmla="*/ 95 h 211931"/>
                    <a:gd name="connsiteX3" fmla="*/ 132969 w 466725"/>
                    <a:gd name="connsiteY3" fmla="*/ 95 h 211931"/>
                    <a:gd name="connsiteX4" fmla="*/ 234791 w 466725"/>
                    <a:gd name="connsiteY4" fmla="*/ 95250 h 211931"/>
                    <a:gd name="connsiteX5" fmla="*/ 335090 w 466725"/>
                    <a:gd name="connsiteY5" fmla="*/ 0 h 211931"/>
                    <a:gd name="connsiteX6" fmla="*/ 466725 w 466725"/>
                    <a:gd name="connsiteY6" fmla="*/ 211931 h 2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211931">
                      <a:moveTo>
                        <a:pt x="466725" y="211931"/>
                      </a:moveTo>
                      <a:lnTo>
                        <a:pt x="0" y="211931"/>
                      </a:lnTo>
                      <a:cubicBezTo>
                        <a:pt x="0" y="119063"/>
                        <a:pt x="54483" y="38291"/>
                        <a:pt x="132874" y="95"/>
                      </a:cubicBezTo>
                      <a:cubicBezTo>
                        <a:pt x="132874" y="191"/>
                        <a:pt x="132874" y="191"/>
                        <a:pt x="132969" y="95"/>
                      </a:cubicBezTo>
                      <a:cubicBezTo>
                        <a:pt x="234791" y="95250"/>
                        <a:pt x="234791" y="95250"/>
                        <a:pt x="234791" y="95250"/>
                      </a:cubicBezTo>
                      <a:cubicBezTo>
                        <a:pt x="280607" y="51626"/>
                        <a:pt x="312706" y="21336"/>
                        <a:pt x="335090" y="0"/>
                      </a:cubicBezTo>
                      <a:cubicBezTo>
                        <a:pt x="413195" y="38100"/>
                        <a:pt x="466725" y="118872"/>
                        <a:pt x="466725" y="211931"/>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C77A3897-C7C2-42B9-8D74-EB035E3855D3}"/>
                    </a:ext>
                  </a:extLst>
                </p:cNvPr>
                <p:cNvSpPr/>
                <p:nvPr/>
              </p:nvSpPr>
              <p:spPr>
                <a:xfrm>
                  <a:off x="4255745" y="2539533"/>
                  <a:ext cx="157543" cy="205549"/>
                </a:xfrm>
                <a:custGeom>
                  <a:avLst/>
                  <a:gdLst>
                    <a:gd name="connsiteX0" fmla="*/ 157544 w 157543"/>
                    <a:gd name="connsiteY0" fmla="*/ 39529 h 205549"/>
                    <a:gd name="connsiteX1" fmla="*/ 152781 w 157543"/>
                    <a:gd name="connsiteY1" fmla="*/ 79057 h 205549"/>
                    <a:gd name="connsiteX2" fmla="*/ 1524 w 157543"/>
                    <a:gd name="connsiteY2" fmla="*/ 205550 h 205549"/>
                    <a:gd name="connsiteX3" fmla="*/ 0 w 157543"/>
                    <a:gd name="connsiteY3" fmla="*/ 183356 h 205549"/>
                    <a:gd name="connsiteX4" fmla="*/ 149352 w 157543"/>
                    <a:gd name="connsiteY4" fmla="*/ 18955 h 205549"/>
                    <a:gd name="connsiteX5" fmla="*/ 152781 w 157543"/>
                    <a:gd name="connsiteY5" fmla="*/ 0 h 205549"/>
                    <a:gd name="connsiteX6" fmla="*/ 156115 w 157543"/>
                    <a:gd name="connsiteY6" fmla="*/ 18383 h 205549"/>
                    <a:gd name="connsiteX7" fmla="*/ 157544 w 157543"/>
                    <a:gd name="connsiteY7" fmla="*/ 39529 h 20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543" h="205549">
                      <a:moveTo>
                        <a:pt x="157544" y="39529"/>
                      </a:moveTo>
                      <a:cubicBezTo>
                        <a:pt x="157544" y="53150"/>
                        <a:pt x="155924" y="66389"/>
                        <a:pt x="152781" y="79057"/>
                      </a:cubicBezTo>
                      <a:cubicBezTo>
                        <a:pt x="135827" y="148685"/>
                        <a:pt x="75152" y="201073"/>
                        <a:pt x="1524" y="205550"/>
                      </a:cubicBezTo>
                      <a:cubicBezTo>
                        <a:pt x="476" y="198311"/>
                        <a:pt x="0" y="190881"/>
                        <a:pt x="0" y="183356"/>
                      </a:cubicBezTo>
                      <a:cubicBezTo>
                        <a:pt x="0" y="97822"/>
                        <a:pt x="64865" y="26575"/>
                        <a:pt x="149352" y="18955"/>
                      </a:cubicBezTo>
                      <a:cubicBezTo>
                        <a:pt x="150114" y="12478"/>
                        <a:pt x="151257" y="6191"/>
                        <a:pt x="152781" y="0"/>
                      </a:cubicBezTo>
                      <a:cubicBezTo>
                        <a:pt x="154305" y="6001"/>
                        <a:pt x="155448" y="12097"/>
                        <a:pt x="156115" y="18383"/>
                      </a:cubicBezTo>
                      <a:cubicBezTo>
                        <a:pt x="157067" y="25241"/>
                        <a:pt x="157544" y="32385"/>
                        <a:pt x="157544" y="39529"/>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FE839471-24BC-4B22-A682-C3F84695D2C3}"/>
                    </a:ext>
                  </a:extLst>
                </p:cNvPr>
                <p:cNvSpPr/>
                <p:nvPr/>
              </p:nvSpPr>
              <p:spPr>
                <a:xfrm>
                  <a:off x="4403764" y="2539533"/>
                  <a:ext cx="181165" cy="205930"/>
                </a:xfrm>
                <a:custGeom>
                  <a:avLst/>
                  <a:gdLst>
                    <a:gd name="connsiteX0" fmla="*/ 181166 w 181165"/>
                    <a:gd name="connsiteY0" fmla="*/ 183356 h 205930"/>
                    <a:gd name="connsiteX1" fmla="*/ 179642 w 181165"/>
                    <a:gd name="connsiteY1" fmla="*/ 205359 h 205930"/>
                    <a:gd name="connsiteX2" fmla="*/ 166402 w 181165"/>
                    <a:gd name="connsiteY2" fmla="*/ 205931 h 205930"/>
                    <a:gd name="connsiteX3" fmla="*/ 4763 w 181165"/>
                    <a:gd name="connsiteY3" fmla="*/ 79057 h 205930"/>
                    <a:gd name="connsiteX4" fmla="*/ 0 w 181165"/>
                    <a:gd name="connsiteY4" fmla="*/ 39529 h 205930"/>
                    <a:gd name="connsiteX5" fmla="*/ 1333 w 181165"/>
                    <a:gd name="connsiteY5" fmla="*/ 18955 h 205930"/>
                    <a:gd name="connsiteX6" fmla="*/ 4763 w 181165"/>
                    <a:gd name="connsiteY6" fmla="*/ 0 h 205930"/>
                    <a:gd name="connsiteX7" fmla="*/ 8096 w 181165"/>
                    <a:gd name="connsiteY7" fmla="*/ 18383 h 205930"/>
                    <a:gd name="connsiteX8" fmla="*/ 16573 w 181165"/>
                    <a:gd name="connsiteY8" fmla="*/ 18193 h 205930"/>
                    <a:gd name="connsiteX9" fmla="*/ 181166 w 181165"/>
                    <a:gd name="connsiteY9" fmla="*/ 183356 h 20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165" h="205930">
                      <a:moveTo>
                        <a:pt x="181166" y="183356"/>
                      </a:moveTo>
                      <a:cubicBezTo>
                        <a:pt x="181166" y="190881"/>
                        <a:pt x="180689" y="198215"/>
                        <a:pt x="179642" y="205359"/>
                      </a:cubicBezTo>
                      <a:cubicBezTo>
                        <a:pt x="175260" y="205740"/>
                        <a:pt x="170878" y="205931"/>
                        <a:pt x="166402" y="205931"/>
                      </a:cubicBezTo>
                      <a:cubicBezTo>
                        <a:pt x="88106" y="205931"/>
                        <a:pt x="22479" y="151924"/>
                        <a:pt x="4763" y="79057"/>
                      </a:cubicBezTo>
                      <a:cubicBezTo>
                        <a:pt x="1619" y="66389"/>
                        <a:pt x="0" y="53150"/>
                        <a:pt x="0" y="39529"/>
                      </a:cubicBezTo>
                      <a:cubicBezTo>
                        <a:pt x="0" y="32576"/>
                        <a:pt x="476" y="25717"/>
                        <a:pt x="1333" y="18955"/>
                      </a:cubicBezTo>
                      <a:cubicBezTo>
                        <a:pt x="2095" y="12478"/>
                        <a:pt x="3239" y="6191"/>
                        <a:pt x="4763" y="0"/>
                      </a:cubicBezTo>
                      <a:cubicBezTo>
                        <a:pt x="6286" y="6001"/>
                        <a:pt x="7430" y="12097"/>
                        <a:pt x="8096" y="18383"/>
                      </a:cubicBezTo>
                      <a:cubicBezTo>
                        <a:pt x="10954" y="18288"/>
                        <a:pt x="13716" y="18193"/>
                        <a:pt x="16573" y="18193"/>
                      </a:cubicBezTo>
                      <a:cubicBezTo>
                        <a:pt x="106775" y="18193"/>
                        <a:pt x="181166" y="92774"/>
                        <a:pt x="181166" y="183356"/>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4" name="Graphic 89">
                  <a:extLst>
                    <a:ext uri="{FF2B5EF4-FFF2-40B4-BE49-F238E27FC236}">
                      <a16:creationId xmlns:a16="http://schemas.microsoft.com/office/drawing/2014/main" id="{4600924F-367A-4C8D-9FD7-EAEA9714A5D5}"/>
                    </a:ext>
                  </a:extLst>
                </p:cNvPr>
                <p:cNvGrpSpPr/>
                <p:nvPr/>
              </p:nvGrpSpPr>
              <p:grpSpPr>
                <a:xfrm>
                  <a:off x="4276795" y="2461810"/>
                  <a:ext cx="273081" cy="162972"/>
                  <a:chOff x="4276795" y="2461810"/>
                  <a:chExt cx="273081" cy="162972"/>
                </a:xfrm>
              </p:grpSpPr>
              <p:sp>
                <p:nvSpPr>
                  <p:cNvPr id="15" name="Freeform: Shape 14">
                    <a:extLst>
                      <a:ext uri="{FF2B5EF4-FFF2-40B4-BE49-F238E27FC236}">
                        <a16:creationId xmlns:a16="http://schemas.microsoft.com/office/drawing/2014/main" id="{6941D91B-E9E4-4135-A1D9-A90E37EF8EC7}"/>
                      </a:ext>
                    </a:extLst>
                  </p:cNvPr>
                  <p:cNvSpPr/>
                  <p:nvPr/>
                </p:nvSpPr>
                <p:spPr>
                  <a:xfrm>
                    <a:off x="4276795" y="2461810"/>
                    <a:ext cx="273081" cy="162972"/>
                  </a:xfrm>
                  <a:custGeom>
                    <a:avLst/>
                    <a:gdLst>
                      <a:gd name="connsiteX0" fmla="*/ 237077 w 273081"/>
                      <a:gd name="connsiteY0" fmla="*/ 162973 h 162972"/>
                      <a:gd name="connsiteX1" fmla="*/ 36004 w 273081"/>
                      <a:gd name="connsiteY1" fmla="*/ 162973 h 162972"/>
                      <a:gd name="connsiteX2" fmla="*/ 0 w 273081"/>
                      <a:gd name="connsiteY2" fmla="*/ 72009 h 162972"/>
                      <a:gd name="connsiteX3" fmla="*/ 136493 w 273081"/>
                      <a:gd name="connsiteY3" fmla="*/ 0 h 162972"/>
                      <a:gd name="connsiteX4" fmla="*/ 273082 w 273081"/>
                      <a:gd name="connsiteY4" fmla="*/ 72009 h 162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81" h="162972">
                        <a:moveTo>
                          <a:pt x="237077" y="162973"/>
                        </a:moveTo>
                        <a:lnTo>
                          <a:pt x="36004" y="162973"/>
                        </a:lnTo>
                        <a:lnTo>
                          <a:pt x="0" y="72009"/>
                        </a:lnTo>
                        <a:lnTo>
                          <a:pt x="136493" y="0"/>
                        </a:lnTo>
                        <a:lnTo>
                          <a:pt x="273082" y="72009"/>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6" name="Graphic 89">
                    <a:extLst>
                      <a:ext uri="{FF2B5EF4-FFF2-40B4-BE49-F238E27FC236}">
                        <a16:creationId xmlns:a16="http://schemas.microsoft.com/office/drawing/2014/main" id="{4600924F-367A-4C8D-9FD7-EAEA9714A5D5}"/>
                      </a:ext>
                    </a:extLst>
                  </p:cNvPr>
                  <p:cNvGrpSpPr/>
                  <p:nvPr/>
                </p:nvGrpSpPr>
                <p:grpSpPr>
                  <a:xfrm>
                    <a:off x="4379951" y="2517721"/>
                    <a:ext cx="66675" cy="66675"/>
                    <a:chOff x="4379951" y="2517721"/>
                    <a:chExt cx="66675" cy="66675"/>
                  </a:xfrm>
                  <a:solidFill>
                    <a:srgbClr val="FFFFFF"/>
                  </a:solidFill>
                </p:grpSpPr>
                <p:sp>
                  <p:nvSpPr>
                    <p:cNvPr id="17" name="Freeform: Shape 16">
                      <a:extLst>
                        <a:ext uri="{FF2B5EF4-FFF2-40B4-BE49-F238E27FC236}">
                          <a16:creationId xmlns:a16="http://schemas.microsoft.com/office/drawing/2014/main" id="{320C8247-6076-4C89-B24A-95CDFE9AA575}"/>
                        </a:ext>
                      </a:extLst>
                    </p:cNvPr>
                    <p:cNvSpPr/>
                    <p:nvPr/>
                  </p:nvSpPr>
                  <p:spPr>
                    <a:xfrm>
                      <a:off x="4403764" y="2517721"/>
                      <a:ext cx="19050" cy="66675"/>
                    </a:xfrm>
                    <a:custGeom>
                      <a:avLst/>
                      <a:gdLst>
                        <a:gd name="connsiteX0" fmla="*/ 0 w 19050"/>
                        <a:gd name="connsiteY0" fmla="*/ 0 h 66675"/>
                        <a:gd name="connsiteX1" fmla="*/ 19050 w 19050"/>
                        <a:gd name="connsiteY1" fmla="*/ 0 h 66675"/>
                        <a:gd name="connsiteX2" fmla="*/ 19050 w 19050"/>
                        <a:gd name="connsiteY2" fmla="*/ 66675 h 66675"/>
                        <a:gd name="connsiteX3" fmla="*/ 0 w 1905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9050" h="66675">
                          <a:moveTo>
                            <a:pt x="0" y="0"/>
                          </a:moveTo>
                          <a:lnTo>
                            <a:pt x="19050" y="0"/>
                          </a:lnTo>
                          <a:lnTo>
                            <a:pt x="19050" y="66675"/>
                          </a:lnTo>
                          <a:lnTo>
                            <a:pt x="0" y="66675"/>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7BA52857-6437-4F76-AD7C-2BFE07EB8B42}"/>
                        </a:ext>
                      </a:extLst>
                    </p:cNvPr>
                    <p:cNvSpPr/>
                    <p:nvPr/>
                  </p:nvSpPr>
                  <p:spPr>
                    <a:xfrm>
                      <a:off x="4379951" y="2541534"/>
                      <a:ext cx="66675" cy="19050"/>
                    </a:xfrm>
                    <a:custGeom>
                      <a:avLst/>
                      <a:gdLst>
                        <a:gd name="connsiteX0" fmla="*/ 0 w 66675"/>
                        <a:gd name="connsiteY0" fmla="*/ 0 h 19050"/>
                        <a:gd name="connsiteX1" fmla="*/ 66675 w 66675"/>
                        <a:gd name="connsiteY1" fmla="*/ 0 h 19050"/>
                        <a:gd name="connsiteX2" fmla="*/ 66675 w 66675"/>
                        <a:gd name="connsiteY2" fmla="*/ 19050 h 19050"/>
                        <a:gd name="connsiteX3" fmla="*/ 0 w 666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66675" h="19050">
                          <a:moveTo>
                            <a:pt x="0" y="0"/>
                          </a:moveTo>
                          <a:lnTo>
                            <a:pt x="66675" y="0"/>
                          </a:lnTo>
                          <a:lnTo>
                            <a:pt x="66675" y="19050"/>
                          </a:lnTo>
                          <a:lnTo>
                            <a:pt x="0" y="19050"/>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9" name="Graphic 88">
                <a:extLst>
                  <a:ext uri="{FF2B5EF4-FFF2-40B4-BE49-F238E27FC236}">
                    <a16:creationId xmlns:a16="http://schemas.microsoft.com/office/drawing/2014/main" id="{C2891D9D-3E09-4E1A-927B-EAD37B7B7890}"/>
                  </a:ext>
                </a:extLst>
              </p:cNvPr>
              <p:cNvGrpSpPr/>
              <p:nvPr/>
            </p:nvGrpSpPr>
            <p:grpSpPr>
              <a:xfrm>
                <a:off x="5783444" y="1968595"/>
                <a:ext cx="279091" cy="323508"/>
                <a:chOff x="4612047" y="1918885"/>
                <a:chExt cx="464438" cy="538353"/>
              </a:xfrm>
            </p:grpSpPr>
            <p:sp>
              <p:nvSpPr>
                <p:cNvPr id="20" name="Freeform: Shape 19">
                  <a:extLst>
                    <a:ext uri="{FF2B5EF4-FFF2-40B4-BE49-F238E27FC236}">
                      <a16:creationId xmlns:a16="http://schemas.microsoft.com/office/drawing/2014/main" id="{08F8917A-B575-4D07-A1EC-1CE67901BE31}"/>
                    </a:ext>
                  </a:extLst>
                </p:cNvPr>
                <p:cNvSpPr/>
                <p:nvPr/>
              </p:nvSpPr>
              <p:spPr>
                <a:xfrm>
                  <a:off x="4612047" y="2232733"/>
                  <a:ext cx="464438" cy="224504"/>
                </a:xfrm>
                <a:custGeom>
                  <a:avLst/>
                  <a:gdLst>
                    <a:gd name="connsiteX0" fmla="*/ 464439 w 464438"/>
                    <a:gd name="connsiteY0" fmla="*/ 224504 h 224504"/>
                    <a:gd name="connsiteX1" fmla="*/ 0 w 464438"/>
                    <a:gd name="connsiteY1" fmla="*/ 224504 h 224504"/>
                    <a:gd name="connsiteX2" fmla="*/ 91440 w 464438"/>
                    <a:gd name="connsiteY2" fmla="*/ 36671 h 224504"/>
                    <a:gd name="connsiteX3" fmla="*/ 115253 w 464438"/>
                    <a:gd name="connsiteY3" fmla="*/ 20383 h 224504"/>
                    <a:gd name="connsiteX4" fmla="*/ 147828 w 464438"/>
                    <a:gd name="connsiteY4" fmla="*/ 4191 h 224504"/>
                    <a:gd name="connsiteX5" fmla="*/ 236506 w 464438"/>
                    <a:gd name="connsiteY5" fmla="*/ 101632 h 224504"/>
                    <a:gd name="connsiteX6" fmla="*/ 316706 w 464438"/>
                    <a:gd name="connsiteY6" fmla="*/ 0 h 224504"/>
                    <a:gd name="connsiteX7" fmla="*/ 346424 w 464438"/>
                    <a:gd name="connsiteY7" fmla="*/ 14002 h 224504"/>
                    <a:gd name="connsiteX8" fmla="*/ 382048 w 464438"/>
                    <a:gd name="connsiteY8" fmla="*/ 39148 h 224504"/>
                    <a:gd name="connsiteX9" fmla="*/ 464439 w 464438"/>
                    <a:gd name="connsiteY9" fmla="*/ 224504 h 22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438" h="224504">
                      <a:moveTo>
                        <a:pt x="464439" y="224504"/>
                      </a:moveTo>
                      <a:lnTo>
                        <a:pt x="0" y="224504"/>
                      </a:lnTo>
                      <a:cubicBezTo>
                        <a:pt x="0" y="147161"/>
                        <a:pt x="36671" y="79629"/>
                        <a:pt x="91440" y="36671"/>
                      </a:cubicBezTo>
                      <a:cubicBezTo>
                        <a:pt x="99060" y="30766"/>
                        <a:pt x="106966" y="25336"/>
                        <a:pt x="115253" y="20383"/>
                      </a:cubicBezTo>
                      <a:cubicBezTo>
                        <a:pt x="125635" y="14097"/>
                        <a:pt x="136589" y="8668"/>
                        <a:pt x="147828" y="4191"/>
                      </a:cubicBezTo>
                      <a:cubicBezTo>
                        <a:pt x="147828" y="4191"/>
                        <a:pt x="147828" y="4191"/>
                        <a:pt x="236506" y="101632"/>
                      </a:cubicBezTo>
                      <a:cubicBezTo>
                        <a:pt x="236506" y="101632"/>
                        <a:pt x="236506" y="101632"/>
                        <a:pt x="316706" y="0"/>
                      </a:cubicBezTo>
                      <a:cubicBezTo>
                        <a:pt x="326993" y="3905"/>
                        <a:pt x="336995" y="8572"/>
                        <a:pt x="346424" y="14002"/>
                      </a:cubicBezTo>
                      <a:cubicBezTo>
                        <a:pt x="359093" y="21145"/>
                        <a:pt x="371094" y="29623"/>
                        <a:pt x="382048" y="39148"/>
                      </a:cubicBezTo>
                      <a:cubicBezTo>
                        <a:pt x="433197" y="83344"/>
                        <a:pt x="464439" y="150590"/>
                        <a:pt x="464439" y="224504"/>
                      </a:cubicBez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6E85C0B4-EEAB-41B7-83ED-8225F5D2E826}"/>
                    </a:ext>
                  </a:extLst>
                </p:cNvPr>
                <p:cNvSpPr/>
                <p:nvPr/>
              </p:nvSpPr>
              <p:spPr>
                <a:xfrm>
                  <a:off x="4703963" y="1918885"/>
                  <a:ext cx="285750" cy="298513"/>
                </a:xfrm>
                <a:custGeom>
                  <a:avLst/>
                  <a:gdLst>
                    <a:gd name="connsiteX0" fmla="*/ 0 w 285750"/>
                    <a:gd name="connsiteY0" fmla="*/ 149257 h 298513"/>
                    <a:gd name="connsiteX1" fmla="*/ 142875 w 285750"/>
                    <a:gd name="connsiteY1" fmla="*/ 0 h 298513"/>
                    <a:gd name="connsiteX2" fmla="*/ 285750 w 285750"/>
                    <a:gd name="connsiteY2" fmla="*/ 149257 h 298513"/>
                    <a:gd name="connsiteX3" fmla="*/ 142875 w 285750"/>
                    <a:gd name="connsiteY3" fmla="*/ 298514 h 298513"/>
                    <a:gd name="connsiteX4" fmla="*/ 0 w 285750"/>
                    <a:gd name="connsiteY4" fmla="*/ 149257 h 298513"/>
                    <a:gd name="connsiteX5" fmla="*/ 0 w 285750"/>
                    <a:gd name="connsiteY5" fmla="*/ 149257 h 29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298513">
                      <a:moveTo>
                        <a:pt x="0" y="149257"/>
                      </a:moveTo>
                      <a:cubicBezTo>
                        <a:pt x="0" y="66866"/>
                        <a:pt x="64008" y="0"/>
                        <a:pt x="142875" y="0"/>
                      </a:cubicBezTo>
                      <a:cubicBezTo>
                        <a:pt x="221742" y="0"/>
                        <a:pt x="285750" y="66866"/>
                        <a:pt x="285750" y="149257"/>
                      </a:cubicBezTo>
                      <a:cubicBezTo>
                        <a:pt x="285750" y="231743"/>
                        <a:pt x="221742" y="298514"/>
                        <a:pt x="142875" y="298514"/>
                      </a:cubicBezTo>
                      <a:cubicBezTo>
                        <a:pt x="64008" y="298514"/>
                        <a:pt x="0" y="231743"/>
                        <a:pt x="0" y="149257"/>
                      </a:cubicBezTo>
                      <a:lnTo>
                        <a:pt x="0" y="149257"/>
                      </a:ln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2" name="Graphic 88">
                  <a:extLst>
                    <a:ext uri="{FF2B5EF4-FFF2-40B4-BE49-F238E27FC236}">
                      <a16:creationId xmlns:a16="http://schemas.microsoft.com/office/drawing/2014/main" id="{C2891D9D-3E09-4E1A-927B-EAD37B7B7890}"/>
                    </a:ext>
                  </a:extLst>
                </p:cNvPr>
                <p:cNvGrpSpPr/>
                <p:nvPr/>
              </p:nvGrpSpPr>
              <p:grpSpPr>
                <a:xfrm>
                  <a:off x="4653957" y="2246735"/>
                  <a:ext cx="363759" cy="187833"/>
                  <a:chOff x="4653957" y="2246735"/>
                  <a:chExt cx="363759" cy="187833"/>
                </a:xfrm>
                <a:solidFill>
                  <a:srgbClr val="44E9FE"/>
                </a:solidFill>
              </p:grpSpPr>
              <p:sp>
                <p:nvSpPr>
                  <p:cNvPr id="23" name="Freeform: Shape 22">
                    <a:extLst>
                      <a:ext uri="{FF2B5EF4-FFF2-40B4-BE49-F238E27FC236}">
                        <a16:creationId xmlns:a16="http://schemas.microsoft.com/office/drawing/2014/main" id="{9334DF48-ABA0-4DF3-BFA6-90E817C34928}"/>
                      </a:ext>
                    </a:extLst>
                  </p:cNvPr>
                  <p:cNvSpPr/>
                  <p:nvPr/>
                </p:nvSpPr>
                <p:spPr>
                  <a:xfrm>
                    <a:off x="4669863" y="2314167"/>
                    <a:ext cx="104489" cy="86682"/>
                  </a:xfrm>
                  <a:custGeom>
                    <a:avLst/>
                    <a:gdLst>
                      <a:gd name="connsiteX0" fmla="*/ 19050 w 104489"/>
                      <a:gd name="connsiteY0" fmla="*/ 86682 h 86682"/>
                      <a:gd name="connsiteX1" fmla="*/ 0 w 104489"/>
                      <a:gd name="connsiteY1" fmla="*/ 86682 h 86682"/>
                      <a:gd name="connsiteX2" fmla="*/ 0 w 104489"/>
                      <a:gd name="connsiteY2" fmla="*/ 77157 h 86682"/>
                      <a:gd name="connsiteX3" fmla="*/ 47435 w 104489"/>
                      <a:gd name="connsiteY3" fmla="*/ 386 h 86682"/>
                      <a:gd name="connsiteX4" fmla="*/ 102013 w 104489"/>
                      <a:gd name="connsiteY4" fmla="*/ 62775 h 86682"/>
                      <a:gd name="connsiteX5" fmla="*/ 103156 w 104489"/>
                      <a:gd name="connsiteY5" fmla="*/ 71633 h 86682"/>
                      <a:gd name="connsiteX6" fmla="*/ 104489 w 104489"/>
                      <a:gd name="connsiteY6" fmla="*/ 80967 h 86682"/>
                      <a:gd name="connsiteX7" fmla="*/ 85630 w 104489"/>
                      <a:gd name="connsiteY7" fmla="*/ 83634 h 86682"/>
                      <a:gd name="connsiteX8" fmla="*/ 84296 w 104489"/>
                      <a:gd name="connsiteY8" fmla="*/ 74205 h 86682"/>
                      <a:gd name="connsiteX9" fmla="*/ 83058 w 104489"/>
                      <a:gd name="connsiteY9" fmla="*/ 65061 h 86682"/>
                      <a:gd name="connsiteX10" fmla="*/ 48292 w 104489"/>
                      <a:gd name="connsiteY10" fmla="*/ 19341 h 86682"/>
                      <a:gd name="connsiteX11" fmla="*/ 18955 w 104489"/>
                      <a:gd name="connsiteY11" fmla="*/ 77062 h 86682"/>
                      <a:gd name="connsiteX12" fmla="*/ 18955 w 104489"/>
                      <a:gd name="connsiteY12" fmla="*/ 86682 h 8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489" h="86682">
                        <a:moveTo>
                          <a:pt x="19050" y="86682"/>
                        </a:moveTo>
                        <a:lnTo>
                          <a:pt x="0" y="86682"/>
                        </a:lnTo>
                        <a:lnTo>
                          <a:pt x="0" y="77157"/>
                        </a:lnTo>
                        <a:cubicBezTo>
                          <a:pt x="0" y="48487"/>
                          <a:pt x="0" y="386"/>
                          <a:pt x="47435" y="386"/>
                        </a:cubicBezTo>
                        <a:cubicBezTo>
                          <a:pt x="93631" y="-4377"/>
                          <a:pt x="98679" y="36009"/>
                          <a:pt x="102013" y="62775"/>
                        </a:cubicBezTo>
                        <a:cubicBezTo>
                          <a:pt x="102394" y="65823"/>
                          <a:pt x="102775" y="68775"/>
                          <a:pt x="103156" y="71633"/>
                        </a:cubicBezTo>
                        <a:lnTo>
                          <a:pt x="104489" y="80967"/>
                        </a:lnTo>
                        <a:lnTo>
                          <a:pt x="85630" y="83634"/>
                        </a:lnTo>
                        <a:lnTo>
                          <a:pt x="84296" y="74205"/>
                        </a:lnTo>
                        <a:cubicBezTo>
                          <a:pt x="83915" y="71252"/>
                          <a:pt x="83439" y="68109"/>
                          <a:pt x="83058" y="65061"/>
                        </a:cubicBezTo>
                        <a:cubicBezTo>
                          <a:pt x="78867" y="31247"/>
                          <a:pt x="74390" y="16769"/>
                          <a:pt x="48292" y="19341"/>
                        </a:cubicBezTo>
                        <a:cubicBezTo>
                          <a:pt x="23050" y="19341"/>
                          <a:pt x="18955" y="37152"/>
                          <a:pt x="18955" y="77062"/>
                        </a:cubicBezTo>
                        <a:lnTo>
                          <a:pt x="18955" y="86682"/>
                        </a:ln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54A610B7-20EE-4E65-9607-620F0256ADF2}"/>
                      </a:ext>
                    </a:extLst>
                  </p:cNvPr>
                  <p:cNvSpPr/>
                  <p:nvPr/>
                </p:nvSpPr>
                <p:spPr>
                  <a:xfrm>
                    <a:off x="4958471" y="2246735"/>
                    <a:ext cx="44937" cy="122682"/>
                  </a:xfrm>
                  <a:custGeom>
                    <a:avLst/>
                    <a:gdLst>
                      <a:gd name="connsiteX0" fmla="*/ 43910 w 44937"/>
                      <a:gd name="connsiteY0" fmla="*/ 113252 h 122682"/>
                      <a:gd name="connsiteX1" fmla="*/ 43339 w 44937"/>
                      <a:gd name="connsiteY1" fmla="*/ 119920 h 122682"/>
                      <a:gd name="connsiteX2" fmla="*/ 43148 w 44937"/>
                      <a:gd name="connsiteY2" fmla="*/ 122682 h 122682"/>
                      <a:gd name="connsiteX3" fmla="*/ 24194 w 44937"/>
                      <a:gd name="connsiteY3" fmla="*/ 121063 h 122682"/>
                      <a:gd name="connsiteX4" fmla="*/ 24289 w 44937"/>
                      <a:gd name="connsiteY4" fmla="*/ 119825 h 122682"/>
                      <a:gd name="connsiteX5" fmla="*/ 24956 w 44937"/>
                      <a:gd name="connsiteY5" fmla="*/ 111633 h 122682"/>
                      <a:gd name="connsiteX6" fmla="*/ 0 w 44937"/>
                      <a:gd name="connsiteY6" fmla="*/ 0 h 122682"/>
                      <a:gd name="connsiteX7" fmla="*/ 35624 w 44937"/>
                      <a:gd name="connsiteY7" fmla="*/ 25146 h 122682"/>
                      <a:gd name="connsiteX8" fmla="*/ 43910 w 44937"/>
                      <a:gd name="connsiteY8" fmla="*/ 113252 h 12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37" h="122682">
                        <a:moveTo>
                          <a:pt x="43910" y="113252"/>
                        </a:moveTo>
                        <a:lnTo>
                          <a:pt x="43339" y="119920"/>
                        </a:lnTo>
                        <a:lnTo>
                          <a:pt x="43148" y="122682"/>
                        </a:lnTo>
                        <a:lnTo>
                          <a:pt x="24194" y="121063"/>
                        </a:lnTo>
                        <a:lnTo>
                          <a:pt x="24289" y="119825"/>
                        </a:lnTo>
                        <a:lnTo>
                          <a:pt x="24956" y="111633"/>
                        </a:lnTo>
                        <a:cubicBezTo>
                          <a:pt x="27146" y="86201"/>
                          <a:pt x="28099" y="30671"/>
                          <a:pt x="0" y="0"/>
                        </a:cubicBezTo>
                        <a:cubicBezTo>
                          <a:pt x="12668" y="7144"/>
                          <a:pt x="24670" y="15621"/>
                          <a:pt x="35624" y="25146"/>
                        </a:cubicBezTo>
                        <a:cubicBezTo>
                          <a:pt x="46482" y="57436"/>
                          <a:pt x="45625" y="93440"/>
                          <a:pt x="43910" y="11325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94E698D-11D0-4767-A9DB-CABC23115DD1}"/>
                      </a:ext>
                    </a:extLst>
                  </p:cNvPr>
                  <p:cNvSpPr/>
                  <p:nvPr/>
                </p:nvSpPr>
                <p:spPr>
                  <a:xfrm>
                    <a:off x="4701254" y="2253117"/>
                    <a:ext cx="26044" cy="76961"/>
                  </a:xfrm>
                  <a:custGeom>
                    <a:avLst/>
                    <a:gdLst>
                      <a:gd name="connsiteX0" fmla="*/ 19949 w 26044"/>
                      <a:gd name="connsiteY0" fmla="*/ 65818 h 76961"/>
                      <a:gd name="connsiteX1" fmla="*/ 20806 w 26044"/>
                      <a:gd name="connsiteY1" fmla="*/ 75343 h 76961"/>
                      <a:gd name="connsiteX2" fmla="*/ 1851 w 26044"/>
                      <a:gd name="connsiteY2" fmla="*/ 76962 h 76961"/>
                      <a:gd name="connsiteX3" fmla="*/ 994 w 26044"/>
                      <a:gd name="connsiteY3" fmla="*/ 67532 h 76961"/>
                      <a:gd name="connsiteX4" fmla="*/ 708 w 26044"/>
                      <a:gd name="connsiteY4" fmla="*/ 63341 h 76961"/>
                      <a:gd name="connsiteX5" fmla="*/ 2232 w 26044"/>
                      <a:gd name="connsiteY5" fmla="*/ 16288 h 76961"/>
                      <a:gd name="connsiteX6" fmla="*/ 26045 w 26044"/>
                      <a:gd name="connsiteY6" fmla="*/ 0 h 76961"/>
                      <a:gd name="connsiteX7" fmla="*/ 19568 w 26044"/>
                      <a:gd name="connsiteY7" fmla="*/ 61055 h 76961"/>
                      <a:gd name="connsiteX8" fmla="*/ 19949 w 26044"/>
                      <a:gd name="connsiteY8" fmla="*/ 65818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4" h="76961">
                        <a:moveTo>
                          <a:pt x="19949" y="65818"/>
                        </a:moveTo>
                        <a:lnTo>
                          <a:pt x="20806" y="75343"/>
                        </a:lnTo>
                        <a:lnTo>
                          <a:pt x="1851" y="76962"/>
                        </a:lnTo>
                        <a:lnTo>
                          <a:pt x="994" y="67532"/>
                        </a:lnTo>
                        <a:cubicBezTo>
                          <a:pt x="899" y="66103"/>
                          <a:pt x="708" y="64675"/>
                          <a:pt x="708" y="63341"/>
                        </a:cubicBezTo>
                        <a:cubicBezTo>
                          <a:pt x="-625" y="45910"/>
                          <a:pt x="-54" y="30194"/>
                          <a:pt x="2232" y="16288"/>
                        </a:cubicBezTo>
                        <a:cubicBezTo>
                          <a:pt x="9852" y="10382"/>
                          <a:pt x="17758" y="4953"/>
                          <a:pt x="26045" y="0"/>
                        </a:cubicBezTo>
                        <a:cubicBezTo>
                          <a:pt x="19949" y="15907"/>
                          <a:pt x="17758" y="36290"/>
                          <a:pt x="19568" y="61055"/>
                        </a:cubicBezTo>
                        <a:cubicBezTo>
                          <a:pt x="19663" y="62579"/>
                          <a:pt x="19758" y="64199"/>
                          <a:pt x="19949" y="65818"/>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1E53B105-C498-4875-8BBF-00188FD7D661}"/>
                      </a:ext>
                    </a:extLst>
                  </p:cNvPr>
                  <p:cNvSpPr/>
                  <p:nvPr/>
                </p:nvSpPr>
                <p:spPr>
                  <a:xfrm>
                    <a:off x="4653957" y="2383705"/>
                    <a:ext cx="50863" cy="50863"/>
                  </a:xfrm>
                  <a:custGeom>
                    <a:avLst/>
                    <a:gdLst>
                      <a:gd name="connsiteX0" fmla="*/ 50863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3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3" y="25432"/>
                        </a:moveTo>
                        <a:cubicBezTo>
                          <a:pt x="50863" y="39477"/>
                          <a:pt x="39477" y="50863"/>
                          <a:pt x="25432" y="50863"/>
                        </a:cubicBezTo>
                        <a:cubicBezTo>
                          <a:pt x="11386" y="50863"/>
                          <a:pt x="0" y="39477"/>
                          <a:pt x="0" y="25432"/>
                        </a:cubicBezTo>
                        <a:cubicBezTo>
                          <a:pt x="0" y="11386"/>
                          <a:pt x="11386" y="0"/>
                          <a:pt x="25432" y="0"/>
                        </a:cubicBezTo>
                        <a:cubicBezTo>
                          <a:pt x="39477" y="0"/>
                          <a:pt x="50863" y="11386"/>
                          <a:pt x="50863"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4E38E8C3-7B78-49A7-8C94-8D6E68552824}"/>
                      </a:ext>
                    </a:extLst>
                  </p:cNvPr>
                  <p:cNvSpPr/>
                  <p:nvPr/>
                </p:nvSpPr>
                <p:spPr>
                  <a:xfrm>
                    <a:off x="4738158" y="2383705"/>
                    <a:ext cx="50863" cy="50863"/>
                  </a:xfrm>
                  <a:custGeom>
                    <a:avLst/>
                    <a:gdLst>
                      <a:gd name="connsiteX0" fmla="*/ 50864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3"/>
                          <a:pt x="25432" y="50863"/>
                        </a:cubicBezTo>
                        <a:cubicBezTo>
                          <a:pt x="11386" y="50863"/>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46CD6FE9-6C26-419C-AB4A-D2E8186C9331}"/>
                      </a:ext>
                    </a:extLst>
                  </p:cNvPr>
                  <p:cNvSpPr/>
                  <p:nvPr/>
                </p:nvSpPr>
                <p:spPr>
                  <a:xfrm>
                    <a:off x="4966853" y="2364845"/>
                    <a:ext cx="50863" cy="50863"/>
                  </a:xfrm>
                  <a:custGeom>
                    <a:avLst/>
                    <a:gdLst>
                      <a:gd name="connsiteX0" fmla="*/ 50864 w 50863"/>
                      <a:gd name="connsiteY0" fmla="*/ 25432 h 50863"/>
                      <a:gd name="connsiteX1" fmla="*/ 25432 w 50863"/>
                      <a:gd name="connsiteY1" fmla="*/ 50864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4"/>
                          <a:pt x="25432" y="50864"/>
                        </a:cubicBezTo>
                        <a:cubicBezTo>
                          <a:pt x="11386" y="50864"/>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sp>
        <p:nvSpPr>
          <p:cNvPr id="5" name="Content Placeholder 2">
            <a:extLst>
              <a:ext uri="{FF2B5EF4-FFF2-40B4-BE49-F238E27FC236}">
                <a16:creationId xmlns:a16="http://schemas.microsoft.com/office/drawing/2014/main" id="{F849D06E-FA94-4DE1-8773-A21363B6920A}"/>
              </a:ext>
            </a:extLst>
          </p:cNvPr>
          <p:cNvSpPr txBox="1">
            <a:spLocks/>
          </p:cNvSpPr>
          <p:nvPr/>
        </p:nvSpPr>
        <p:spPr>
          <a:xfrm>
            <a:off x="8320639" y="3305862"/>
            <a:ext cx="3200400" cy="1785829"/>
          </a:xfrm>
          <a:prstGeom prst="rect">
            <a:avLst/>
          </a:prstGeom>
        </p:spPr>
        <p:txBody>
          <a:bodyPr vert="horz" wrap="squar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defTabSz="914192">
              <a:lnSpc>
                <a:spcPct val="100000"/>
              </a:lnSpc>
              <a:spcBef>
                <a:spcPts val="588"/>
              </a:spcBef>
              <a:buSzPct val="90000"/>
              <a:buNone/>
              <a:defRPr/>
            </a:pPr>
            <a:r>
              <a:rPr lang="en-US" sz="1800">
                <a:solidFill>
                  <a:schemeClr val="bg1"/>
                </a:solidFill>
              </a:rPr>
              <a:t>Connecting data from across systems, creating insights to predict risk and help improve patient care, quality assurance, and operational efficiencies</a:t>
            </a:r>
          </a:p>
        </p:txBody>
      </p:sp>
      <p:sp>
        <p:nvSpPr>
          <p:cNvPr id="6" name="Content Placeholder 2">
            <a:extLst>
              <a:ext uri="{FF2B5EF4-FFF2-40B4-BE49-F238E27FC236}">
                <a16:creationId xmlns:a16="http://schemas.microsoft.com/office/drawing/2014/main" id="{48157F39-E558-4781-9591-B71BBE6642A3}"/>
              </a:ext>
            </a:extLst>
          </p:cNvPr>
          <p:cNvSpPr txBox="1">
            <a:spLocks/>
          </p:cNvSpPr>
          <p:nvPr/>
        </p:nvSpPr>
        <p:spPr>
          <a:xfrm>
            <a:off x="670962" y="3305862"/>
            <a:ext cx="3200400" cy="1785829"/>
          </a:xfrm>
          <a:prstGeom prst="rect">
            <a:avLst/>
          </a:prstGeom>
        </p:spPr>
        <p:txBody>
          <a:bodyPr wrap="square" lIns="0" tIns="0" rIns="0" bIns="0">
            <a:no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lnSpc>
                <a:spcPct val="100000"/>
              </a:lnSpc>
              <a:spcBef>
                <a:spcPts val="588"/>
              </a:spcBef>
              <a:defRPr/>
            </a:pPr>
            <a:r>
              <a:rPr lang="en-US" sz="1800">
                <a:solidFill>
                  <a:schemeClr val="bg1"/>
                </a:solidFill>
              </a:rPr>
              <a:t>Enabling enriched data to </a:t>
            </a:r>
            <a:br>
              <a:rPr lang="en-US" sz="1800">
                <a:solidFill>
                  <a:schemeClr val="bg1"/>
                </a:solidFill>
              </a:rPr>
            </a:br>
            <a:r>
              <a:rPr lang="en-US" sz="1800">
                <a:solidFill>
                  <a:schemeClr val="bg1"/>
                </a:solidFill>
              </a:rPr>
              <a:t>flow securely through every point of care to continuously improve patient's experience and health outcomes</a:t>
            </a:r>
          </a:p>
        </p:txBody>
      </p:sp>
      <p:sp>
        <p:nvSpPr>
          <p:cNvPr id="29" name="Content Placeholder 2">
            <a:extLst>
              <a:ext uri="{FF2B5EF4-FFF2-40B4-BE49-F238E27FC236}">
                <a16:creationId xmlns:a16="http://schemas.microsoft.com/office/drawing/2014/main" id="{539BB0CF-5236-4F9B-989B-229B1DEDA3FE}"/>
              </a:ext>
            </a:extLst>
          </p:cNvPr>
          <p:cNvSpPr txBox="1">
            <a:spLocks/>
          </p:cNvSpPr>
          <p:nvPr/>
        </p:nvSpPr>
        <p:spPr>
          <a:xfrm>
            <a:off x="4495800" y="3305862"/>
            <a:ext cx="3200400" cy="1785829"/>
          </a:xfrm>
          <a:prstGeom prst="rect">
            <a:avLst/>
          </a:prstGeom>
        </p:spPr>
        <p:txBody>
          <a:bodyPr vert="horz" wrap="squar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defTabSz="896354">
              <a:lnSpc>
                <a:spcPct val="100000"/>
              </a:lnSpc>
              <a:spcBef>
                <a:spcPts val="588"/>
              </a:spcBef>
              <a:buSzPct val="90000"/>
              <a:buNone/>
              <a:defRPr/>
            </a:pPr>
            <a:r>
              <a:rPr lang="en-US" sz="1800">
                <a:solidFill>
                  <a:schemeClr val="bg1"/>
                </a:solidFill>
              </a:rPr>
              <a:t>Accelerating health teams’ ability to coordinate care </a:t>
            </a:r>
            <a:br>
              <a:rPr lang="en-US" sz="1800">
                <a:solidFill>
                  <a:schemeClr val="bg1"/>
                </a:solidFill>
              </a:rPr>
            </a:br>
            <a:r>
              <a:rPr lang="en-US" sz="1800">
                <a:solidFill>
                  <a:schemeClr val="bg1"/>
                </a:solidFill>
              </a:rPr>
              <a:t>in a secure environment </a:t>
            </a:r>
            <a:br>
              <a:rPr lang="en-US" sz="1800">
                <a:solidFill>
                  <a:schemeClr val="bg1"/>
                </a:solidFill>
              </a:rPr>
            </a:br>
            <a:r>
              <a:rPr lang="en-US" sz="1800">
                <a:solidFill>
                  <a:schemeClr val="bg1"/>
                </a:solidFill>
              </a:rPr>
              <a:t>and simplify complex </a:t>
            </a:r>
            <a:br>
              <a:rPr lang="en-US" sz="1800">
                <a:solidFill>
                  <a:schemeClr val="bg1"/>
                </a:solidFill>
              </a:rPr>
            </a:br>
            <a:r>
              <a:rPr lang="en-US" sz="1800">
                <a:solidFill>
                  <a:schemeClr val="bg1"/>
                </a:solidFill>
              </a:rPr>
              <a:t>workflow management</a:t>
            </a:r>
          </a:p>
        </p:txBody>
      </p:sp>
      <p:sp>
        <p:nvSpPr>
          <p:cNvPr id="109" name="Rectangle 108">
            <a:extLst>
              <a:ext uri="{FF2B5EF4-FFF2-40B4-BE49-F238E27FC236}">
                <a16:creationId xmlns:a16="http://schemas.microsoft.com/office/drawing/2014/main" id="{DE349BB8-C542-4B80-A512-F862726FC9FC}"/>
              </a:ext>
            </a:extLst>
          </p:cNvPr>
          <p:cNvSpPr/>
          <p:nvPr/>
        </p:nvSpPr>
        <p:spPr>
          <a:xfrm>
            <a:off x="2222183" y="5806314"/>
            <a:ext cx="7747634" cy="461665"/>
          </a:xfrm>
          <a:prstGeom prst="rect">
            <a:avLst/>
          </a:prstGeom>
        </p:spPr>
        <p:txBody>
          <a:bodyPr wrap="none">
            <a:spAutoFit/>
          </a:bodyPr>
          <a:lstStyle/>
          <a:p>
            <a:pPr algn="ctr"/>
            <a:r>
              <a:rPr lang="en-US" sz="2400" kern="0">
                <a:solidFill>
                  <a:srgbClr val="50E6FF"/>
                </a:solidFill>
                <a:latin typeface="Segoe UI Semibold" panose="020B0702040204020203" pitchFamily="34" charset="0"/>
                <a:cs typeface="Segoe UI Semibold" panose="020B0702040204020203" pitchFamily="34" charset="0"/>
              </a:rPr>
              <a:t>Trusted platform with unmatched security and privacy</a:t>
            </a:r>
            <a:endParaRPr lang="en-US" sz="2000">
              <a:solidFill>
                <a:srgbClr val="50E6FF"/>
              </a:solidFill>
            </a:endParaRPr>
          </a:p>
        </p:txBody>
      </p:sp>
      <p:sp>
        <p:nvSpPr>
          <p:cNvPr id="7" name="Slide Number Placeholder 6">
            <a:extLst>
              <a:ext uri="{FF2B5EF4-FFF2-40B4-BE49-F238E27FC236}">
                <a16:creationId xmlns:a16="http://schemas.microsoft.com/office/drawing/2014/main" id="{41DA0460-6CB8-4226-A04F-342D6EEE3563}"/>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30" name="Footer Placeholder 1">
            <a:extLst>
              <a:ext uri="{FF2B5EF4-FFF2-40B4-BE49-F238E27FC236}">
                <a16:creationId xmlns:a16="http://schemas.microsoft.com/office/drawing/2014/main" id="{14601B8B-E91D-4ADF-BA3A-9F407E9AF9A8}"/>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
        <p:nvSpPr>
          <p:cNvPr id="31" name="Title 30">
            <a:extLst>
              <a:ext uri="{FF2B5EF4-FFF2-40B4-BE49-F238E27FC236}">
                <a16:creationId xmlns:a16="http://schemas.microsoft.com/office/drawing/2014/main" id="{78384BB5-8768-41F0-A665-A7AE5DCBCD24}"/>
              </a:ext>
            </a:extLst>
          </p:cNvPr>
          <p:cNvSpPr>
            <a:spLocks noGrp="1"/>
          </p:cNvSpPr>
          <p:nvPr>
            <p:ph type="title"/>
          </p:nvPr>
        </p:nvSpPr>
        <p:spPr/>
        <p:txBody>
          <a:bodyPr/>
          <a:lstStyle/>
          <a:p>
            <a:pPr lvl="0" algn="ctr"/>
            <a:r>
              <a:rPr lang="en-US" noProof="0"/>
              <a:t>Introducing the Microsoft Cloud for Healthcare</a:t>
            </a:r>
          </a:p>
        </p:txBody>
      </p:sp>
    </p:spTree>
    <p:extLst>
      <p:ext uri="{BB962C8B-B14F-4D97-AF65-F5344CB8AC3E}">
        <p14:creationId xmlns:p14="http://schemas.microsoft.com/office/powerpoint/2010/main" val="1852703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par>
                                <p:cTn id="18" presetID="42" presetClass="path" presetSubtype="0" decel="100000" fill="hold" grpId="1" nodeType="withEffect">
                                  <p:stCondLst>
                                    <p:cond delay="0"/>
                                  </p:stCondLst>
                                  <p:childTnLst>
                                    <p:animMotion origin="layout" path="M 0 -4.07407E-6 L 0 0.03542 " pathEditMode="relative" rAng="0" ptsTypes="AA">
                                      <p:cBhvr>
                                        <p:cTn id="19" dur="500" spd="-100000" fill="hold"/>
                                        <p:tgtEl>
                                          <p:spTgt spid="109"/>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42" presetClass="path" presetSubtype="0" decel="100000" fill="hold" grpId="1" nodeType="withEffect">
                                  <p:stCondLst>
                                    <p:cond delay="0"/>
                                  </p:stCondLst>
                                  <p:childTnLst>
                                    <p:animMotion origin="layout" path="M 0 -3.7037E-6 L 0 0.03542 " pathEditMode="relative" rAng="0" ptsTypes="AA">
                                      <p:cBhvr>
                                        <p:cTn id="24" dur="500" spd="-100000" fill="hold"/>
                                        <p:tgtEl>
                                          <p:spTgt spid="3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109" grpId="0"/>
      <p:bldP spid="109" grpId="1"/>
      <p:bldP spid="31" grpId="0"/>
      <p:bldP spid="31"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6ECE233B-1AC7-4034-BAAD-23AC876C97D4}"/>
              </a:ext>
            </a:extLst>
          </p:cNvPr>
          <p:cNvSpPr/>
          <p:nvPr/>
        </p:nvSpPr>
        <p:spPr bwMode="auto">
          <a:xfrm>
            <a:off x="3416261" y="4669729"/>
            <a:ext cx="2248913"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45720" bIns="0" numCol="1" spcCol="0" rtlCol="0" fromWordArt="0" anchor="ctr" anchorCtr="0" forceAA="0" compatLnSpc="1">
            <a:prstTxWarp prst="textNoShape">
              <a:avLst/>
            </a:prstTxWarp>
            <a:spAutoFit/>
          </a:bodyPr>
          <a:lstStyle/>
          <a:p>
            <a:pPr marL="0" marR="0" lvl="0" indent="0" algn="r" defTabSz="914225" rtl="0" eaLnBrk="1" fontAlgn="auto" latinLnBrk="0" hangingPunct="1">
              <a:lnSpc>
                <a:spcPct val="100000"/>
              </a:lnSpc>
              <a:spcBef>
                <a:spcPts val="360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CLINICAL ANALYTICS</a:t>
            </a:r>
            <a:b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Access and securely share actionable data to help improve patient care.</a:t>
            </a:r>
          </a:p>
        </p:txBody>
      </p:sp>
      <p:graphicFrame>
        <p:nvGraphicFramePr>
          <p:cNvPr id="124" name="Chart 123">
            <a:extLst>
              <a:ext uri="{FF2B5EF4-FFF2-40B4-BE49-F238E27FC236}">
                <a16:creationId xmlns:a16="http://schemas.microsoft.com/office/drawing/2014/main" id="{3A776A97-F1C5-42B0-9BA8-309136FAB475}"/>
              </a:ext>
            </a:extLst>
          </p:cNvPr>
          <p:cNvGraphicFramePr/>
          <p:nvPr/>
        </p:nvGraphicFramePr>
        <p:xfrm>
          <a:off x="4477083" y="1869889"/>
          <a:ext cx="5210594" cy="3498310"/>
        </p:xfrm>
        <a:graphic>
          <a:graphicData uri="http://schemas.openxmlformats.org/drawingml/2006/chart">
            <c:chart xmlns:c="http://schemas.openxmlformats.org/drawingml/2006/chart" xmlns:r="http://schemas.openxmlformats.org/officeDocument/2006/relationships" r:id="rId4"/>
          </a:graphicData>
        </a:graphic>
      </p:graphicFrame>
      <p:sp>
        <p:nvSpPr>
          <p:cNvPr id="133" name="Rectangle 132">
            <a:extLst>
              <a:ext uri="{FF2B5EF4-FFF2-40B4-BE49-F238E27FC236}">
                <a16:creationId xmlns:a16="http://schemas.microsoft.com/office/drawing/2014/main" id="{4D64FC69-A158-4E82-B798-E12F61E389E6}"/>
              </a:ext>
            </a:extLst>
          </p:cNvPr>
          <p:cNvSpPr/>
          <p:nvPr/>
        </p:nvSpPr>
        <p:spPr bwMode="auto">
          <a:xfrm>
            <a:off x="8028484" y="1787562"/>
            <a:ext cx="2302829"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45720" bIns="0" numCol="1" spcCol="0" rtlCol="0" fromWordArt="0" anchor="ctr" anchorCtr="0" forceAA="0" compatLnSpc="1">
            <a:prstTxWarp prst="textNoShape">
              <a:avLst/>
            </a:prstTxWarp>
            <a:spAutoFit/>
          </a:bodyPr>
          <a:lstStyle/>
          <a:p>
            <a:pPr marL="0" marR="0" lvl="0" indent="0" algn="l" defTabSz="914225" rtl="0" eaLnBrk="1" fontAlgn="auto" latinLnBrk="0" hangingPunct="1">
              <a:lnSpc>
                <a:spcPct val="100000"/>
              </a:lnSpc>
              <a:spcBef>
                <a:spcPts val="360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CARE TEAM COLLABORATION</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0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Optimize resources &amp; solve </a:t>
            </a:r>
            <a:br>
              <a:rPr kumimoji="0" lang="en-US" sz="10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0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problems collectively.</a:t>
            </a:r>
            <a:endParaRPr kumimoji="0" lang="en-US" sz="12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135" name="Rectangle 134">
            <a:extLst>
              <a:ext uri="{FF2B5EF4-FFF2-40B4-BE49-F238E27FC236}">
                <a16:creationId xmlns:a16="http://schemas.microsoft.com/office/drawing/2014/main" id="{D171F6D2-6820-47E9-B3D8-DD1D84E0A37E}"/>
              </a:ext>
            </a:extLst>
          </p:cNvPr>
          <p:cNvSpPr/>
          <p:nvPr/>
        </p:nvSpPr>
        <p:spPr bwMode="auto">
          <a:xfrm>
            <a:off x="3619156" y="2604811"/>
            <a:ext cx="1634938"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spAutoFit/>
          </a:bodyPr>
          <a:lstStyle/>
          <a:p>
            <a:pPr marL="0" marR="0" lvl="0" indent="0" algn="r" defTabSz="914225" rtl="0" eaLnBrk="1" fontAlgn="auto" latinLnBrk="0" hangingPunct="1">
              <a:lnSpc>
                <a:spcPct val="100000"/>
              </a:lnSpc>
              <a:spcBef>
                <a:spcPts val="360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PATIENT INSIGHTS</a:t>
            </a:r>
            <a:b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Transform data into </a:t>
            </a:r>
            <a:br>
              <a:rPr kumimoji="0" lang="en-US" sz="10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0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prescriptive insights.</a:t>
            </a:r>
          </a:p>
        </p:txBody>
      </p:sp>
      <p:sp>
        <p:nvSpPr>
          <p:cNvPr id="137" name="Oval 136">
            <a:extLst>
              <a:ext uri="{FF2B5EF4-FFF2-40B4-BE49-F238E27FC236}">
                <a16:creationId xmlns:a16="http://schemas.microsoft.com/office/drawing/2014/main" id="{AE934F89-9556-438E-8F46-4A379DD6380B}"/>
              </a:ext>
            </a:extLst>
          </p:cNvPr>
          <p:cNvSpPr/>
          <p:nvPr/>
        </p:nvSpPr>
        <p:spPr bwMode="auto">
          <a:xfrm rot="2700000">
            <a:off x="5717454" y="4956464"/>
            <a:ext cx="458919" cy="45892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1"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E3AD2872-7948-4BA2-8BF7-C993447E6390}"/>
              </a:ext>
            </a:extLst>
          </p:cNvPr>
          <p:cNvSpPr/>
          <p:nvPr/>
        </p:nvSpPr>
        <p:spPr bwMode="auto">
          <a:xfrm>
            <a:off x="5987065" y="5679208"/>
            <a:ext cx="2190630"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spAutoFit/>
          </a:bodyPr>
          <a:lstStyle/>
          <a:p>
            <a:pPr marL="0" marR="0" lvl="0" indent="0" algn="ctr" defTabSz="914225" rtl="0" eaLnBrk="1" fontAlgn="auto" latinLnBrk="0" hangingPunct="1">
              <a:lnSpc>
                <a:spcPct val="100000"/>
              </a:lnSpc>
              <a:spcBef>
                <a:spcPts val="360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OPERATIONAL ANALYTICS</a:t>
            </a:r>
            <a:b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Gain actionable insights </a:t>
            </a:r>
            <a:br>
              <a:rPr kumimoji="0" lang="en-US" sz="10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0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to optimize operations.</a:t>
            </a:r>
          </a:p>
        </p:txBody>
      </p:sp>
      <p:sp>
        <p:nvSpPr>
          <p:cNvPr id="146" name="Rectangle 145">
            <a:extLst>
              <a:ext uri="{FF2B5EF4-FFF2-40B4-BE49-F238E27FC236}">
                <a16:creationId xmlns:a16="http://schemas.microsoft.com/office/drawing/2014/main" id="{A50458E9-C9C4-4220-97AA-3EBC510401D6}"/>
              </a:ext>
            </a:extLst>
          </p:cNvPr>
          <p:cNvSpPr/>
          <p:nvPr/>
        </p:nvSpPr>
        <p:spPr bwMode="auto">
          <a:xfrm>
            <a:off x="4477081" y="1787562"/>
            <a:ext cx="1670249"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45720" bIns="0" numCol="1" spcCol="0" rtlCol="0" fromWordArt="0" anchor="ctr" anchorCtr="0" forceAA="0" compatLnSpc="1">
            <a:prstTxWarp prst="textNoShape">
              <a:avLst/>
            </a:prstTxWarp>
            <a:spAutoFit/>
          </a:bodyPr>
          <a:lstStyle/>
          <a:p>
            <a:pPr marL="0" marR="0" lvl="0" indent="0" algn="r" defTabSz="914225" rtl="0" eaLnBrk="1" fontAlgn="auto" latinLnBrk="0" hangingPunct="1">
              <a:lnSpc>
                <a:spcPct val="100000"/>
              </a:lnSpc>
              <a:spcBef>
                <a:spcPts val="360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PERSONALIZED CARE</a:t>
            </a:r>
            <a:b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Build relationships through </a:t>
            </a:r>
            <a:br>
              <a:rPr kumimoji="0" lang="en-US" sz="10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0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enhanced experiences.</a:t>
            </a:r>
          </a:p>
        </p:txBody>
      </p:sp>
      <p:sp>
        <p:nvSpPr>
          <p:cNvPr id="151" name="Rectangle 150">
            <a:extLst>
              <a:ext uri="{FF2B5EF4-FFF2-40B4-BE49-F238E27FC236}">
                <a16:creationId xmlns:a16="http://schemas.microsoft.com/office/drawing/2014/main" id="{2D5ADF1F-9259-4033-8338-AA6E560EB43E}"/>
              </a:ext>
            </a:extLst>
          </p:cNvPr>
          <p:cNvSpPr/>
          <p:nvPr/>
        </p:nvSpPr>
        <p:spPr bwMode="auto">
          <a:xfrm>
            <a:off x="8895717" y="2604811"/>
            <a:ext cx="1953166"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45720" bIns="0" numCol="1" spcCol="0" rtlCol="0" fromWordArt="0" anchor="ctr" anchorCtr="0" forceAA="0" compatLnSpc="1">
            <a:prstTxWarp prst="textNoShape">
              <a:avLst/>
            </a:prstTxWarp>
            <a:spAutoFit/>
          </a:bodyPr>
          <a:lstStyle/>
          <a:p>
            <a:pPr marL="0" marR="0" lvl="0" indent="0" algn="l" defTabSz="914225" rtl="0" eaLnBrk="1" fontAlgn="auto" latinLnBrk="0" hangingPunct="1">
              <a:lnSpc>
                <a:spcPct val="100000"/>
              </a:lnSpc>
              <a:spcBef>
                <a:spcPts val="360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CARE COORDINATION</a:t>
            </a:r>
            <a:b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0" cap="none" spc="-39" normalizeH="0" baseline="0" noProof="0">
                <a:ln>
                  <a:noFill/>
                </a:ln>
                <a:solidFill>
                  <a:srgbClr val="FFFFFF"/>
                </a:solidFill>
                <a:effectLst/>
                <a:uLnTx/>
                <a:uFillTx/>
                <a:latin typeface="Segoe UI"/>
                <a:ea typeface="+mn-ea"/>
                <a:cs typeface="Segoe UI Semilight" panose="020B0402040204020203" pitchFamily="34" charset="0"/>
              </a:rPr>
              <a:t>Develop systems of engagement</a:t>
            </a:r>
            <a:br>
              <a:rPr kumimoji="0" lang="en-US" sz="1000" b="0" i="0" u="none" strike="noStrike" kern="0" cap="none" spc="-39" normalizeH="0" baseline="0" noProof="0">
                <a:ln>
                  <a:noFill/>
                </a:ln>
                <a:solidFill>
                  <a:srgbClr val="FFFFFF"/>
                </a:solidFill>
                <a:effectLst/>
                <a:uLnTx/>
                <a:uFillTx/>
                <a:latin typeface="Segoe UI"/>
                <a:ea typeface="+mn-ea"/>
                <a:cs typeface="Segoe UI Semilight" panose="020B0402040204020203" pitchFamily="34" charset="0"/>
              </a:rPr>
            </a:br>
            <a:r>
              <a:rPr kumimoji="0" lang="en-US" sz="1000" b="0" i="0" u="none" strike="noStrike" kern="0" cap="none" spc="-39" normalizeH="0" baseline="0" noProof="0">
                <a:ln>
                  <a:noFill/>
                </a:ln>
                <a:solidFill>
                  <a:srgbClr val="FFFFFF"/>
                </a:solidFill>
                <a:effectLst/>
                <a:uLnTx/>
                <a:uFillTx/>
                <a:latin typeface="Segoe UI"/>
                <a:ea typeface="+mn-ea"/>
                <a:cs typeface="Segoe UI Semilight" panose="020B0402040204020203" pitchFamily="34" charset="0"/>
              </a:rPr>
              <a:t>with intelligent workflows.</a:t>
            </a:r>
            <a:endParaRPr kumimoji="0" lang="en-US" sz="1200" b="0" i="0" u="none" strike="noStrike" kern="0" cap="none" spc="-39"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164" name="Rectangle 163">
            <a:extLst>
              <a:ext uri="{FF2B5EF4-FFF2-40B4-BE49-F238E27FC236}">
                <a16:creationId xmlns:a16="http://schemas.microsoft.com/office/drawing/2014/main" id="{1115B127-CBEB-4B44-8B6F-C5F71813DFF9}"/>
              </a:ext>
            </a:extLst>
          </p:cNvPr>
          <p:cNvSpPr/>
          <p:nvPr/>
        </p:nvSpPr>
        <p:spPr bwMode="auto">
          <a:xfrm>
            <a:off x="3786438" y="3603031"/>
            <a:ext cx="1320667"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45720" bIns="0" numCol="1" spcCol="0" rtlCol="0" fromWordArt="0" anchor="ctr" anchorCtr="0" forceAA="0" compatLnSpc="1">
            <a:prstTxWarp prst="textNoShape">
              <a:avLst/>
            </a:prstTxWarp>
            <a:spAutoFit/>
          </a:bodyPr>
          <a:lstStyle/>
          <a:p>
            <a:pPr marL="0" marR="0" lvl="0" indent="0" algn="r" defTabSz="914225" rtl="0" eaLnBrk="1" fontAlgn="auto" latinLnBrk="0" hangingPunct="1">
              <a:lnSpc>
                <a:spcPct val="100000"/>
              </a:lnSpc>
              <a:spcBef>
                <a:spcPts val="360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VIRTUAL HEALTH</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0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Provide new avenues </a:t>
            </a:r>
            <a:br>
              <a:rPr kumimoji="0" lang="en-US" sz="10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0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for care.</a:t>
            </a:r>
          </a:p>
        </p:txBody>
      </p:sp>
      <p:sp>
        <p:nvSpPr>
          <p:cNvPr id="224" name="Rectangle 223">
            <a:extLst>
              <a:ext uri="{FF2B5EF4-FFF2-40B4-BE49-F238E27FC236}">
                <a16:creationId xmlns:a16="http://schemas.microsoft.com/office/drawing/2014/main" id="{3E96003C-6173-4562-8F5B-A1BB6B15ABFA}"/>
              </a:ext>
            </a:extLst>
          </p:cNvPr>
          <p:cNvSpPr/>
          <p:nvPr/>
        </p:nvSpPr>
        <p:spPr bwMode="auto">
          <a:xfrm>
            <a:off x="8498019" y="4590864"/>
            <a:ext cx="3112385"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spAutoFit/>
          </a:bodyPr>
          <a:lstStyle/>
          <a:p>
            <a:pPr marL="0" marR="0" lvl="0" indent="0" algn="l" defTabSz="914225" rtl="0" eaLnBrk="1" fontAlgn="auto" latinLnBrk="0" hangingPunct="1">
              <a:lnSpc>
                <a:spcPct val="100000"/>
              </a:lnSpc>
              <a:spcBef>
                <a:spcPts val="360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 INTEROPERABILITY </a:t>
            </a:r>
            <a:b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Create new healthcare systems of engagement by connecting data from multiple systems of record</a:t>
            </a:r>
          </a:p>
        </p:txBody>
      </p:sp>
      <p:sp>
        <p:nvSpPr>
          <p:cNvPr id="228" name="Rectangle 227">
            <a:extLst>
              <a:ext uri="{FF2B5EF4-FFF2-40B4-BE49-F238E27FC236}">
                <a16:creationId xmlns:a16="http://schemas.microsoft.com/office/drawing/2014/main" id="{168003F6-BC22-4127-B048-A879B5AB7202}"/>
              </a:ext>
            </a:extLst>
          </p:cNvPr>
          <p:cNvSpPr/>
          <p:nvPr/>
        </p:nvSpPr>
        <p:spPr bwMode="auto">
          <a:xfrm>
            <a:off x="9027011" y="3603032"/>
            <a:ext cx="2850687"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spAutoFit/>
          </a:bodyPr>
          <a:lstStyle/>
          <a:p>
            <a:pPr marL="0" marR="0" lvl="0" indent="0" algn="l" defTabSz="914225" rtl="0" eaLnBrk="1" fontAlgn="auto" latinLnBrk="0" hangingPunct="1">
              <a:lnSpc>
                <a:spcPct val="100000"/>
              </a:lnSpc>
              <a:spcBef>
                <a:spcPts val="360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CONTINUOUS PATIENT MONITORING</a:t>
            </a:r>
            <a:b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Combine IOT &amp; analytics </a:t>
            </a:r>
            <a:br>
              <a:rPr kumimoji="0" lang="en-US" sz="10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000"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to optimize treatments.</a:t>
            </a:r>
          </a:p>
        </p:txBody>
      </p:sp>
      <p:sp>
        <p:nvSpPr>
          <p:cNvPr id="242" name="Oval 241">
            <a:extLst>
              <a:ext uri="{FF2B5EF4-FFF2-40B4-BE49-F238E27FC236}">
                <a16:creationId xmlns:a16="http://schemas.microsoft.com/office/drawing/2014/main" id="{2AA1A739-B956-49CC-A825-6550367B7EA3}"/>
              </a:ext>
            </a:extLst>
          </p:cNvPr>
          <p:cNvSpPr/>
          <p:nvPr/>
        </p:nvSpPr>
        <p:spPr bwMode="auto">
          <a:xfrm flipH="1">
            <a:off x="7851207" y="4540138"/>
            <a:ext cx="507526" cy="507524"/>
          </a:xfrm>
          <a:prstGeom prst="ellipse">
            <a:avLst/>
          </a:prstGeom>
          <a:solidFill>
            <a:schemeClr val="tx1"/>
          </a:solidFill>
          <a:ln w="9525">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1"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243" name="Oval 242">
            <a:extLst>
              <a:ext uri="{FF2B5EF4-FFF2-40B4-BE49-F238E27FC236}">
                <a16:creationId xmlns:a16="http://schemas.microsoft.com/office/drawing/2014/main" id="{B649095F-D814-4239-9D47-4616DE3A9A20}"/>
              </a:ext>
            </a:extLst>
          </p:cNvPr>
          <p:cNvSpPr/>
          <p:nvPr/>
        </p:nvSpPr>
        <p:spPr bwMode="auto">
          <a:xfrm flipH="1">
            <a:off x="5780539" y="4540138"/>
            <a:ext cx="507526" cy="507524"/>
          </a:xfrm>
          <a:prstGeom prst="ellipse">
            <a:avLst/>
          </a:prstGeom>
          <a:solidFill>
            <a:schemeClr val="tx1"/>
          </a:solidFill>
          <a:ln w="9525">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1"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245" name="Oval 244">
            <a:extLst>
              <a:ext uri="{FF2B5EF4-FFF2-40B4-BE49-F238E27FC236}">
                <a16:creationId xmlns:a16="http://schemas.microsoft.com/office/drawing/2014/main" id="{D9D5C4B6-AE05-4384-83DF-F97DB410C1D5}"/>
              </a:ext>
            </a:extLst>
          </p:cNvPr>
          <p:cNvSpPr/>
          <p:nvPr/>
        </p:nvSpPr>
        <p:spPr bwMode="auto">
          <a:xfrm flipH="1">
            <a:off x="6815873" y="4996519"/>
            <a:ext cx="507526" cy="507524"/>
          </a:xfrm>
          <a:prstGeom prst="ellipse">
            <a:avLst/>
          </a:prstGeom>
          <a:solidFill>
            <a:schemeClr val="tx1"/>
          </a:solidFill>
          <a:ln w="9525">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1"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247" name="Oval 246">
            <a:extLst>
              <a:ext uri="{FF2B5EF4-FFF2-40B4-BE49-F238E27FC236}">
                <a16:creationId xmlns:a16="http://schemas.microsoft.com/office/drawing/2014/main" id="{8D3D2F1E-C1A6-464C-A084-D99CB0B7E81D}"/>
              </a:ext>
            </a:extLst>
          </p:cNvPr>
          <p:cNvSpPr/>
          <p:nvPr/>
        </p:nvSpPr>
        <p:spPr bwMode="auto">
          <a:xfrm flipH="1">
            <a:off x="7375766" y="1880990"/>
            <a:ext cx="507526" cy="507524"/>
          </a:xfrm>
          <a:prstGeom prst="ellipse">
            <a:avLst/>
          </a:prstGeom>
          <a:solidFill>
            <a:schemeClr val="tx1"/>
          </a:solidFill>
          <a:ln w="9525">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1"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250" name="Oval 249">
            <a:extLst>
              <a:ext uri="{FF2B5EF4-FFF2-40B4-BE49-F238E27FC236}">
                <a16:creationId xmlns:a16="http://schemas.microsoft.com/office/drawing/2014/main" id="{6733C0EF-4E91-48F3-8BA6-6A98D68BA1C8}"/>
              </a:ext>
            </a:extLst>
          </p:cNvPr>
          <p:cNvSpPr/>
          <p:nvPr/>
        </p:nvSpPr>
        <p:spPr bwMode="auto">
          <a:xfrm flipH="1">
            <a:off x="8213966" y="2597270"/>
            <a:ext cx="507526" cy="507524"/>
          </a:xfrm>
          <a:prstGeom prst="ellipse">
            <a:avLst/>
          </a:prstGeom>
          <a:solidFill>
            <a:schemeClr val="tx1"/>
          </a:solidFill>
          <a:ln w="9525">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1"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251" name="Oval 250">
            <a:extLst>
              <a:ext uri="{FF2B5EF4-FFF2-40B4-BE49-F238E27FC236}">
                <a16:creationId xmlns:a16="http://schemas.microsoft.com/office/drawing/2014/main" id="{DAD8CBF8-87A4-4EF2-B493-A380024A3B11}"/>
              </a:ext>
            </a:extLst>
          </p:cNvPr>
          <p:cNvSpPr/>
          <p:nvPr/>
        </p:nvSpPr>
        <p:spPr bwMode="auto">
          <a:xfrm flipH="1">
            <a:off x="8392190" y="3595490"/>
            <a:ext cx="507526" cy="507524"/>
          </a:xfrm>
          <a:prstGeom prst="ellipse">
            <a:avLst/>
          </a:prstGeom>
          <a:solidFill>
            <a:schemeClr val="tx1"/>
          </a:solidFill>
          <a:ln w="9525">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1"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254" name="Oval 253">
            <a:extLst>
              <a:ext uri="{FF2B5EF4-FFF2-40B4-BE49-F238E27FC236}">
                <a16:creationId xmlns:a16="http://schemas.microsoft.com/office/drawing/2014/main" id="{52CA263B-6F81-4617-9472-0178622D3AF7}"/>
              </a:ext>
            </a:extLst>
          </p:cNvPr>
          <p:cNvSpPr/>
          <p:nvPr/>
        </p:nvSpPr>
        <p:spPr bwMode="auto">
          <a:xfrm>
            <a:off x="6228910" y="1880990"/>
            <a:ext cx="507526" cy="507524"/>
          </a:xfrm>
          <a:prstGeom prst="ellipse">
            <a:avLst/>
          </a:prstGeom>
          <a:solidFill>
            <a:schemeClr val="tx1"/>
          </a:solidFill>
          <a:ln w="9525">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1"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255" name="Oval 254">
            <a:extLst>
              <a:ext uri="{FF2B5EF4-FFF2-40B4-BE49-F238E27FC236}">
                <a16:creationId xmlns:a16="http://schemas.microsoft.com/office/drawing/2014/main" id="{696E97A8-1C3D-4815-A74D-17220BFFE81D}"/>
              </a:ext>
            </a:extLst>
          </p:cNvPr>
          <p:cNvSpPr/>
          <p:nvPr/>
        </p:nvSpPr>
        <p:spPr bwMode="auto">
          <a:xfrm>
            <a:off x="5390710" y="2597270"/>
            <a:ext cx="507526" cy="507524"/>
          </a:xfrm>
          <a:prstGeom prst="ellipse">
            <a:avLst/>
          </a:prstGeom>
          <a:solidFill>
            <a:schemeClr val="tx1"/>
          </a:solidFill>
          <a:ln w="9525">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1"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256" name="Oval 255">
            <a:extLst>
              <a:ext uri="{FF2B5EF4-FFF2-40B4-BE49-F238E27FC236}">
                <a16:creationId xmlns:a16="http://schemas.microsoft.com/office/drawing/2014/main" id="{0059776F-3F0E-4F9B-86F5-268ED5C2594C}"/>
              </a:ext>
            </a:extLst>
          </p:cNvPr>
          <p:cNvSpPr/>
          <p:nvPr/>
        </p:nvSpPr>
        <p:spPr bwMode="auto">
          <a:xfrm>
            <a:off x="5227726" y="3595490"/>
            <a:ext cx="507526" cy="507524"/>
          </a:xfrm>
          <a:prstGeom prst="ellipse">
            <a:avLst/>
          </a:prstGeom>
          <a:solidFill>
            <a:schemeClr val="tx1"/>
          </a:solidFill>
          <a:ln w="9525">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1"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grpSp>
        <p:nvGrpSpPr>
          <p:cNvPr id="22" name="Group 21">
            <a:extLst>
              <a:ext uri="{FF2B5EF4-FFF2-40B4-BE49-F238E27FC236}">
                <a16:creationId xmlns:a16="http://schemas.microsoft.com/office/drawing/2014/main" id="{1883802E-B7BE-4ACB-AFFE-7C0370DA0DC9}"/>
              </a:ext>
            </a:extLst>
          </p:cNvPr>
          <p:cNvGrpSpPr/>
          <p:nvPr/>
        </p:nvGrpSpPr>
        <p:grpSpPr>
          <a:xfrm>
            <a:off x="7459600" y="1979970"/>
            <a:ext cx="339858" cy="309564"/>
            <a:chOff x="6044568" y="5433117"/>
            <a:chExt cx="339858" cy="309564"/>
          </a:xfrm>
        </p:grpSpPr>
        <p:sp>
          <p:nvSpPr>
            <p:cNvPr id="258" name="Freeform 117">
              <a:extLst>
                <a:ext uri="{FF2B5EF4-FFF2-40B4-BE49-F238E27FC236}">
                  <a16:creationId xmlns:a16="http://schemas.microsoft.com/office/drawing/2014/main" id="{CE8C10ED-5ADF-4A83-8EFB-2A71E8C506FF}"/>
                </a:ext>
              </a:extLst>
            </p:cNvPr>
            <p:cNvSpPr>
              <a:spLocks/>
            </p:cNvSpPr>
            <p:nvPr/>
          </p:nvSpPr>
          <p:spPr bwMode="auto">
            <a:xfrm>
              <a:off x="6205553" y="5433117"/>
              <a:ext cx="147570" cy="142722"/>
            </a:xfrm>
            <a:custGeom>
              <a:avLst/>
              <a:gdLst>
                <a:gd name="T0" fmla="*/ 38 w 54"/>
                <a:gd name="T1" fmla="*/ 53 h 53"/>
                <a:gd name="T2" fmla="*/ 38 w 54"/>
                <a:gd name="T3" fmla="*/ 38 h 53"/>
                <a:gd name="T4" fmla="*/ 54 w 54"/>
                <a:gd name="T5" fmla="*/ 38 h 53"/>
                <a:gd name="T6" fmla="*/ 54 w 54"/>
                <a:gd name="T7" fmla="*/ 15 h 53"/>
                <a:gd name="T8" fmla="*/ 38 w 54"/>
                <a:gd name="T9" fmla="*/ 15 h 53"/>
                <a:gd name="T10" fmla="*/ 38 w 54"/>
                <a:gd name="T11" fmla="*/ 0 h 53"/>
                <a:gd name="T12" fmla="*/ 15 w 54"/>
                <a:gd name="T13" fmla="*/ 0 h 53"/>
                <a:gd name="T14" fmla="*/ 15 w 54"/>
                <a:gd name="T15" fmla="*/ 15 h 53"/>
                <a:gd name="T16" fmla="*/ 0 w 54"/>
                <a:gd name="T17" fmla="*/ 15 h 53"/>
                <a:gd name="T18" fmla="*/ 0 w 54"/>
                <a:gd name="T19" fmla="*/ 38 h 53"/>
                <a:gd name="T20" fmla="*/ 15 w 54"/>
                <a:gd name="T21" fmla="*/ 38 h 53"/>
                <a:gd name="T22" fmla="*/ 15 w 54"/>
                <a:gd name="T23" fmla="*/ 53 h 53"/>
                <a:gd name="T24" fmla="*/ 38 w 54"/>
                <a:gd name="T25" fmla="*/ 53 h 53"/>
                <a:gd name="T26" fmla="*/ 38 w 54"/>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3">
                  <a:moveTo>
                    <a:pt x="38" y="53"/>
                  </a:moveTo>
                  <a:cubicBezTo>
                    <a:pt x="38" y="38"/>
                    <a:pt x="38" y="38"/>
                    <a:pt x="38" y="38"/>
                  </a:cubicBezTo>
                  <a:cubicBezTo>
                    <a:pt x="54" y="38"/>
                    <a:pt x="54" y="38"/>
                    <a:pt x="54" y="38"/>
                  </a:cubicBezTo>
                  <a:cubicBezTo>
                    <a:pt x="54" y="15"/>
                    <a:pt x="54" y="15"/>
                    <a:pt x="54" y="15"/>
                  </a:cubicBezTo>
                  <a:cubicBezTo>
                    <a:pt x="38" y="15"/>
                    <a:pt x="38" y="15"/>
                    <a:pt x="38" y="15"/>
                  </a:cubicBezTo>
                  <a:cubicBezTo>
                    <a:pt x="38" y="0"/>
                    <a:pt x="38" y="0"/>
                    <a:pt x="38" y="0"/>
                  </a:cubicBezTo>
                  <a:cubicBezTo>
                    <a:pt x="15" y="0"/>
                    <a:pt x="15" y="0"/>
                    <a:pt x="15" y="0"/>
                  </a:cubicBezTo>
                  <a:cubicBezTo>
                    <a:pt x="15" y="15"/>
                    <a:pt x="15" y="15"/>
                    <a:pt x="15" y="15"/>
                  </a:cubicBezTo>
                  <a:cubicBezTo>
                    <a:pt x="0" y="15"/>
                    <a:pt x="0" y="15"/>
                    <a:pt x="0" y="15"/>
                  </a:cubicBezTo>
                  <a:cubicBezTo>
                    <a:pt x="0" y="38"/>
                    <a:pt x="0" y="38"/>
                    <a:pt x="0" y="38"/>
                  </a:cubicBezTo>
                  <a:cubicBezTo>
                    <a:pt x="15" y="38"/>
                    <a:pt x="15" y="38"/>
                    <a:pt x="15" y="38"/>
                  </a:cubicBezTo>
                  <a:cubicBezTo>
                    <a:pt x="15" y="53"/>
                    <a:pt x="15" y="53"/>
                    <a:pt x="15" y="53"/>
                  </a:cubicBezTo>
                  <a:cubicBezTo>
                    <a:pt x="38" y="53"/>
                    <a:pt x="38" y="53"/>
                    <a:pt x="38" y="53"/>
                  </a:cubicBezTo>
                  <a:cubicBezTo>
                    <a:pt x="38" y="53"/>
                    <a:pt x="38" y="53"/>
                    <a:pt x="38" y="53"/>
                  </a:cubicBezTo>
                  <a:close/>
                </a:path>
              </a:pathLst>
            </a:custGeom>
            <a:solidFill>
              <a:srgbClr val="50E6FF"/>
            </a:solidFill>
            <a:ln w="12700" cap="sq">
              <a:noFill/>
              <a:prstDash val="solid"/>
              <a:miter lim="800000"/>
              <a:headEnd/>
              <a:tailEnd/>
            </a:ln>
          </p:spPr>
          <p:txBody>
            <a:bodyPr rot="0" spcFirstLastPara="0" vertOverflow="overflow" horzOverflow="overflow" vert="horz" wrap="square" lIns="91403" tIns="45702" rIns="91403" bIns="45702" numCol="1" spcCol="0" rtlCol="0" fromWordArt="0" anchor="t" anchorCtr="0" forceAA="0" compatLnSpc="1">
              <a:prstTxWarp prst="textNoShape">
                <a:avLst/>
              </a:prstTxWarp>
              <a:noAutofit/>
            </a:bodyPr>
            <a:lstStyle/>
            <a:p>
              <a:pPr marL="0" marR="0" lvl="0" indent="0" algn="l" defTabSz="9139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59" name="Freeform 118">
              <a:extLst>
                <a:ext uri="{FF2B5EF4-FFF2-40B4-BE49-F238E27FC236}">
                  <a16:creationId xmlns:a16="http://schemas.microsoft.com/office/drawing/2014/main" id="{5217370E-4536-4116-BBCC-14E943A28B31}"/>
                </a:ext>
              </a:extLst>
            </p:cNvPr>
            <p:cNvSpPr>
              <a:spLocks/>
            </p:cNvSpPr>
            <p:nvPr/>
          </p:nvSpPr>
          <p:spPr bwMode="auto">
            <a:xfrm>
              <a:off x="6044568" y="5580199"/>
              <a:ext cx="339858" cy="162482"/>
            </a:xfrm>
            <a:custGeom>
              <a:avLst/>
              <a:gdLst>
                <a:gd name="T0" fmla="*/ 31 w 125"/>
                <a:gd name="T1" fmla="*/ 26 h 60"/>
                <a:gd name="T2" fmla="*/ 86 w 125"/>
                <a:gd name="T3" fmla="*/ 26 h 60"/>
                <a:gd name="T4" fmla="*/ 105 w 125"/>
                <a:gd name="T5" fmla="*/ 9 h 60"/>
                <a:gd name="T6" fmla="*/ 125 w 125"/>
                <a:gd name="T7" fmla="*/ 11 h 60"/>
                <a:gd name="T8" fmla="*/ 93 w 125"/>
                <a:gd name="T9" fmla="*/ 42 h 60"/>
                <a:gd name="T10" fmla="*/ 38 w 125"/>
                <a:gd name="T11" fmla="*/ 55 h 60"/>
                <a:gd name="T12" fmla="*/ 8 w 125"/>
                <a:gd name="T13" fmla="*/ 52 h 60"/>
                <a:gd name="T14" fmla="*/ 8 w 125"/>
                <a:gd name="T15" fmla="*/ 25 h 60"/>
                <a:gd name="T16" fmla="*/ 26 w 125"/>
                <a:gd name="T17" fmla="*/ 9 h 60"/>
                <a:gd name="T18" fmla="*/ 69 w 125"/>
                <a:gd name="T19" fmla="*/ 9 h 60"/>
                <a:gd name="T20" fmla="*/ 57 w 125"/>
                <a:gd name="T21"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60">
                  <a:moveTo>
                    <a:pt x="31" y="26"/>
                  </a:moveTo>
                  <a:cubicBezTo>
                    <a:pt x="86" y="26"/>
                    <a:pt x="86" y="26"/>
                    <a:pt x="86" y="26"/>
                  </a:cubicBezTo>
                  <a:cubicBezTo>
                    <a:pt x="86" y="26"/>
                    <a:pt x="95" y="18"/>
                    <a:pt x="105" y="9"/>
                  </a:cubicBezTo>
                  <a:cubicBezTo>
                    <a:pt x="114" y="0"/>
                    <a:pt x="125" y="11"/>
                    <a:pt x="125" y="11"/>
                  </a:cubicBezTo>
                  <a:cubicBezTo>
                    <a:pt x="93" y="42"/>
                    <a:pt x="93" y="42"/>
                    <a:pt x="93" y="42"/>
                  </a:cubicBezTo>
                  <a:cubicBezTo>
                    <a:pt x="93" y="42"/>
                    <a:pt x="39" y="55"/>
                    <a:pt x="38" y="55"/>
                  </a:cubicBezTo>
                  <a:cubicBezTo>
                    <a:pt x="30" y="58"/>
                    <a:pt x="16" y="60"/>
                    <a:pt x="8" y="52"/>
                  </a:cubicBezTo>
                  <a:cubicBezTo>
                    <a:pt x="0" y="45"/>
                    <a:pt x="0" y="32"/>
                    <a:pt x="8" y="25"/>
                  </a:cubicBezTo>
                  <a:cubicBezTo>
                    <a:pt x="26" y="9"/>
                    <a:pt x="26" y="9"/>
                    <a:pt x="26" y="9"/>
                  </a:cubicBezTo>
                  <a:cubicBezTo>
                    <a:pt x="69" y="9"/>
                    <a:pt x="69" y="9"/>
                    <a:pt x="69" y="9"/>
                  </a:cubicBezTo>
                  <a:cubicBezTo>
                    <a:pt x="69" y="21"/>
                    <a:pt x="57" y="26"/>
                    <a:pt x="57" y="26"/>
                  </a:cubicBezTo>
                </a:path>
              </a:pathLst>
            </a:custGeom>
            <a:solidFill>
              <a:schemeClr val="accent1"/>
            </a:solidFill>
            <a:ln w="12700" cap="sq">
              <a:noFill/>
              <a:prstDash val="solid"/>
              <a:miter lim="800000"/>
              <a:headEnd/>
              <a:tailEnd/>
            </a:ln>
          </p:spPr>
          <p:txBody>
            <a:bodyPr rot="0" spcFirstLastPara="0" vertOverflow="overflow" horzOverflow="overflow" vert="horz" wrap="square" lIns="91403" tIns="45702" rIns="91403" bIns="45702" numCol="1" spcCol="0" rtlCol="0" fromWordArt="0" anchor="t" anchorCtr="0" forceAA="0" compatLnSpc="1">
              <a:prstTxWarp prst="textNoShape">
                <a:avLst/>
              </a:prstTxWarp>
              <a:noAutofit/>
            </a:bodyPr>
            <a:lstStyle/>
            <a:p>
              <a:pPr marL="0" marR="0" lvl="0" indent="0" algn="l" defTabSz="91395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8BB2BB44-3424-4CE7-A197-F53F9A0839EF}"/>
              </a:ext>
            </a:extLst>
          </p:cNvPr>
          <p:cNvGrpSpPr/>
          <p:nvPr/>
        </p:nvGrpSpPr>
        <p:grpSpPr>
          <a:xfrm>
            <a:off x="8326917" y="2723209"/>
            <a:ext cx="281624" cy="255646"/>
            <a:chOff x="570565" y="1775712"/>
            <a:chExt cx="197830" cy="179582"/>
          </a:xfrm>
        </p:grpSpPr>
        <p:sp>
          <p:nvSpPr>
            <p:cNvPr id="260" name="Freeform: Shape 259">
              <a:extLst>
                <a:ext uri="{FF2B5EF4-FFF2-40B4-BE49-F238E27FC236}">
                  <a16:creationId xmlns:a16="http://schemas.microsoft.com/office/drawing/2014/main" id="{EABB350E-5B8E-4B82-A962-4FAEDD784E39}"/>
                </a:ext>
              </a:extLst>
            </p:cNvPr>
            <p:cNvSpPr/>
            <p:nvPr/>
          </p:nvSpPr>
          <p:spPr>
            <a:xfrm>
              <a:off x="570565" y="1775712"/>
              <a:ext cx="179432" cy="179429"/>
            </a:xfrm>
            <a:custGeom>
              <a:avLst/>
              <a:gdLst>
                <a:gd name="connsiteX0" fmla="*/ 324819 w 323485"/>
                <a:gd name="connsiteY0" fmla="*/ 179468 h 323482"/>
                <a:gd name="connsiteX1" fmla="*/ 179468 w 323485"/>
                <a:gd name="connsiteY1" fmla="*/ 324818 h 323482"/>
                <a:gd name="connsiteX2" fmla="*/ 30466 w 323485"/>
                <a:gd name="connsiteY2" fmla="*/ 175815 h 323482"/>
                <a:gd name="connsiteX3" fmla="*/ 30466 w 323485"/>
                <a:gd name="connsiteY3" fmla="*/ 33843 h 323482"/>
                <a:gd name="connsiteX4" fmla="*/ 33840 w 323485"/>
                <a:gd name="connsiteY4" fmla="*/ 30466 h 323482"/>
                <a:gd name="connsiteX5" fmla="*/ 175817 w 323485"/>
                <a:gd name="connsiteY5" fmla="*/ 30466 h 323482"/>
                <a:gd name="connsiteX6" fmla="*/ 324819 w 323485"/>
                <a:gd name="connsiteY6" fmla="*/ 179468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324819" y="179468"/>
                  </a:moveTo>
                  <a:lnTo>
                    <a:pt x="179468" y="324818"/>
                  </a:lnTo>
                  <a:lnTo>
                    <a:pt x="30466" y="175815"/>
                  </a:lnTo>
                  <a:cubicBezTo>
                    <a:pt x="-8737" y="136610"/>
                    <a:pt x="-8737" y="73045"/>
                    <a:pt x="30466" y="33843"/>
                  </a:cubicBezTo>
                  <a:lnTo>
                    <a:pt x="33840" y="30466"/>
                  </a:lnTo>
                  <a:cubicBezTo>
                    <a:pt x="73046" y="-8737"/>
                    <a:pt x="136611" y="-8737"/>
                    <a:pt x="175817" y="30466"/>
                  </a:cubicBezTo>
                  <a:lnTo>
                    <a:pt x="324819" y="179468"/>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1" name="Freeform: Shape 260">
              <a:extLst>
                <a:ext uri="{FF2B5EF4-FFF2-40B4-BE49-F238E27FC236}">
                  <a16:creationId xmlns:a16="http://schemas.microsoft.com/office/drawing/2014/main" id="{75A99E6B-23E7-4170-A457-DF516926971D}"/>
                </a:ext>
              </a:extLst>
            </p:cNvPr>
            <p:cNvSpPr/>
            <p:nvPr/>
          </p:nvSpPr>
          <p:spPr>
            <a:xfrm>
              <a:off x="588963" y="1775865"/>
              <a:ext cx="179432" cy="179429"/>
            </a:xfrm>
            <a:custGeom>
              <a:avLst/>
              <a:gdLst>
                <a:gd name="connsiteX0" fmla="*/ 146415 w 323485"/>
                <a:gd name="connsiteY0" fmla="*/ 324817 h 323482"/>
                <a:gd name="connsiteX1" fmla="*/ 1064 w 323485"/>
                <a:gd name="connsiteY1" fmla="*/ 179468 h 323482"/>
                <a:gd name="connsiteX2" fmla="*/ 150068 w 323485"/>
                <a:gd name="connsiteY2" fmla="*/ 30468 h 323482"/>
                <a:gd name="connsiteX3" fmla="*/ 292042 w 323485"/>
                <a:gd name="connsiteY3" fmla="*/ 30468 h 323482"/>
                <a:gd name="connsiteX4" fmla="*/ 295416 w 323485"/>
                <a:gd name="connsiteY4" fmla="*/ 33842 h 323482"/>
                <a:gd name="connsiteX5" fmla="*/ 295416 w 323485"/>
                <a:gd name="connsiteY5" fmla="*/ 175815 h 323482"/>
                <a:gd name="connsiteX6" fmla="*/ 146415 w 323485"/>
                <a:gd name="connsiteY6" fmla="*/ 324817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146415" y="324817"/>
                  </a:moveTo>
                  <a:lnTo>
                    <a:pt x="1064" y="179468"/>
                  </a:lnTo>
                  <a:lnTo>
                    <a:pt x="150068" y="30468"/>
                  </a:lnTo>
                  <a:cubicBezTo>
                    <a:pt x="189271" y="-8738"/>
                    <a:pt x="252836" y="-8738"/>
                    <a:pt x="292042" y="30468"/>
                  </a:cubicBezTo>
                  <a:lnTo>
                    <a:pt x="295416" y="33842"/>
                  </a:lnTo>
                  <a:cubicBezTo>
                    <a:pt x="334622" y="73048"/>
                    <a:pt x="334622" y="136612"/>
                    <a:pt x="295416" y="175815"/>
                  </a:cubicBezTo>
                  <a:lnTo>
                    <a:pt x="146415" y="324817"/>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9" name="Group 328" descr="heart, health, monitoring">
            <a:extLst>
              <a:ext uri="{FF2B5EF4-FFF2-40B4-BE49-F238E27FC236}">
                <a16:creationId xmlns:a16="http://schemas.microsoft.com/office/drawing/2014/main" id="{1DF84D97-1D7F-4F61-82AC-FDDBBBB6CE0A}"/>
              </a:ext>
            </a:extLst>
          </p:cNvPr>
          <p:cNvGrpSpPr/>
          <p:nvPr/>
        </p:nvGrpSpPr>
        <p:grpSpPr>
          <a:xfrm>
            <a:off x="8455300" y="3715461"/>
            <a:ext cx="381306" cy="267583"/>
            <a:chOff x="3865564" y="4670426"/>
            <a:chExt cx="361950" cy="254000"/>
          </a:xfrm>
        </p:grpSpPr>
        <p:sp>
          <p:nvSpPr>
            <p:cNvPr id="330" name="Freeform 81">
              <a:extLst>
                <a:ext uri="{FF2B5EF4-FFF2-40B4-BE49-F238E27FC236}">
                  <a16:creationId xmlns:a16="http://schemas.microsoft.com/office/drawing/2014/main" id="{7C51DE7E-C374-402A-8ED5-6A3B01D64142}"/>
                </a:ext>
              </a:extLst>
            </p:cNvPr>
            <p:cNvSpPr>
              <a:spLocks/>
            </p:cNvSpPr>
            <p:nvPr/>
          </p:nvSpPr>
          <p:spPr bwMode="auto">
            <a:xfrm>
              <a:off x="3924301" y="4670426"/>
              <a:ext cx="303213" cy="254000"/>
            </a:xfrm>
            <a:custGeom>
              <a:avLst/>
              <a:gdLst>
                <a:gd name="T0" fmla="*/ 166 w 181"/>
                <a:gd name="T1" fmla="*/ 85 h 151"/>
                <a:gd name="T2" fmla="*/ 90 w 181"/>
                <a:gd name="T3" fmla="*/ 151 h 151"/>
                <a:gd name="T4" fmla="*/ 16 w 181"/>
                <a:gd name="T5" fmla="*/ 85 h 151"/>
                <a:gd name="T6" fmla="*/ 0 w 181"/>
                <a:gd name="T7" fmla="*/ 49 h 151"/>
                <a:gd name="T8" fmla="*/ 49 w 181"/>
                <a:gd name="T9" fmla="*/ 0 h 151"/>
                <a:gd name="T10" fmla="*/ 91 w 181"/>
                <a:gd name="T11" fmla="*/ 24 h 151"/>
                <a:gd name="T12" fmla="*/ 133 w 181"/>
                <a:gd name="T13" fmla="*/ 0 h 151"/>
                <a:gd name="T14" fmla="*/ 181 w 181"/>
                <a:gd name="T15" fmla="*/ 49 h 151"/>
                <a:gd name="T16" fmla="*/ 166 w 181"/>
                <a:gd name="T17" fmla="*/ 8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151">
                  <a:moveTo>
                    <a:pt x="166" y="85"/>
                  </a:moveTo>
                  <a:cubicBezTo>
                    <a:pt x="90" y="151"/>
                    <a:pt x="90" y="151"/>
                    <a:pt x="90" y="151"/>
                  </a:cubicBezTo>
                  <a:cubicBezTo>
                    <a:pt x="16" y="85"/>
                    <a:pt x="16" y="85"/>
                    <a:pt x="16" y="85"/>
                  </a:cubicBezTo>
                  <a:cubicBezTo>
                    <a:pt x="6" y="76"/>
                    <a:pt x="0" y="63"/>
                    <a:pt x="0" y="49"/>
                  </a:cubicBezTo>
                  <a:cubicBezTo>
                    <a:pt x="0" y="22"/>
                    <a:pt x="22" y="0"/>
                    <a:pt x="49" y="0"/>
                  </a:cubicBezTo>
                  <a:cubicBezTo>
                    <a:pt x="67" y="0"/>
                    <a:pt x="82" y="10"/>
                    <a:pt x="91" y="24"/>
                  </a:cubicBezTo>
                  <a:cubicBezTo>
                    <a:pt x="99" y="10"/>
                    <a:pt x="115" y="0"/>
                    <a:pt x="133" y="0"/>
                  </a:cubicBezTo>
                  <a:cubicBezTo>
                    <a:pt x="160" y="0"/>
                    <a:pt x="181" y="22"/>
                    <a:pt x="181" y="49"/>
                  </a:cubicBezTo>
                  <a:cubicBezTo>
                    <a:pt x="181" y="63"/>
                    <a:pt x="175" y="76"/>
                    <a:pt x="166" y="8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31" name="Freeform 82">
              <a:extLst>
                <a:ext uri="{FF2B5EF4-FFF2-40B4-BE49-F238E27FC236}">
                  <a16:creationId xmlns:a16="http://schemas.microsoft.com/office/drawing/2014/main" id="{4384149C-5B52-4C7C-B3A5-91E597646A74}"/>
                </a:ext>
              </a:extLst>
            </p:cNvPr>
            <p:cNvSpPr>
              <a:spLocks/>
            </p:cNvSpPr>
            <p:nvPr/>
          </p:nvSpPr>
          <p:spPr bwMode="auto">
            <a:xfrm>
              <a:off x="3865564" y="4770439"/>
              <a:ext cx="261938" cy="52388"/>
            </a:xfrm>
            <a:custGeom>
              <a:avLst/>
              <a:gdLst>
                <a:gd name="T0" fmla="*/ 0 w 165"/>
                <a:gd name="T1" fmla="*/ 16 h 33"/>
                <a:gd name="T2" fmla="*/ 76 w 165"/>
                <a:gd name="T3" fmla="*/ 16 h 33"/>
                <a:gd name="T4" fmla="*/ 93 w 165"/>
                <a:gd name="T5" fmla="*/ 0 h 33"/>
                <a:gd name="T6" fmla="*/ 125 w 165"/>
                <a:gd name="T7" fmla="*/ 33 h 33"/>
                <a:gd name="T8" fmla="*/ 143 w 165"/>
                <a:gd name="T9" fmla="*/ 16 h 33"/>
                <a:gd name="T10" fmla="*/ 165 w 165"/>
                <a:gd name="T11" fmla="*/ 16 h 33"/>
              </a:gdLst>
              <a:ahLst/>
              <a:cxnLst>
                <a:cxn ang="0">
                  <a:pos x="T0" y="T1"/>
                </a:cxn>
                <a:cxn ang="0">
                  <a:pos x="T2" y="T3"/>
                </a:cxn>
                <a:cxn ang="0">
                  <a:pos x="T4" y="T5"/>
                </a:cxn>
                <a:cxn ang="0">
                  <a:pos x="T6" y="T7"/>
                </a:cxn>
                <a:cxn ang="0">
                  <a:pos x="T8" y="T9"/>
                </a:cxn>
                <a:cxn ang="0">
                  <a:pos x="T10" y="T11"/>
                </a:cxn>
              </a:cxnLst>
              <a:rect l="0" t="0" r="r" b="b"/>
              <a:pathLst>
                <a:path w="165" h="33">
                  <a:moveTo>
                    <a:pt x="0" y="16"/>
                  </a:moveTo>
                  <a:lnTo>
                    <a:pt x="76" y="16"/>
                  </a:lnTo>
                  <a:lnTo>
                    <a:pt x="93" y="0"/>
                  </a:lnTo>
                  <a:lnTo>
                    <a:pt x="125" y="33"/>
                  </a:lnTo>
                  <a:lnTo>
                    <a:pt x="143" y="16"/>
                  </a:lnTo>
                  <a:lnTo>
                    <a:pt x="165" y="16"/>
                  </a:ln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37" name="Oval 336">
              <a:extLst>
                <a:ext uri="{FF2B5EF4-FFF2-40B4-BE49-F238E27FC236}">
                  <a16:creationId xmlns:a16="http://schemas.microsoft.com/office/drawing/2014/main" id="{53C19513-56B0-48CB-B4A7-56877D192D30}"/>
                </a:ext>
              </a:extLst>
            </p:cNvPr>
            <p:cNvSpPr>
              <a:spLocks noChangeArrowheads="1"/>
            </p:cNvSpPr>
            <p:nvPr/>
          </p:nvSpPr>
          <p:spPr bwMode="auto">
            <a:xfrm>
              <a:off x="4108451" y="4768851"/>
              <a:ext cx="55563"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79F7E6D4-7506-486F-84DA-FEBB8C9284CE}"/>
              </a:ext>
            </a:extLst>
          </p:cNvPr>
          <p:cNvGrpSpPr/>
          <p:nvPr/>
        </p:nvGrpSpPr>
        <p:grpSpPr>
          <a:xfrm>
            <a:off x="7993357" y="4630125"/>
            <a:ext cx="223227" cy="327550"/>
            <a:chOff x="4778080" y="4700088"/>
            <a:chExt cx="223227" cy="327550"/>
          </a:xfrm>
        </p:grpSpPr>
        <p:sp>
          <p:nvSpPr>
            <p:cNvPr id="338" name="Freeform 5">
              <a:extLst>
                <a:ext uri="{FF2B5EF4-FFF2-40B4-BE49-F238E27FC236}">
                  <a16:creationId xmlns:a16="http://schemas.microsoft.com/office/drawing/2014/main" id="{CE14D0FD-20F6-4870-9CAC-65A21D0C0E26}"/>
                </a:ext>
              </a:extLst>
            </p:cNvPr>
            <p:cNvSpPr>
              <a:spLocks noEditPoints="1"/>
            </p:cNvSpPr>
            <p:nvPr/>
          </p:nvSpPr>
          <p:spPr bwMode="auto">
            <a:xfrm>
              <a:off x="4778080" y="4700088"/>
              <a:ext cx="223227" cy="327550"/>
            </a:xfrm>
            <a:custGeom>
              <a:avLst/>
              <a:gdLst>
                <a:gd name="T0" fmla="*/ 140 w 184"/>
                <a:gd name="T1" fmla="*/ 96 h 282"/>
                <a:gd name="T2" fmla="*/ 140 w 184"/>
                <a:gd name="T3" fmla="*/ 96 h 282"/>
                <a:gd name="T4" fmla="*/ 103 w 184"/>
                <a:gd name="T5" fmla="*/ 282 h 282"/>
                <a:gd name="T6" fmla="*/ 183 w 184"/>
                <a:gd name="T7" fmla="*/ 193 h 282"/>
                <a:gd name="T8" fmla="*/ 153 w 184"/>
                <a:gd name="T9" fmla="*/ 228 h 282"/>
                <a:gd name="T10" fmla="*/ 140 w 184"/>
                <a:gd name="T11" fmla="*/ 81 h 282"/>
                <a:gd name="T12" fmla="*/ 140 w 184"/>
                <a:gd name="T13" fmla="*/ 81 h 282"/>
                <a:gd name="T14" fmla="*/ 140 w 184"/>
                <a:gd name="T15" fmla="*/ 81 h 282"/>
                <a:gd name="T16" fmla="*/ 132 w 184"/>
                <a:gd name="T17" fmla="*/ 105 h 282"/>
                <a:gd name="T18" fmla="*/ 130 w 184"/>
                <a:gd name="T19" fmla="*/ 107 h 282"/>
                <a:gd name="T20" fmla="*/ 133 w 184"/>
                <a:gd name="T21" fmla="*/ 93 h 282"/>
                <a:gd name="T22" fmla="*/ 131 w 184"/>
                <a:gd name="T23" fmla="*/ 59 h 282"/>
                <a:gd name="T24" fmla="*/ 129 w 184"/>
                <a:gd name="T25" fmla="*/ 50 h 282"/>
                <a:gd name="T26" fmla="*/ 128 w 184"/>
                <a:gd name="T27" fmla="*/ 45 h 282"/>
                <a:gd name="T28" fmla="*/ 127 w 184"/>
                <a:gd name="T29" fmla="*/ 43 h 282"/>
                <a:gd name="T30" fmla="*/ 108 w 184"/>
                <a:gd name="T31" fmla="*/ 0 h 282"/>
                <a:gd name="T32" fmla="*/ 108 w 184"/>
                <a:gd name="T33" fmla="*/ 0 h 282"/>
                <a:gd name="T34" fmla="*/ 69 w 184"/>
                <a:gd name="T35" fmla="*/ 100 h 282"/>
                <a:gd name="T36" fmla="*/ 64 w 184"/>
                <a:gd name="T37" fmla="*/ 104 h 282"/>
                <a:gd name="T38" fmla="*/ 77 w 184"/>
                <a:gd name="T39" fmla="*/ 73 h 282"/>
                <a:gd name="T40" fmla="*/ 35 w 184"/>
                <a:gd name="T41" fmla="*/ 111 h 282"/>
                <a:gd name="T42" fmla="*/ 2 w 184"/>
                <a:gd name="T43" fmla="*/ 182 h 282"/>
                <a:gd name="T44" fmla="*/ 44 w 184"/>
                <a:gd name="T45" fmla="*/ 255 h 282"/>
                <a:gd name="T46" fmla="*/ 44 w 184"/>
                <a:gd name="T47" fmla="*/ 255 h 282"/>
                <a:gd name="T48" fmla="*/ 44 w 184"/>
                <a:gd name="T49" fmla="*/ 255 h 282"/>
                <a:gd name="T50" fmla="*/ 80 w 184"/>
                <a:gd name="T51" fmla="*/ 197 h 282"/>
                <a:gd name="T52" fmla="*/ 67 w 184"/>
                <a:gd name="T53" fmla="*/ 250 h 282"/>
                <a:gd name="T54" fmla="*/ 87 w 184"/>
                <a:gd name="T55" fmla="*/ 279 h 282"/>
                <a:gd name="T56" fmla="*/ 87 w 184"/>
                <a:gd name="T57" fmla="*/ 279 h 282"/>
                <a:gd name="T58" fmla="*/ 103 w 184"/>
                <a:gd name="T59"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282">
                  <a:moveTo>
                    <a:pt x="140" y="96"/>
                  </a:moveTo>
                  <a:cubicBezTo>
                    <a:pt x="140" y="96"/>
                    <a:pt x="140" y="96"/>
                    <a:pt x="140" y="96"/>
                  </a:cubicBezTo>
                  <a:moveTo>
                    <a:pt x="103" y="282"/>
                  </a:moveTo>
                  <a:cubicBezTo>
                    <a:pt x="168" y="274"/>
                    <a:pt x="180" y="222"/>
                    <a:pt x="183" y="193"/>
                  </a:cubicBezTo>
                  <a:cubicBezTo>
                    <a:pt x="178" y="208"/>
                    <a:pt x="163" y="222"/>
                    <a:pt x="153" y="228"/>
                  </a:cubicBezTo>
                  <a:cubicBezTo>
                    <a:pt x="184" y="174"/>
                    <a:pt x="157" y="105"/>
                    <a:pt x="140" y="81"/>
                  </a:cubicBezTo>
                  <a:cubicBezTo>
                    <a:pt x="140" y="81"/>
                    <a:pt x="140" y="81"/>
                    <a:pt x="140" y="81"/>
                  </a:cubicBezTo>
                  <a:cubicBezTo>
                    <a:pt x="140" y="81"/>
                    <a:pt x="140" y="81"/>
                    <a:pt x="140" y="81"/>
                  </a:cubicBezTo>
                  <a:cubicBezTo>
                    <a:pt x="141" y="90"/>
                    <a:pt x="137" y="99"/>
                    <a:pt x="132" y="105"/>
                  </a:cubicBezTo>
                  <a:cubicBezTo>
                    <a:pt x="130" y="107"/>
                    <a:pt x="130" y="107"/>
                    <a:pt x="130" y="107"/>
                  </a:cubicBezTo>
                  <a:cubicBezTo>
                    <a:pt x="131" y="102"/>
                    <a:pt x="132" y="98"/>
                    <a:pt x="133" y="93"/>
                  </a:cubicBezTo>
                  <a:cubicBezTo>
                    <a:pt x="134" y="82"/>
                    <a:pt x="133" y="70"/>
                    <a:pt x="131" y="59"/>
                  </a:cubicBezTo>
                  <a:cubicBezTo>
                    <a:pt x="129" y="50"/>
                    <a:pt x="129" y="50"/>
                    <a:pt x="129" y="50"/>
                  </a:cubicBezTo>
                  <a:cubicBezTo>
                    <a:pt x="128" y="45"/>
                    <a:pt x="128" y="45"/>
                    <a:pt x="128" y="45"/>
                  </a:cubicBezTo>
                  <a:cubicBezTo>
                    <a:pt x="127" y="43"/>
                    <a:pt x="127" y="43"/>
                    <a:pt x="127" y="43"/>
                  </a:cubicBezTo>
                  <a:cubicBezTo>
                    <a:pt x="120" y="18"/>
                    <a:pt x="108" y="0"/>
                    <a:pt x="108" y="0"/>
                  </a:cubicBezTo>
                  <a:cubicBezTo>
                    <a:pt x="108" y="0"/>
                    <a:pt x="108" y="0"/>
                    <a:pt x="108" y="0"/>
                  </a:cubicBezTo>
                  <a:cubicBezTo>
                    <a:pt x="115" y="54"/>
                    <a:pt x="96" y="68"/>
                    <a:pt x="69" y="100"/>
                  </a:cubicBezTo>
                  <a:cubicBezTo>
                    <a:pt x="64" y="104"/>
                    <a:pt x="64" y="104"/>
                    <a:pt x="64" y="104"/>
                  </a:cubicBezTo>
                  <a:cubicBezTo>
                    <a:pt x="77" y="73"/>
                    <a:pt x="77" y="73"/>
                    <a:pt x="77" y="73"/>
                  </a:cubicBezTo>
                  <a:cubicBezTo>
                    <a:pt x="72" y="80"/>
                    <a:pt x="63" y="85"/>
                    <a:pt x="35" y="111"/>
                  </a:cubicBezTo>
                  <a:cubicBezTo>
                    <a:pt x="10" y="133"/>
                    <a:pt x="0" y="163"/>
                    <a:pt x="2" y="182"/>
                  </a:cubicBezTo>
                  <a:cubicBezTo>
                    <a:pt x="3" y="225"/>
                    <a:pt x="44" y="255"/>
                    <a:pt x="44" y="255"/>
                  </a:cubicBezTo>
                  <a:cubicBezTo>
                    <a:pt x="44" y="255"/>
                    <a:pt x="44" y="255"/>
                    <a:pt x="44" y="255"/>
                  </a:cubicBezTo>
                  <a:cubicBezTo>
                    <a:pt x="44" y="255"/>
                    <a:pt x="44" y="255"/>
                    <a:pt x="44" y="255"/>
                  </a:cubicBezTo>
                  <a:cubicBezTo>
                    <a:pt x="36" y="220"/>
                    <a:pt x="64" y="199"/>
                    <a:pt x="80" y="197"/>
                  </a:cubicBezTo>
                  <a:cubicBezTo>
                    <a:pt x="71" y="216"/>
                    <a:pt x="67" y="236"/>
                    <a:pt x="67" y="250"/>
                  </a:cubicBezTo>
                  <a:cubicBezTo>
                    <a:pt x="68" y="263"/>
                    <a:pt x="75" y="274"/>
                    <a:pt x="87" y="279"/>
                  </a:cubicBezTo>
                  <a:cubicBezTo>
                    <a:pt x="87" y="279"/>
                    <a:pt x="87" y="279"/>
                    <a:pt x="87" y="279"/>
                  </a:cubicBezTo>
                  <a:cubicBezTo>
                    <a:pt x="92" y="281"/>
                    <a:pt x="98" y="282"/>
                    <a:pt x="103" y="282"/>
                  </a:cubicBezTo>
                  <a:close/>
                </a:path>
              </a:pathLst>
            </a:cu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sp>
          <p:nvSpPr>
            <p:cNvPr id="340" name="Freeform: Shape 339">
              <a:extLst>
                <a:ext uri="{FF2B5EF4-FFF2-40B4-BE49-F238E27FC236}">
                  <a16:creationId xmlns:a16="http://schemas.microsoft.com/office/drawing/2014/main" id="{137F39FD-438E-4642-AA8B-48068A9D8CA2}"/>
                </a:ext>
              </a:extLst>
            </p:cNvPr>
            <p:cNvSpPr/>
            <p:nvPr/>
          </p:nvSpPr>
          <p:spPr>
            <a:xfrm>
              <a:off x="4822031" y="4883820"/>
              <a:ext cx="96295" cy="140096"/>
            </a:xfrm>
            <a:custGeom>
              <a:avLst/>
              <a:gdLst>
                <a:gd name="connsiteX0" fmla="*/ 142358 w 152565"/>
                <a:gd name="connsiteY0" fmla="*/ 98908 h 221961"/>
                <a:gd name="connsiteX1" fmla="*/ 111306 w 152565"/>
                <a:gd name="connsiteY1" fmla="*/ 121329 h 221961"/>
                <a:gd name="connsiteX2" fmla="*/ 81989 w 152565"/>
                <a:gd name="connsiteY2" fmla="*/ 0 h 221961"/>
                <a:gd name="connsiteX3" fmla="*/ 52080 w 152565"/>
                <a:gd name="connsiteY3" fmla="*/ 53483 h 221961"/>
                <a:gd name="connsiteX4" fmla="*/ 47479 w 152565"/>
                <a:gd name="connsiteY4" fmla="*/ 221961 h 221961"/>
                <a:gd name="connsiteX5" fmla="*/ 103248 w 152565"/>
                <a:gd name="connsiteY5" fmla="*/ 221961 h 221961"/>
                <a:gd name="connsiteX6" fmla="*/ 142358 w 152565"/>
                <a:gd name="connsiteY6" fmla="*/ 98908 h 22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65" h="221961">
                  <a:moveTo>
                    <a:pt x="142358" y="98908"/>
                  </a:moveTo>
                  <a:cubicBezTo>
                    <a:pt x="139491" y="117310"/>
                    <a:pt x="111306" y="121329"/>
                    <a:pt x="111306" y="121329"/>
                  </a:cubicBezTo>
                  <a:cubicBezTo>
                    <a:pt x="140072" y="68999"/>
                    <a:pt x="81989" y="0"/>
                    <a:pt x="81989" y="0"/>
                  </a:cubicBezTo>
                  <a:cubicBezTo>
                    <a:pt x="84284" y="27603"/>
                    <a:pt x="52080" y="53483"/>
                    <a:pt x="52080" y="53483"/>
                  </a:cubicBezTo>
                  <a:cubicBezTo>
                    <a:pt x="-62353" y="139732"/>
                    <a:pt x="47479" y="221961"/>
                    <a:pt x="47479" y="221961"/>
                  </a:cubicBezTo>
                  <a:lnTo>
                    <a:pt x="103248" y="221961"/>
                  </a:lnTo>
                  <a:cubicBezTo>
                    <a:pt x="182611" y="192634"/>
                    <a:pt x="142358" y="98908"/>
                    <a:pt x="142358" y="98908"/>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66B3B393-F897-4D96-A9B5-AB6BF22F589F}"/>
              </a:ext>
            </a:extLst>
          </p:cNvPr>
          <p:cNvGrpSpPr/>
          <p:nvPr/>
        </p:nvGrpSpPr>
        <p:grpSpPr>
          <a:xfrm>
            <a:off x="6939371" y="5062621"/>
            <a:ext cx="260532" cy="375320"/>
            <a:chOff x="6990206" y="5672292"/>
            <a:chExt cx="423684" cy="610358"/>
          </a:xfrm>
        </p:grpSpPr>
        <p:grpSp>
          <p:nvGrpSpPr>
            <p:cNvPr id="350" name="Group 349" descr="globe, earth">
              <a:extLst>
                <a:ext uri="{FF2B5EF4-FFF2-40B4-BE49-F238E27FC236}">
                  <a16:creationId xmlns:a16="http://schemas.microsoft.com/office/drawing/2014/main" id="{B29C4F53-9134-47F6-9275-5A9F5FD4DED3}"/>
                </a:ext>
              </a:extLst>
            </p:cNvPr>
            <p:cNvGrpSpPr/>
            <p:nvPr/>
          </p:nvGrpSpPr>
          <p:grpSpPr>
            <a:xfrm>
              <a:off x="6990206" y="5672292"/>
              <a:ext cx="417866" cy="417864"/>
              <a:chOff x="8617744" y="2840833"/>
              <a:chExt cx="896936" cy="896934"/>
            </a:xfrm>
          </p:grpSpPr>
          <p:sp>
            <p:nvSpPr>
              <p:cNvPr id="351" name="Oval 350">
                <a:extLst>
                  <a:ext uri="{FF2B5EF4-FFF2-40B4-BE49-F238E27FC236}">
                    <a16:creationId xmlns:a16="http://schemas.microsoft.com/office/drawing/2014/main" id="{B026B25C-8353-4740-B651-92E1D628A478}"/>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2" name="Group 4">
                <a:extLst>
                  <a:ext uri="{FF2B5EF4-FFF2-40B4-BE49-F238E27FC236}">
                    <a16:creationId xmlns:a16="http://schemas.microsoft.com/office/drawing/2014/main" id="{BB8CE93B-4C17-4B5A-A87B-30ED18CA3A8B}"/>
                  </a:ext>
                </a:extLst>
              </p:cNvPr>
              <p:cNvGrpSpPr>
                <a:grpSpLocks noChangeAspect="1"/>
              </p:cNvGrpSpPr>
              <p:nvPr/>
            </p:nvGrpSpPr>
            <p:grpSpPr bwMode="auto">
              <a:xfrm>
                <a:off x="8617744" y="2840833"/>
                <a:ext cx="896936" cy="896934"/>
                <a:chOff x="2177" y="498"/>
                <a:chExt cx="3324" cy="3324"/>
              </a:xfrm>
              <a:solidFill>
                <a:srgbClr val="243A5E"/>
              </a:solidFill>
            </p:grpSpPr>
            <p:sp>
              <p:nvSpPr>
                <p:cNvPr id="353" name="Freeform 5">
                  <a:extLst>
                    <a:ext uri="{FF2B5EF4-FFF2-40B4-BE49-F238E27FC236}">
                      <a16:creationId xmlns:a16="http://schemas.microsoft.com/office/drawing/2014/main" id="{52168D31-E417-49C8-99D5-ACAA1CF9FCDC}"/>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4" name="Freeform 6">
                  <a:extLst>
                    <a:ext uri="{FF2B5EF4-FFF2-40B4-BE49-F238E27FC236}">
                      <a16:creationId xmlns:a16="http://schemas.microsoft.com/office/drawing/2014/main" id="{85E4EA50-27EA-44A6-B6D9-EB80F45E4621}"/>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5" name="Freeform 7">
                  <a:extLst>
                    <a:ext uri="{FF2B5EF4-FFF2-40B4-BE49-F238E27FC236}">
                      <a16:creationId xmlns:a16="http://schemas.microsoft.com/office/drawing/2014/main" id="{4409FFB1-8B0B-44D7-A3EC-DD71F3B6D103}"/>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42" name="Freeform: Shape 341">
              <a:extLst>
                <a:ext uri="{FF2B5EF4-FFF2-40B4-BE49-F238E27FC236}">
                  <a16:creationId xmlns:a16="http://schemas.microsoft.com/office/drawing/2014/main" id="{D2578749-210A-4075-ADDE-E7C445A29689}"/>
                </a:ext>
              </a:extLst>
            </p:cNvPr>
            <p:cNvSpPr/>
            <p:nvPr/>
          </p:nvSpPr>
          <p:spPr>
            <a:xfrm>
              <a:off x="7052821" y="5917182"/>
              <a:ext cx="254866" cy="25486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chemeClr val="tx1"/>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6" name="Freeform: Shape 345">
              <a:extLst>
                <a:ext uri="{FF2B5EF4-FFF2-40B4-BE49-F238E27FC236}">
                  <a16:creationId xmlns:a16="http://schemas.microsoft.com/office/drawing/2014/main" id="{D6176D12-F6AD-46B4-A4E1-9945383331A5}"/>
                </a:ext>
              </a:extLst>
            </p:cNvPr>
            <p:cNvSpPr/>
            <p:nvPr/>
          </p:nvSpPr>
          <p:spPr>
            <a:xfrm>
              <a:off x="7039555" y="5904333"/>
              <a:ext cx="374335" cy="378317"/>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50E6FF"/>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7" name="Freeform: Shape 346">
              <a:extLst>
                <a:ext uri="{FF2B5EF4-FFF2-40B4-BE49-F238E27FC236}">
                  <a16:creationId xmlns:a16="http://schemas.microsoft.com/office/drawing/2014/main" id="{157DEF0F-6EEF-42F8-B3D1-0C76D07FB0C4}"/>
                </a:ext>
              </a:extLst>
            </p:cNvPr>
            <p:cNvSpPr/>
            <p:nvPr/>
          </p:nvSpPr>
          <p:spPr>
            <a:xfrm>
              <a:off x="7130044" y="5984243"/>
              <a:ext cx="19911" cy="119469"/>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chemeClr val="accent1"/>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8" name="Freeform: Shape 347">
              <a:extLst>
                <a:ext uri="{FF2B5EF4-FFF2-40B4-BE49-F238E27FC236}">
                  <a16:creationId xmlns:a16="http://schemas.microsoft.com/office/drawing/2014/main" id="{02788489-B3DF-419C-B702-355918E2427B}"/>
                </a:ext>
              </a:extLst>
            </p:cNvPr>
            <p:cNvSpPr/>
            <p:nvPr/>
          </p:nvSpPr>
          <p:spPr>
            <a:xfrm>
              <a:off x="7169933" y="6024782"/>
              <a:ext cx="19911" cy="79646"/>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chemeClr val="accent1"/>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9" name="Freeform: Shape 348">
              <a:extLst>
                <a:ext uri="{FF2B5EF4-FFF2-40B4-BE49-F238E27FC236}">
                  <a16:creationId xmlns:a16="http://schemas.microsoft.com/office/drawing/2014/main" id="{B76E5D91-8947-4AA4-A227-4444F427CE5A}"/>
                </a:ext>
              </a:extLst>
            </p:cNvPr>
            <p:cNvSpPr/>
            <p:nvPr/>
          </p:nvSpPr>
          <p:spPr>
            <a:xfrm>
              <a:off x="7210358" y="6064869"/>
              <a:ext cx="19911" cy="39823"/>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chemeClr val="accent1"/>
            </a:solidFill>
            <a:ln w="392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6" name="Group 355">
            <a:extLst>
              <a:ext uri="{FF2B5EF4-FFF2-40B4-BE49-F238E27FC236}">
                <a16:creationId xmlns:a16="http://schemas.microsoft.com/office/drawing/2014/main" id="{5DEC4BA1-761A-4288-9508-F6056A7FD219}"/>
              </a:ext>
            </a:extLst>
          </p:cNvPr>
          <p:cNvGrpSpPr/>
          <p:nvPr/>
        </p:nvGrpSpPr>
        <p:grpSpPr>
          <a:xfrm>
            <a:off x="5926771" y="4649472"/>
            <a:ext cx="215062" cy="288856"/>
            <a:chOff x="3872693" y="1240640"/>
            <a:chExt cx="144833" cy="194531"/>
          </a:xfrm>
        </p:grpSpPr>
        <p:sp>
          <p:nvSpPr>
            <p:cNvPr id="357" name="Freeform 5">
              <a:extLst>
                <a:ext uri="{FF2B5EF4-FFF2-40B4-BE49-F238E27FC236}">
                  <a16:creationId xmlns:a16="http://schemas.microsoft.com/office/drawing/2014/main" id="{E79DF536-F9CB-4BEA-B208-3A18297C0F39}"/>
                </a:ext>
              </a:extLst>
            </p:cNvPr>
            <p:cNvSpPr>
              <a:spLocks/>
            </p:cNvSpPr>
            <p:nvPr/>
          </p:nvSpPr>
          <p:spPr bwMode="auto">
            <a:xfrm>
              <a:off x="3872693" y="1352815"/>
              <a:ext cx="144833" cy="82356"/>
            </a:xfrm>
            <a:custGeom>
              <a:avLst/>
              <a:gdLst>
                <a:gd name="T0" fmla="*/ 100 w 101"/>
                <a:gd name="T1" fmla="*/ 0 h 57"/>
                <a:gd name="T2" fmla="*/ 0 w 101"/>
                <a:gd name="T3" fmla="*/ 0 h 57"/>
                <a:gd name="T4" fmla="*/ 0 w 101"/>
                <a:gd name="T5" fmla="*/ 32 h 57"/>
                <a:gd name="T6" fmla="*/ 50 w 101"/>
                <a:gd name="T7" fmla="*/ 57 h 57"/>
                <a:gd name="T8" fmla="*/ 101 w 101"/>
                <a:gd name="T9" fmla="*/ 32 h 57"/>
                <a:gd name="T10" fmla="*/ 100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0" y="0"/>
                  </a:moveTo>
                  <a:cubicBezTo>
                    <a:pt x="0" y="0"/>
                    <a:pt x="0" y="0"/>
                    <a:pt x="0" y="0"/>
                  </a:cubicBezTo>
                  <a:cubicBezTo>
                    <a:pt x="0" y="32"/>
                    <a:pt x="0" y="32"/>
                    <a:pt x="0" y="32"/>
                  </a:cubicBezTo>
                  <a:cubicBezTo>
                    <a:pt x="0" y="45"/>
                    <a:pt x="23" y="57"/>
                    <a:pt x="50" y="57"/>
                  </a:cubicBezTo>
                  <a:cubicBezTo>
                    <a:pt x="78" y="57"/>
                    <a:pt x="101" y="45"/>
                    <a:pt x="101" y="32"/>
                  </a:cubicBezTo>
                  <a:cubicBezTo>
                    <a:pt x="101" y="31"/>
                    <a:pt x="101" y="0"/>
                    <a:pt x="100"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8" name="Freeform 6">
              <a:extLst>
                <a:ext uri="{FF2B5EF4-FFF2-40B4-BE49-F238E27FC236}">
                  <a16:creationId xmlns:a16="http://schemas.microsoft.com/office/drawing/2014/main" id="{3B3E8A35-CA4C-4402-83F1-BA03E72EF6C5}"/>
                </a:ext>
              </a:extLst>
            </p:cNvPr>
            <p:cNvSpPr>
              <a:spLocks/>
            </p:cNvSpPr>
            <p:nvPr/>
          </p:nvSpPr>
          <p:spPr bwMode="auto">
            <a:xfrm>
              <a:off x="3872693" y="1344295"/>
              <a:ext cx="144833" cy="76677"/>
            </a:xfrm>
            <a:custGeom>
              <a:avLst/>
              <a:gdLst>
                <a:gd name="T0" fmla="*/ 101 w 101"/>
                <a:gd name="T1" fmla="*/ 0 h 53"/>
                <a:gd name="T2" fmla="*/ 101 w 101"/>
                <a:gd name="T3" fmla="*/ 28 h 53"/>
                <a:gd name="T4" fmla="*/ 50 w 101"/>
                <a:gd name="T5" fmla="*/ 53 h 53"/>
                <a:gd name="T6" fmla="*/ 0 w 101"/>
                <a:gd name="T7" fmla="*/ 28 h 53"/>
                <a:gd name="T8" fmla="*/ 0 w 101"/>
                <a:gd name="T9" fmla="*/ 0 h 53"/>
                <a:gd name="T10" fmla="*/ 101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101" y="0"/>
                  </a:moveTo>
                  <a:cubicBezTo>
                    <a:pt x="101" y="28"/>
                    <a:pt x="101" y="28"/>
                    <a:pt x="101" y="28"/>
                  </a:cubicBezTo>
                  <a:cubicBezTo>
                    <a:pt x="101" y="42"/>
                    <a:pt x="78" y="53"/>
                    <a:pt x="50" y="53"/>
                  </a:cubicBezTo>
                  <a:cubicBezTo>
                    <a:pt x="23" y="53"/>
                    <a:pt x="0" y="42"/>
                    <a:pt x="0" y="28"/>
                  </a:cubicBezTo>
                  <a:cubicBezTo>
                    <a:pt x="0" y="0"/>
                    <a:pt x="0" y="0"/>
                    <a:pt x="0" y="0"/>
                  </a:cubicBezTo>
                  <a:lnTo>
                    <a:pt x="10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9" name="Freeform 7">
              <a:extLst>
                <a:ext uri="{FF2B5EF4-FFF2-40B4-BE49-F238E27FC236}">
                  <a16:creationId xmlns:a16="http://schemas.microsoft.com/office/drawing/2014/main" id="{F9C9FF3C-B664-4836-A632-2F194AE7D44C}"/>
                </a:ext>
              </a:extLst>
            </p:cNvPr>
            <p:cNvSpPr>
              <a:spLocks/>
            </p:cNvSpPr>
            <p:nvPr/>
          </p:nvSpPr>
          <p:spPr bwMode="auto">
            <a:xfrm>
              <a:off x="3872693" y="1303117"/>
              <a:ext cx="144833" cy="80936"/>
            </a:xfrm>
            <a:custGeom>
              <a:avLst/>
              <a:gdLst>
                <a:gd name="T0" fmla="*/ 100 w 101"/>
                <a:gd name="T1" fmla="*/ 0 h 57"/>
                <a:gd name="T2" fmla="*/ 0 w 101"/>
                <a:gd name="T3" fmla="*/ 0 h 57"/>
                <a:gd name="T4" fmla="*/ 0 w 101"/>
                <a:gd name="T5" fmla="*/ 32 h 57"/>
                <a:gd name="T6" fmla="*/ 50 w 101"/>
                <a:gd name="T7" fmla="*/ 57 h 57"/>
                <a:gd name="T8" fmla="*/ 101 w 101"/>
                <a:gd name="T9" fmla="*/ 32 h 57"/>
                <a:gd name="T10" fmla="*/ 100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0" y="0"/>
                  </a:moveTo>
                  <a:cubicBezTo>
                    <a:pt x="0" y="0"/>
                    <a:pt x="0" y="0"/>
                    <a:pt x="0" y="0"/>
                  </a:cubicBezTo>
                  <a:cubicBezTo>
                    <a:pt x="0" y="32"/>
                    <a:pt x="0" y="32"/>
                    <a:pt x="0" y="32"/>
                  </a:cubicBezTo>
                  <a:cubicBezTo>
                    <a:pt x="0" y="46"/>
                    <a:pt x="23" y="57"/>
                    <a:pt x="50" y="57"/>
                  </a:cubicBezTo>
                  <a:cubicBezTo>
                    <a:pt x="78" y="57"/>
                    <a:pt x="101" y="46"/>
                    <a:pt x="101" y="32"/>
                  </a:cubicBezTo>
                  <a:cubicBezTo>
                    <a:pt x="101" y="32"/>
                    <a:pt x="101" y="1"/>
                    <a:pt x="100"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0" name="Freeform 8">
              <a:extLst>
                <a:ext uri="{FF2B5EF4-FFF2-40B4-BE49-F238E27FC236}">
                  <a16:creationId xmlns:a16="http://schemas.microsoft.com/office/drawing/2014/main" id="{FE1E380B-4C3A-4F3D-9B6A-2CBB13CA626B}"/>
                </a:ext>
              </a:extLst>
            </p:cNvPr>
            <p:cNvSpPr>
              <a:spLocks/>
            </p:cNvSpPr>
            <p:nvPr/>
          </p:nvSpPr>
          <p:spPr bwMode="auto">
            <a:xfrm>
              <a:off x="3872693" y="1274719"/>
              <a:ext cx="144833" cy="73837"/>
            </a:xfrm>
            <a:custGeom>
              <a:avLst/>
              <a:gdLst>
                <a:gd name="T0" fmla="*/ 101 w 101"/>
                <a:gd name="T1" fmla="*/ 0 h 51"/>
                <a:gd name="T2" fmla="*/ 0 w 101"/>
                <a:gd name="T3" fmla="*/ 0 h 51"/>
                <a:gd name="T4" fmla="*/ 0 w 101"/>
                <a:gd name="T5" fmla="*/ 26 h 51"/>
                <a:gd name="T6" fmla="*/ 50 w 101"/>
                <a:gd name="T7" fmla="*/ 51 h 51"/>
                <a:gd name="T8" fmla="*/ 101 w 101"/>
                <a:gd name="T9" fmla="*/ 26 h 51"/>
                <a:gd name="T10" fmla="*/ 101 w 101"/>
                <a:gd name="T11" fmla="*/ 0 h 51"/>
              </a:gdLst>
              <a:ahLst/>
              <a:cxnLst>
                <a:cxn ang="0">
                  <a:pos x="T0" y="T1"/>
                </a:cxn>
                <a:cxn ang="0">
                  <a:pos x="T2" y="T3"/>
                </a:cxn>
                <a:cxn ang="0">
                  <a:pos x="T4" y="T5"/>
                </a:cxn>
                <a:cxn ang="0">
                  <a:pos x="T6" y="T7"/>
                </a:cxn>
                <a:cxn ang="0">
                  <a:pos x="T8" y="T9"/>
                </a:cxn>
                <a:cxn ang="0">
                  <a:pos x="T10" y="T11"/>
                </a:cxn>
              </a:cxnLst>
              <a:rect l="0" t="0" r="r" b="b"/>
              <a:pathLst>
                <a:path w="101" h="51">
                  <a:moveTo>
                    <a:pt x="101" y="0"/>
                  </a:moveTo>
                  <a:cubicBezTo>
                    <a:pt x="0" y="0"/>
                    <a:pt x="0" y="0"/>
                    <a:pt x="0" y="0"/>
                  </a:cubicBezTo>
                  <a:cubicBezTo>
                    <a:pt x="0" y="26"/>
                    <a:pt x="0" y="26"/>
                    <a:pt x="0" y="26"/>
                  </a:cubicBezTo>
                  <a:cubicBezTo>
                    <a:pt x="0" y="40"/>
                    <a:pt x="23" y="51"/>
                    <a:pt x="50" y="51"/>
                  </a:cubicBezTo>
                  <a:cubicBezTo>
                    <a:pt x="78" y="51"/>
                    <a:pt x="101" y="40"/>
                    <a:pt x="101" y="26"/>
                  </a:cubicBezTo>
                  <a:cubicBezTo>
                    <a:pt x="101" y="26"/>
                    <a:pt x="101" y="0"/>
                    <a:pt x="10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1" name="Oval 9">
              <a:extLst>
                <a:ext uri="{FF2B5EF4-FFF2-40B4-BE49-F238E27FC236}">
                  <a16:creationId xmlns:a16="http://schemas.microsoft.com/office/drawing/2014/main" id="{12C9221A-9E65-4471-BFB9-B1BD2BE135B0}"/>
                </a:ext>
              </a:extLst>
            </p:cNvPr>
            <p:cNvSpPr>
              <a:spLocks noChangeArrowheads="1"/>
            </p:cNvSpPr>
            <p:nvPr/>
          </p:nvSpPr>
          <p:spPr bwMode="auto">
            <a:xfrm>
              <a:off x="3872693" y="1240640"/>
              <a:ext cx="144833" cy="72417"/>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A6B1850F-6F57-458B-B2FF-2677BF15B3EF}"/>
              </a:ext>
            </a:extLst>
          </p:cNvPr>
          <p:cNvGrpSpPr/>
          <p:nvPr/>
        </p:nvGrpSpPr>
        <p:grpSpPr>
          <a:xfrm>
            <a:off x="5320370" y="3736833"/>
            <a:ext cx="322238" cy="224839"/>
            <a:chOff x="609600" y="5880101"/>
            <a:chExt cx="561975" cy="392113"/>
          </a:xfrm>
        </p:grpSpPr>
        <p:sp>
          <p:nvSpPr>
            <p:cNvPr id="39" name="Freeform 5">
              <a:extLst>
                <a:ext uri="{FF2B5EF4-FFF2-40B4-BE49-F238E27FC236}">
                  <a16:creationId xmlns:a16="http://schemas.microsoft.com/office/drawing/2014/main" id="{C27C6E20-28DF-43F2-BC78-5A96E65DCA18}"/>
                </a:ext>
              </a:extLst>
            </p:cNvPr>
            <p:cNvSpPr>
              <a:spLocks/>
            </p:cNvSpPr>
            <p:nvPr/>
          </p:nvSpPr>
          <p:spPr bwMode="auto">
            <a:xfrm>
              <a:off x="609600" y="5880101"/>
              <a:ext cx="323850" cy="193675"/>
            </a:xfrm>
            <a:custGeom>
              <a:avLst/>
              <a:gdLst>
                <a:gd name="T0" fmla="*/ 213 w 213"/>
                <a:gd name="T1" fmla="*/ 128 h 128"/>
                <a:gd name="T2" fmla="*/ 21 w 213"/>
                <a:gd name="T3" fmla="*/ 128 h 128"/>
                <a:gd name="T4" fmla="*/ 0 w 213"/>
                <a:gd name="T5" fmla="*/ 107 h 128"/>
                <a:gd name="T6" fmla="*/ 0 w 213"/>
                <a:gd name="T7" fmla="*/ 22 h 128"/>
                <a:gd name="T8" fmla="*/ 21 w 213"/>
                <a:gd name="T9" fmla="*/ 0 h 128"/>
                <a:gd name="T10" fmla="*/ 160 w 213"/>
                <a:gd name="T11" fmla="*/ 0 h 128"/>
                <a:gd name="T12" fmla="*/ 181 w 213"/>
                <a:gd name="T13" fmla="*/ 22 h 128"/>
                <a:gd name="T14" fmla="*/ 181 w 213"/>
                <a:gd name="T15" fmla="*/ 96 h 128"/>
                <a:gd name="T16" fmla="*/ 213 w 213"/>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8">
                  <a:moveTo>
                    <a:pt x="213" y="128"/>
                  </a:moveTo>
                  <a:cubicBezTo>
                    <a:pt x="21" y="128"/>
                    <a:pt x="21" y="128"/>
                    <a:pt x="21" y="128"/>
                  </a:cubicBezTo>
                  <a:cubicBezTo>
                    <a:pt x="9" y="128"/>
                    <a:pt x="0" y="119"/>
                    <a:pt x="0" y="107"/>
                  </a:cubicBezTo>
                  <a:cubicBezTo>
                    <a:pt x="0" y="22"/>
                    <a:pt x="0" y="22"/>
                    <a:pt x="0" y="22"/>
                  </a:cubicBezTo>
                  <a:cubicBezTo>
                    <a:pt x="0" y="10"/>
                    <a:pt x="9" y="0"/>
                    <a:pt x="21" y="0"/>
                  </a:cubicBezTo>
                  <a:cubicBezTo>
                    <a:pt x="160" y="0"/>
                    <a:pt x="160" y="0"/>
                    <a:pt x="160" y="0"/>
                  </a:cubicBezTo>
                  <a:cubicBezTo>
                    <a:pt x="171" y="0"/>
                    <a:pt x="181" y="10"/>
                    <a:pt x="181" y="22"/>
                  </a:cubicBezTo>
                  <a:cubicBezTo>
                    <a:pt x="181" y="96"/>
                    <a:pt x="181" y="96"/>
                    <a:pt x="181" y="96"/>
                  </a:cubicBezTo>
                  <a:lnTo>
                    <a:pt x="213" y="12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8">
              <a:extLst>
                <a:ext uri="{FF2B5EF4-FFF2-40B4-BE49-F238E27FC236}">
                  <a16:creationId xmlns:a16="http://schemas.microsoft.com/office/drawing/2014/main" id="{D9BFE3B0-931C-4AC6-AED4-A262542ACA6E}"/>
                </a:ext>
              </a:extLst>
            </p:cNvPr>
            <p:cNvSpPr>
              <a:spLocks/>
            </p:cNvSpPr>
            <p:nvPr/>
          </p:nvSpPr>
          <p:spPr bwMode="auto">
            <a:xfrm>
              <a:off x="854075" y="6115051"/>
              <a:ext cx="317500" cy="157163"/>
            </a:xfrm>
            <a:custGeom>
              <a:avLst/>
              <a:gdLst>
                <a:gd name="T0" fmla="*/ 86 w 171"/>
                <a:gd name="T1" fmla="*/ 0 h 85"/>
                <a:gd name="T2" fmla="*/ 0 w 171"/>
                <a:gd name="T3" fmla="*/ 85 h 85"/>
                <a:gd name="T4" fmla="*/ 171 w 171"/>
                <a:gd name="T5" fmla="*/ 85 h 85"/>
                <a:gd name="T6" fmla="*/ 86 w 171"/>
                <a:gd name="T7" fmla="*/ 0 h 85"/>
              </a:gdLst>
              <a:ahLst/>
              <a:cxnLst>
                <a:cxn ang="0">
                  <a:pos x="T0" y="T1"/>
                </a:cxn>
                <a:cxn ang="0">
                  <a:pos x="T2" y="T3"/>
                </a:cxn>
                <a:cxn ang="0">
                  <a:pos x="T4" y="T5"/>
                </a:cxn>
                <a:cxn ang="0">
                  <a:pos x="T6" y="T7"/>
                </a:cxn>
              </a:cxnLst>
              <a:rect l="0" t="0" r="r" b="b"/>
              <a:pathLst>
                <a:path w="171" h="85">
                  <a:moveTo>
                    <a:pt x="86" y="0"/>
                  </a:moveTo>
                  <a:cubicBezTo>
                    <a:pt x="39" y="0"/>
                    <a:pt x="0" y="38"/>
                    <a:pt x="0" y="85"/>
                  </a:cubicBezTo>
                  <a:cubicBezTo>
                    <a:pt x="171" y="85"/>
                    <a:pt x="171" y="85"/>
                    <a:pt x="171" y="85"/>
                  </a:cubicBezTo>
                  <a:cubicBezTo>
                    <a:pt x="171" y="38"/>
                    <a:pt x="133"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Oval 9">
              <a:extLst>
                <a:ext uri="{FF2B5EF4-FFF2-40B4-BE49-F238E27FC236}">
                  <a16:creationId xmlns:a16="http://schemas.microsoft.com/office/drawing/2014/main" id="{82AF9C56-93F7-4FF5-975E-9BAD5EB98288}"/>
                </a:ext>
              </a:extLst>
            </p:cNvPr>
            <p:cNvSpPr>
              <a:spLocks noChangeArrowheads="1"/>
            </p:cNvSpPr>
            <p:nvPr/>
          </p:nvSpPr>
          <p:spPr bwMode="auto">
            <a:xfrm>
              <a:off x="933450" y="5916613"/>
              <a:ext cx="160337" cy="1571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6BEA0710-24D7-438C-BD2D-5DD29E5F47AE}"/>
              </a:ext>
            </a:extLst>
          </p:cNvPr>
          <p:cNvGrpSpPr/>
          <p:nvPr/>
        </p:nvGrpSpPr>
        <p:grpSpPr>
          <a:xfrm>
            <a:off x="5494042" y="2690798"/>
            <a:ext cx="300862" cy="320469"/>
            <a:chOff x="2283838" y="2758587"/>
            <a:chExt cx="300862" cy="320469"/>
          </a:xfrm>
        </p:grpSpPr>
        <p:grpSp>
          <p:nvGrpSpPr>
            <p:cNvPr id="46" name="Group 45">
              <a:extLst>
                <a:ext uri="{FF2B5EF4-FFF2-40B4-BE49-F238E27FC236}">
                  <a16:creationId xmlns:a16="http://schemas.microsoft.com/office/drawing/2014/main" id="{C1C1326B-CDE7-49FD-8CAF-1EC436627DBD}"/>
                </a:ext>
              </a:extLst>
            </p:cNvPr>
            <p:cNvGrpSpPr/>
            <p:nvPr/>
          </p:nvGrpSpPr>
          <p:grpSpPr>
            <a:xfrm>
              <a:off x="2364582" y="2832522"/>
              <a:ext cx="220118" cy="246534"/>
              <a:chOff x="2402644" y="2832522"/>
              <a:chExt cx="182055" cy="203903"/>
            </a:xfrm>
          </p:grpSpPr>
          <p:sp>
            <p:nvSpPr>
              <p:cNvPr id="363" name="Freeform 8">
                <a:extLst>
                  <a:ext uri="{FF2B5EF4-FFF2-40B4-BE49-F238E27FC236}">
                    <a16:creationId xmlns:a16="http://schemas.microsoft.com/office/drawing/2014/main" id="{064ECEE0-88E9-40AA-ACCF-64DB8DBE21C2}"/>
                  </a:ext>
                </a:extLst>
              </p:cNvPr>
              <p:cNvSpPr>
                <a:spLocks/>
              </p:cNvSpPr>
              <p:nvPr/>
            </p:nvSpPr>
            <p:spPr bwMode="auto">
              <a:xfrm>
                <a:off x="2402644" y="2946307"/>
                <a:ext cx="182055" cy="90118"/>
              </a:xfrm>
              <a:custGeom>
                <a:avLst/>
                <a:gdLst>
                  <a:gd name="T0" fmla="*/ 86 w 171"/>
                  <a:gd name="T1" fmla="*/ 0 h 85"/>
                  <a:gd name="T2" fmla="*/ 0 w 171"/>
                  <a:gd name="T3" fmla="*/ 85 h 85"/>
                  <a:gd name="T4" fmla="*/ 171 w 171"/>
                  <a:gd name="T5" fmla="*/ 85 h 85"/>
                  <a:gd name="T6" fmla="*/ 86 w 171"/>
                  <a:gd name="T7" fmla="*/ 0 h 85"/>
                </a:gdLst>
                <a:ahLst/>
                <a:cxnLst>
                  <a:cxn ang="0">
                    <a:pos x="T0" y="T1"/>
                  </a:cxn>
                  <a:cxn ang="0">
                    <a:pos x="T2" y="T3"/>
                  </a:cxn>
                  <a:cxn ang="0">
                    <a:pos x="T4" y="T5"/>
                  </a:cxn>
                  <a:cxn ang="0">
                    <a:pos x="T6" y="T7"/>
                  </a:cxn>
                </a:cxnLst>
                <a:rect l="0" t="0" r="r" b="b"/>
                <a:pathLst>
                  <a:path w="171" h="85">
                    <a:moveTo>
                      <a:pt x="86" y="0"/>
                    </a:moveTo>
                    <a:cubicBezTo>
                      <a:pt x="39" y="0"/>
                      <a:pt x="0" y="38"/>
                      <a:pt x="0" y="85"/>
                    </a:cubicBezTo>
                    <a:cubicBezTo>
                      <a:pt x="171" y="85"/>
                      <a:pt x="171" y="85"/>
                      <a:pt x="171" y="85"/>
                    </a:cubicBezTo>
                    <a:cubicBezTo>
                      <a:pt x="171" y="38"/>
                      <a:pt x="133"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4" name="Oval 9">
                <a:extLst>
                  <a:ext uri="{FF2B5EF4-FFF2-40B4-BE49-F238E27FC236}">
                    <a16:creationId xmlns:a16="http://schemas.microsoft.com/office/drawing/2014/main" id="{4F2593C0-AEDF-4188-98EA-CFA7FB550052}"/>
                  </a:ext>
                </a:extLst>
              </p:cNvPr>
              <p:cNvSpPr>
                <a:spLocks noChangeArrowheads="1"/>
              </p:cNvSpPr>
              <p:nvPr/>
            </p:nvSpPr>
            <p:spPr bwMode="auto">
              <a:xfrm>
                <a:off x="2448157" y="2832522"/>
                <a:ext cx="91938" cy="9011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1F8A1907-B931-4AF9-9574-712684E58E16}"/>
                </a:ext>
              </a:extLst>
            </p:cNvPr>
            <p:cNvGrpSpPr/>
            <p:nvPr/>
          </p:nvGrpSpPr>
          <p:grpSpPr>
            <a:xfrm>
              <a:off x="2283838" y="2758587"/>
              <a:ext cx="91828" cy="138557"/>
              <a:chOff x="2262139" y="2792762"/>
              <a:chExt cx="141869" cy="214062"/>
            </a:xfrm>
          </p:grpSpPr>
          <p:sp>
            <p:nvSpPr>
              <p:cNvPr id="365" name="Freeform: Shape 364">
                <a:extLst>
                  <a:ext uri="{FF2B5EF4-FFF2-40B4-BE49-F238E27FC236}">
                    <a16:creationId xmlns:a16="http://schemas.microsoft.com/office/drawing/2014/main" id="{EC9D5A11-31AB-4949-9D43-45EAEE2910DE}"/>
                  </a:ext>
                </a:extLst>
              </p:cNvPr>
              <p:cNvSpPr/>
              <p:nvPr/>
            </p:nvSpPr>
            <p:spPr>
              <a:xfrm>
                <a:off x="2297913" y="2952841"/>
                <a:ext cx="70257" cy="14116"/>
              </a:xfrm>
              <a:custGeom>
                <a:avLst/>
                <a:gdLst>
                  <a:gd name="connsiteX0" fmla="*/ 186785 w 207644"/>
                  <a:gd name="connsiteY0" fmla="*/ 0 h 41719"/>
                  <a:gd name="connsiteX1" fmla="*/ 20860 w 207644"/>
                  <a:gd name="connsiteY1" fmla="*/ 0 h 41719"/>
                  <a:gd name="connsiteX2" fmla="*/ 0 w 207644"/>
                  <a:gd name="connsiteY2" fmla="*/ 20860 h 41719"/>
                  <a:gd name="connsiteX3" fmla="*/ 20860 w 207644"/>
                  <a:gd name="connsiteY3" fmla="*/ 41719 h 41719"/>
                  <a:gd name="connsiteX4" fmla="*/ 186785 w 207644"/>
                  <a:gd name="connsiteY4" fmla="*/ 41719 h 41719"/>
                  <a:gd name="connsiteX5" fmla="*/ 207645 w 207644"/>
                  <a:gd name="connsiteY5" fmla="*/ 20860 h 41719"/>
                  <a:gd name="connsiteX6" fmla="*/ 186785 w 207644"/>
                  <a:gd name="connsiteY6" fmla="*/ 0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4" h="41719">
                    <a:moveTo>
                      <a:pt x="186785" y="0"/>
                    </a:moveTo>
                    <a:lnTo>
                      <a:pt x="20860" y="0"/>
                    </a:lnTo>
                    <a:cubicBezTo>
                      <a:pt x="9339" y="0"/>
                      <a:pt x="0" y="9339"/>
                      <a:pt x="0" y="20860"/>
                    </a:cubicBezTo>
                    <a:cubicBezTo>
                      <a:pt x="0" y="32380"/>
                      <a:pt x="9339" y="41719"/>
                      <a:pt x="20860" y="41719"/>
                    </a:cubicBezTo>
                    <a:lnTo>
                      <a:pt x="186785" y="41719"/>
                    </a:lnTo>
                    <a:cubicBezTo>
                      <a:pt x="198306" y="41719"/>
                      <a:pt x="207645" y="32380"/>
                      <a:pt x="207645" y="20860"/>
                    </a:cubicBezTo>
                    <a:cubicBezTo>
                      <a:pt x="207645" y="9339"/>
                      <a:pt x="198306" y="0"/>
                      <a:pt x="186785"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66" name="Freeform: Shape 365">
                <a:extLst>
                  <a:ext uri="{FF2B5EF4-FFF2-40B4-BE49-F238E27FC236}">
                    <a16:creationId xmlns:a16="http://schemas.microsoft.com/office/drawing/2014/main" id="{470D0EEF-DBE9-417C-B0AE-DE90D70470F5}"/>
                  </a:ext>
                </a:extLst>
              </p:cNvPr>
              <p:cNvSpPr/>
              <p:nvPr/>
            </p:nvSpPr>
            <p:spPr>
              <a:xfrm>
                <a:off x="2303617" y="2977819"/>
                <a:ext cx="58688" cy="29005"/>
              </a:xfrm>
              <a:custGeom>
                <a:avLst/>
                <a:gdLst>
                  <a:gd name="connsiteX0" fmla="*/ 43910 w 173450"/>
                  <a:gd name="connsiteY0" fmla="*/ 50578 h 85725"/>
                  <a:gd name="connsiteX1" fmla="*/ 43910 w 173450"/>
                  <a:gd name="connsiteY1" fmla="*/ 62008 h 85725"/>
                  <a:gd name="connsiteX2" fmla="*/ 67532 w 173450"/>
                  <a:gd name="connsiteY2" fmla="*/ 85725 h 85725"/>
                  <a:gd name="connsiteX3" fmla="*/ 101251 w 173450"/>
                  <a:gd name="connsiteY3" fmla="*/ 85725 h 85725"/>
                  <a:gd name="connsiteX4" fmla="*/ 124873 w 173450"/>
                  <a:gd name="connsiteY4" fmla="*/ 62103 h 85725"/>
                  <a:gd name="connsiteX5" fmla="*/ 124873 w 173450"/>
                  <a:gd name="connsiteY5" fmla="*/ 51054 h 85725"/>
                  <a:gd name="connsiteX6" fmla="*/ 173450 w 173450"/>
                  <a:gd name="connsiteY6" fmla="*/ 0 h 85725"/>
                  <a:gd name="connsiteX7" fmla="*/ 0 w 173450"/>
                  <a:gd name="connsiteY7" fmla="*/ 0 h 85725"/>
                  <a:gd name="connsiteX8" fmla="*/ 43910 w 173450"/>
                  <a:gd name="connsiteY8" fmla="*/ 5057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450" h="85725">
                    <a:moveTo>
                      <a:pt x="43910" y="50578"/>
                    </a:moveTo>
                    <a:lnTo>
                      <a:pt x="43910" y="62008"/>
                    </a:lnTo>
                    <a:cubicBezTo>
                      <a:pt x="43910" y="75069"/>
                      <a:pt x="54471" y="85673"/>
                      <a:pt x="67532" y="85725"/>
                    </a:cubicBezTo>
                    <a:lnTo>
                      <a:pt x="101251" y="85725"/>
                    </a:lnTo>
                    <a:cubicBezTo>
                      <a:pt x="114275" y="85673"/>
                      <a:pt x="124820" y="75127"/>
                      <a:pt x="124873" y="62103"/>
                    </a:cubicBezTo>
                    <a:lnTo>
                      <a:pt x="124873" y="51054"/>
                    </a:lnTo>
                    <a:cubicBezTo>
                      <a:pt x="152011" y="49544"/>
                      <a:pt x="173291" y="27181"/>
                      <a:pt x="173450" y="0"/>
                    </a:cubicBezTo>
                    <a:lnTo>
                      <a:pt x="0" y="0"/>
                    </a:lnTo>
                    <a:cubicBezTo>
                      <a:pt x="150" y="25385"/>
                      <a:pt x="18798" y="46864"/>
                      <a:pt x="43910" y="50578"/>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67" name="Freeform: Shape 366">
                <a:extLst>
                  <a:ext uri="{FF2B5EF4-FFF2-40B4-BE49-F238E27FC236}">
                    <a16:creationId xmlns:a16="http://schemas.microsoft.com/office/drawing/2014/main" id="{B5498C67-FE42-4ACD-B798-75929C80DCD2}"/>
                  </a:ext>
                </a:extLst>
              </p:cNvPr>
              <p:cNvSpPr/>
              <p:nvPr/>
            </p:nvSpPr>
            <p:spPr>
              <a:xfrm>
                <a:off x="2262139" y="2792762"/>
                <a:ext cx="141869" cy="149797"/>
              </a:xfrm>
              <a:custGeom>
                <a:avLst/>
                <a:gdLst>
                  <a:gd name="connsiteX0" fmla="*/ 209550 w 419290"/>
                  <a:gd name="connsiteY0" fmla="*/ 0 h 442721"/>
                  <a:gd name="connsiteX1" fmla="*/ 0 w 419290"/>
                  <a:gd name="connsiteY1" fmla="*/ 215170 h 442721"/>
                  <a:gd name="connsiteX2" fmla="*/ 15335 w 419290"/>
                  <a:gd name="connsiteY2" fmla="*/ 295942 h 442721"/>
                  <a:gd name="connsiteX3" fmla="*/ 19336 w 419290"/>
                  <a:gd name="connsiteY3" fmla="*/ 305467 h 442721"/>
                  <a:gd name="connsiteX4" fmla="*/ 55340 w 419290"/>
                  <a:gd name="connsiteY4" fmla="*/ 360902 h 442721"/>
                  <a:gd name="connsiteX5" fmla="*/ 108585 w 419290"/>
                  <a:gd name="connsiteY5" fmla="*/ 442722 h 442721"/>
                  <a:gd name="connsiteX6" fmla="*/ 310706 w 419290"/>
                  <a:gd name="connsiteY6" fmla="*/ 442722 h 442721"/>
                  <a:gd name="connsiteX7" fmla="*/ 363950 w 419290"/>
                  <a:gd name="connsiteY7" fmla="*/ 360902 h 442721"/>
                  <a:gd name="connsiteX8" fmla="*/ 399955 w 419290"/>
                  <a:gd name="connsiteY8" fmla="*/ 305467 h 442721"/>
                  <a:gd name="connsiteX9" fmla="*/ 403955 w 419290"/>
                  <a:gd name="connsiteY9" fmla="*/ 295942 h 442721"/>
                  <a:gd name="connsiteX10" fmla="*/ 419291 w 419290"/>
                  <a:gd name="connsiteY10" fmla="*/ 215170 h 442721"/>
                  <a:gd name="connsiteX11" fmla="*/ 209550 w 419290"/>
                  <a:gd name="connsiteY11" fmla="*/ 0 h 442721"/>
                  <a:gd name="connsiteX12" fmla="*/ 200025 w 419290"/>
                  <a:gd name="connsiteY12" fmla="*/ 79248 h 442721"/>
                  <a:gd name="connsiteX13" fmla="*/ 137541 w 419290"/>
                  <a:gd name="connsiteY13" fmla="*/ 98298 h 442721"/>
                  <a:gd name="connsiteX14" fmla="*/ 75819 w 419290"/>
                  <a:gd name="connsiteY14" fmla="*/ 224695 h 442721"/>
                  <a:gd name="connsiteX15" fmla="*/ 54959 w 419290"/>
                  <a:gd name="connsiteY15" fmla="*/ 245174 h 442721"/>
                  <a:gd name="connsiteX16" fmla="*/ 54959 w 419290"/>
                  <a:gd name="connsiteY16" fmla="*/ 245174 h 442721"/>
                  <a:gd name="connsiteX17" fmla="*/ 34481 w 419290"/>
                  <a:gd name="connsiteY17" fmla="*/ 223939 h 442721"/>
                  <a:gd name="connsiteX18" fmla="*/ 34481 w 419290"/>
                  <a:gd name="connsiteY18" fmla="*/ 223933 h 442721"/>
                  <a:gd name="connsiteX19" fmla="*/ 118491 w 419290"/>
                  <a:gd name="connsiteY19" fmla="*/ 61341 h 442721"/>
                  <a:gd name="connsiteX20" fmla="*/ 200406 w 419290"/>
                  <a:gd name="connsiteY20" fmla="*/ 37814 h 442721"/>
                  <a:gd name="connsiteX21" fmla="*/ 221266 w 419290"/>
                  <a:gd name="connsiteY21" fmla="*/ 58674 h 442721"/>
                  <a:gd name="connsiteX22" fmla="*/ 200406 w 419290"/>
                  <a:gd name="connsiteY22" fmla="*/ 79534 h 44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9290" h="442721">
                    <a:moveTo>
                      <a:pt x="209550" y="0"/>
                    </a:moveTo>
                    <a:cubicBezTo>
                      <a:pt x="93726" y="0"/>
                      <a:pt x="0" y="96393"/>
                      <a:pt x="0" y="215170"/>
                    </a:cubicBezTo>
                    <a:cubicBezTo>
                      <a:pt x="-31" y="242820"/>
                      <a:pt x="5172" y="270227"/>
                      <a:pt x="15335" y="295942"/>
                    </a:cubicBezTo>
                    <a:cubicBezTo>
                      <a:pt x="16605" y="299116"/>
                      <a:pt x="17939" y="302292"/>
                      <a:pt x="19336" y="305467"/>
                    </a:cubicBezTo>
                    <a:cubicBezTo>
                      <a:pt x="28421" y="325684"/>
                      <a:pt x="40565" y="344381"/>
                      <a:pt x="55340" y="360902"/>
                    </a:cubicBezTo>
                    <a:lnTo>
                      <a:pt x="108585" y="442722"/>
                    </a:lnTo>
                    <a:lnTo>
                      <a:pt x="310706" y="442722"/>
                    </a:lnTo>
                    <a:lnTo>
                      <a:pt x="363950" y="360902"/>
                    </a:lnTo>
                    <a:cubicBezTo>
                      <a:pt x="378726" y="344381"/>
                      <a:pt x="390870" y="325684"/>
                      <a:pt x="399955" y="305467"/>
                    </a:cubicBezTo>
                    <a:cubicBezTo>
                      <a:pt x="401352" y="302355"/>
                      <a:pt x="402686" y="299180"/>
                      <a:pt x="403955" y="295942"/>
                    </a:cubicBezTo>
                    <a:cubicBezTo>
                      <a:pt x="414119" y="270227"/>
                      <a:pt x="419322" y="242820"/>
                      <a:pt x="419291" y="215170"/>
                    </a:cubicBezTo>
                    <a:cubicBezTo>
                      <a:pt x="419291" y="96298"/>
                      <a:pt x="325374" y="0"/>
                      <a:pt x="209550" y="0"/>
                    </a:cubicBezTo>
                    <a:close/>
                    <a:moveTo>
                      <a:pt x="200025" y="79248"/>
                    </a:moveTo>
                    <a:cubicBezTo>
                      <a:pt x="177981" y="80554"/>
                      <a:pt x="156564" y="87083"/>
                      <a:pt x="137541" y="98298"/>
                    </a:cubicBezTo>
                    <a:cubicBezTo>
                      <a:pt x="97631" y="122015"/>
                      <a:pt x="76867" y="164973"/>
                      <a:pt x="75819" y="224695"/>
                    </a:cubicBezTo>
                    <a:cubicBezTo>
                      <a:pt x="75612" y="236067"/>
                      <a:pt x="66333" y="245175"/>
                      <a:pt x="54959" y="245174"/>
                    </a:cubicBezTo>
                    <a:lnTo>
                      <a:pt x="54959" y="245174"/>
                    </a:lnTo>
                    <a:cubicBezTo>
                      <a:pt x="43441" y="244965"/>
                      <a:pt x="34272" y="235458"/>
                      <a:pt x="34481" y="223939"/>
                    </a:cubicBezTo>
                    <a:cubicBezTo>
                      <a:pt x="34481" y="223938"/>
                      <a:pt x="34481" y="223935"/>
                      <a:pt x="34481" y="223933"/>
                    </a:cubicBezTo>
                    <a:cubicBezTo>
                      <a:pt x="36100" y="128683"/>
                      <a:pt x="81058" y="82867"/>
                      <a:pt x="118491" y="61341"/>
                    </a:cubicBezTo>
                    <a:cubicBezTo>
                      <a:pt x="143513" y="47041"/>
                      <a:pt x="171609" y="38972"/>
                      <a:pt x="200406" y="37814"/>
                    </a:cubicBezTo>
                    <a:cubicBezTo>
                      <a:pt x="211927" y="37814"/>
                      <a:pt x="221266" y="47154"/>
                      <a:pt x="221266" y="58674"/>
                    </a:cubicBezTo>
                    <a:cubicBezTo>
                      <a:pt x="221266" y="70195"/>
                      <a:pt x="211927" y="79534"/>
                      <a:pt x="200406" y="79534"/>
                    </a:cubicBezTo>
                    <a:close/>
                  </a:path>
                </a:pathLst>
              </a:custGeom>
              <a:solidFill>
                <a:srgbClr val="4FE4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59" name="Group 58">
            <a:extLst>
              <a:ext uri="{FF2B5EF4-FFF2-40B4-BE49-F238E27FC236}">
                <a16:creationId xmlns:a16="http://schemas.microsoft.com/office/drawing/2014/main" id="{8A8E8D94-E122-4021-9667-37C0E32365DA}"/>
              </a:ext>
            </a:extLst>
          </p:cNvPr>
          <p:cNvGrpSpPr/>
          <p:nvPr/>
        </p:nvGrpSpPr>
        <p:grpSpPr>
          <a:xfrm>
            <a:off x="6343962" y="1996404"/>
            <a:ext cx="277423" cy="276697"/>
            <a:chOff x="6581775" y="5878513"/>
            <a:chExt cx="606425" cy="604837"/>
          </a:xfrm>
        </p:grpSpPr>
        <p:sp>
          <p:nvSpPr>
            <p:cNvPr id="53" name="Freeform 13">
              <a:extLst>
                <a:ext uri="{FF2B5EF4-FFF2-40B4-BE49-F238E27FC236}">
                  <a16:creationId xmlns:a16="http://schemas.microsoft.com/office/drawing/2014/main" id="{E066E5CE-06B4-4710-9628-2E2A0544225E}"/>
                </a:ext>
              </a:extLst>
            </p:cNvPr>
            <p:cNvSpPr>
              <a:spLocks/>
            </p:cNvSpPr>
            <p:nvPr/>
          </p:nvSpPr>
          <p:spPr bwMode="auto">
            <a:xfrm>
              <a:off x="6581775" y="5878513"/>
              <a:ext cx="131763" cy="133350"/>
            </a:xfrm>
            <a:custGeom>
              <a:avLst/>
              <a:gdLst>
                <a:gd name="T0" fmla="*/ 83 w 83"/>
                <a:gd name="T1" fmla="*/ 0 h 84"/>
                <a:gd name="T2" fmla="*/ 24 w 83"/>
                <a:gd name="T3" fmla="*/ 0 h 84"/>
                <a:gd name="T4" fmla="*/ 0 w 83"/>
                <a:gd name="T5" fmla="*/ 0 h 84"/>
                <a:gd name="T6" fmla="*/ 0 w 83"/>
                <a:gd name="T7" fmla="*/ 24 h 84"/>
                <a:gd name="T8" fmla="*/ 0 w 83"/>
                <a:gd name="T9" fmla="*/ 84 h 84"/>
                <a:gd name="T10" fmla="*/ 24 w 83"/>
                <a:gd name="T11" fmla="*/ 84 h 84"/>
                <a:gd name="T12" fmla="*/ 24 w 83"/>
                <a:gd name="T13" fmla="*/ 24 h 84"/>
                <a:gd name="T14" fmla="*/ 83 w 83"/>
                <a:gd name="T15" fmla="*/ 24 h 84"/>
                <a:gd name="T16" fmla="*/ 83 w 83"/>
                <a:gd name="T1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4">
                  <a:moveTo>
                    <a:pt x="83" y="0"/>
                  </a:moveTo>
                  <a:lnTo>
                    <a:pt x="24" y="0"/>
                  </a:lnTo>
                  <a:lnTo>
                    <a:pt x="0" y="0"/>
                  </a:lnTo>
                  <a:lnTo>
                    <a:pt x="0" y="24"/>
                  </a:lnTo>
                  <a:lnTo>
                    <a:pt x="0" y="84"/>
                  </a:lnTo>
                  <a:lnTo>
                    <a:pt x="24" y="84"/>
                  </a:lnTo>
                  <a:lnTo>
                    <a:pt x="24" y="24"/>
                  </a:lnTo>
                  <a:lnTo>
                    <a:pt x="83" y="24"/>
                  </a:lnTo>
                  <a:lnTo>
                    <a:pt x="83" y="0"/>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14">
              <a:extLst>
                <a:ext uri="{FF2B5EF4-FFF2-40B4-BE49-F238E27FC236}">
                  <a16:creationId xmlns:a16="http://schemas.microsoft.com/office/drawing/2014/main" id="{200C4D3B-3BD6-43A0-9689-68F47003B74A}"/>
                </a:ext>
              </a:extLst>
            </p:cNvPr>
            <p:cNvSpPr>
              <a:spLocks/>
            </p:cNvSpPr>
            <p:nvPr/>
          </p:nvSpPr>
          <p:spPr bwMode="auto">
            <a:xfrm>
              <a:off x="7054850" y="5878513"/>
              <a:ext cx="133350" cy="133350"/>
            </a:xfrm>
            <a:custGeom>
              <a:avLst/>
              <a:gdLst>
                <a:gd name="T0" fmla="*/ 0 w 84"/>
                <a:gd name="T1" fmla="*/ 0 h 84"/>
                <a:gd name="T2" fmla="*/ 61 w 84"/>
                <a:gd name="T3" fmla="*/ 0 h 84"/>
                <a:gd name="T4" fmla="*/ 84 w 84"/>
                <a:gd name="T5" fmla="*/ 0 h 84"/>
                <a:gd name="T6" fmla="*/ 84 w 84"/>
                <a:gd name="T7" fmla="*/ 24 h 84"/>
                <a:gd name="T8" fmla="*/ 84 w 84"/>
                <a:gd name="T9" fmla="*/ 84 h 84"/>
                <a:gd name="T10" fmla="*/ 61 w 84"/>
                <a:gd name="T11" fmla="*/ 84 h 84"/>
                <a:gd name="T12" fmla="*/ 61 w 84"/>
                <a:gd name="T13" fmla="*/ 24 h 84"/>
                <a:gd name="T14" fmla="*/ 0 w 84"/>
                <a:gd name="T15" fmla="*/ 24 h 84"/>
                <a:gd name="T16" fmla="*/ 0 w 84"/>
                <a:gd name="T1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84">
                  <a:moveTo>
                    <a:pt x="0" y="0"/>
                  </a:moveTo>
                  <a:lnTo>
                    <a:pt x="61" y="0"/>
                  </a:lnTo>
                  <a:lnTo>
                    <a:pt x="84" y="0"/>
                  </a:lnTo>
                  <a:lnTo>
                    <a:pt x="84" y="24"/>
                  </a:lnTo>
                  <a:lnTo>
                    <a:pt x="84" y="84"/>
                  </a:lnTo>
                  <a:lnTo>
                    <a:pt x="61" y="84"/>
                  </a:lnTo>
                  <a:lnTo>
                    <a:pt x="61" y="24"/>
                  </a:lnTo>
                  <a:lnTo>
                    <a:pt x="0" y="24"/>
                  </a:lnTo>
                  <a:lnTo>
                    <a:pt x="0" y="0"/>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15">
              <a:extLst>
                <a:ext uri="{FF2B5EF4-FFF2-40B4-BE49-F238E27FC236}">
                  <a16:creationId xmlns:a16="http://schemas.microsoft.com/office/drawing/2014/main" id="{2ADE8A9F-2C55-4BCC-B6CB-3049747B54F7}"/>
                </a:ext>
              </a:extLst>
            </p:cNvPr>
            <p:cNvSpPr>
              <a:spLocks/>
            </p:cNvSpPr>
            <p:nvPr/>
          </p:nvSpPr>
          <p:spPr bwMode="auto">
            <a:xfrm>
              <a:off x="6581775" y="6351588"/>
              <a:ext cx="131763" cy="131762"/>
            </a:xfrm>
            <a:custGeom>
              <a:avLst/>
              <a:gdLst>
                <a:gd name="T0" fmla="*/ 83 w 83"/>
                <a:gd name="T1" fmla="*/ 83 h 83"/>
                <a:gd name="T2" fmla="*/ 24 w 83"/>
                <a:gd name="T3" fmla="*/ 83 h 83"/>
                <a:gd name="T4" fmla="*/ 0 w 83"/>
                <a:gd name="T5" fmla="*/ 83 h 83"/>
                <a:gd name="T6" fmla="*/ 0 w 83"/>
                <a:gd name="T7" fmla="*/ 60 h 83"/>
                <a:gd name="T8" fmla="*/ 0 w 83"/>
                <a:gd name="T9" fmla="*/ 0 h 83"/>
                <a:gd name="T10" fmla="*/ 24 w 83"/>
                <a:gd name="T11" fmla="*/ 0 h 83"/>
                <a:gd name="T12" fmla="*/ 24 w 83"/>
                <a:gd name="T13" fmla="*/ 60 h 83"/>
                <a:gd name="T14" fmla="*/ 83 w 83"/>
                <a:gd name="T15" fmla="*/ 60 h 83"/>
                <a:gd name="T16" fmla="*/ 83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83" y="83"/>
                  </a:moveTo>
                  <a:lnTo>
                    <a:pt x="24" y="83"/>
                  </a:lnTo>
                  <a:lnTo>
                    <a:pt x="0" y="83"/>
                  </a:lnTo>
                  <a:lnTo>
                    <a:pt x="0" y="60"/>
                  </a:lnTo>
                  <a:lnTo>
                    <a:pt x="0" y="0"/>
                  </a:lnTo>
                  <a:lnTo>
                    <a:pt x="24" y="0"/>
                  </a:lnTo>
                  <a:lnTo>
                    <a:pt x="24" y="60"/>
                  </a:lnTo>
                  <a:lnTo>
                    <a:pt x="83" y="60"/>
                  </a:lnTo>
                  <a:lnTo>
                    <a:pt x="83" y="83"/>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16">
              <a:extLst>
                <a:ext uri="{FF2B5EF4-FFF2-40B4-BE49-F238E27FC236}">
                  <a16:creationId xmlns:a16="http://schemas.microsoft.com/office/drawing/2014/main" id="{B19E9335-B611-4AF3-BD18-61F973679994}"/>
                </a:ext>
              </a:extLst>
            </p:cNvPr>
            <p:cNvSpPr>
              <a:spLocks/>
            </p:cNvSpPr>
            <p:nvPr/>
          </p:nvSpPr>
          <p:spPr bwMode="auto">
            <a:xfrm>
              <a:off x="7054850" y="6351588"/>
              <a:ext cx="133350" cy="131762"/>
            </a:xfrm>
            <a:custGeom>
              <a:avLst/>
              <a:gdLst>
                <a:gd name="T0" fmla="*/ 0 w 84"/>
                <a:gd name="T1" fmla="*/ 83 h 83"/>
                <a:gd name="T2" fmla="*/ 61 w 84"/>
                <a:gd name="T3" fmla="*/ 83 h 83"/>
                <a:gd name="T4" fmla="*/ 84 w 84"/>
                <a:gd name="T5" fmla="*/ 83 h 83"/>
                <a:gd name="T6" fmla="*/ 84 w 84"/>
                <a:gd name="T7" fmla="*/ 60 h 83"/>
                <a:gd name="T8" fmla="*/ 84 w 84"/>
                <a:gd name="T9" fmla="*/ 0 h 83"/>
                <a:gd name="T10" fmla="*/ 61 w 84"/>
                <a:gd name="T11" fmla="*/ 0 h 83"/>
                <a:gd name="T12" fmla="*/ 61 w 84"/>
                <a:gd name="T13" fmla="*/ 60 h 83"/>
                <a:gd name="T14" fmla="*/ 0 w 84"/>
                <a:gd name="T15" fmla="*/ 60 h 83"/>
                <a:gd name="T16" fmla="*/ 0 w 84"/>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83">
                  <a:moveTo>
                    <a:pt x="0" y="83"/>
                  </a:moveTo>
                  <a:lnTo>
                    <a:pt x="61" y="83"/>
                  </a:lnTo>
                  <a:lnTo>
                    <a:pt x="84" y="83"/>
                  </a:lnTo>
                  <a:lnTo>
                    <a:pt x="84" y="60"/>
                  </a:lnTo>
                  <a:lnTo>
                    <a:pt x="84" y="0"/>
                  </a:lnTo>
                  <a:lnTo>
                    <a:pt x="61" y="0"/>
                  </a:lnTo>
                  <a:lnTo>
                    <a:pt x="61" y="60"/>
                  </a:lnTo>
                  <a:lnTo>
                    <a:pt x="0" y="60"/>
                  </a:lnTo>
                  <a:lnTo>
                    <a:pt x="0" y="83"/>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17">
              <a:extLst>
                <a:ext uri="{FF2B5EF4-FFF2-40B4-BE49-F238E27FC236}">
                  <a16:creationId xmlns:a16="http://schemas.microsoft.com/office/drawing/2014/main" id="{33BCDB17-69EB-4968-819C-36CEF9095A6D}"/>
                </a:ext>
              </a:extLst>
            </p:cNvPr>
            <p:cNvSpPr>
              <a:spLocks/>
            </p:cNvSpPr>
            <p:nvPr/>
          </p:nvSpPr>
          <p:spPr bwMode="auto">
            <a:xfrm>
              <a:off x="6732588" y="6199188"/>
              <a:ext cx="304800" cy="152400"/>
            </a:xfrm>
            <a:custGeom>
              <a:avLst/>
              <a:gdLst>
                <a:gd name="T0" fmla="*/ 85 w 171"/>
                <a:gd name="T1" fmla="*/ 0 h 86"/>
                <a:gd name="T2" fmla="*/ 0 w 171"/>
                <a:gd name="T3" fmla="*/ 86 h 86"/>
                <a:gd name="T4" fmla="*/ 171 w 171"/>
                <a:gd name="T5" fmla="*/ 86 h 86"/>
                <a:gd name="T6" fmla="*/ 85 w 171"/>
                <a:gd name="T7" fmla="*/ 0 h 86"/>
              </a:gdLst>
              <a:ahLst/>
              <a:cxnLst>
                <a:cxn ang="0">
                  <a:pos x="T0" y="T1"/>
                </a:cxn>
                <a:cxn ang="0">
                  <a:pos x="T2" y="T3"/>
                </a:cxn>
                <a:cxn ang="0">
                  <a:pos x="T4" y="T5"/>
                </a:cxn>
                <a:cxn ang="0">
                  <a:pos x="T6" y="T7"/>
                </a:cxn>
              </a:cxnLst>
              <a:rect l="0" t="0" r="r" b="b"/>
              <a:pathLst>
                <a:path w="171" h="86">
                  <a:moveTo>
                    <a:pt x="85" y="0"/>
                  </a:moveTo>
                  <a:cubicBezTo>
                    <a:pt x="38" y="0"/>
                    <a:pt x="0" y="38"/>
                    <a:pt x="0" y="86"/>
                  </a:cubicBezTo>
                  <a:cubicBezTo>
                    <a:pt x="171" y="86"/>
                    <a:pt x="171" y="86"/>
                    <a:pt x="171" y="86"/>
                  </a:cubicBezTo>
                  <a:cubicBezTo>
                    <a:pt x="171" y="38"/>
                    <a:pt x="132" y="0"/>
                    <a:pt x="8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Oval 18">
              <a:extLst>
                <a:ext uri="{FF2B5EF4-FFF2-40B4-BE49-F238E27FC236}">
                  <a16:creationId xmlns:a16="http://schemas.microsoft.com/office/drawing/2014/main" id="{06A46B43-D216-49A5-A115-76347BD6743E}"/>
                </a:ext>
              </a:extLst>
            </p:cNvPr>
            <p:cNvSpPr>
              <a:spLocks noChangeArrowheads="1"/>
            </p:cNvSpPr>
            <p:nvPr/>
          </p:nvSpPr>
          <p:spPr bwMode="auto">
            <a:xfrm>
              <a:off x="6808788" y="6011863"/>
              <a:ext cx="152400" cy="15081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1" name="Rectangle 180">
            <a:extLst>
              <a:ext uri="{FF2B5EF4-FFF2-40B4-BE49-F238E27FC236}">
                <a16:creationId xmlns:a16="http://schemas.microsoft.com/office/drawing/2014/main" id="{9F7644B4-D693-4FE8-A69B-4B8C69B1ACD3}"/>
              </a:ext>
            </a:extLst>
          </p:cNvPr>
          <p:cNvSpPr/>
          <p:nvPr/>
        </p:nvSpPr>
        <p:spPr>
          <a:xfrm>
            <a:off x="6646582" y="4292145"/>
            <a:ext cx="852847" cy="492443"/>
          </a:xfrm>
          <a:prstGeom prst="rect">
            <a:avLst/>
          </a:prstGeom>
        </p:spPr>
        <p:txBody>
          <a:bodyPr wrap="square" lIns="0" tIns="0" rIns="0" bIns="0">
            <a:spAutoFit/>
          </a:bodyPr>
          <a:lstStyle/>
          <a:p>
            <a:pPr marL="0" marR="0" lvl="0" indent="0" algn="ctr" defTabSz="914049"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Better </a:t>
            </a:r>
            <a:b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Insights</a:t>
            </a:r>
          </a:p>
        </p:txBody>
      </p:sp>
      <p:sp>
        <p:nvSpPr>
          <p:cNvPr id="182" name="Rectangle 181">
            <a:extLst>
              <a:ext uri="{FF2B5EF4-FFF2-40B4-BE49-F238E27FC236}">
                <a16:creationId xmlns:a16="http://schemas.microsoft.com/office/drawing/2014/main" id="{C92656EA-0579-48EB-B4A4-C5EB12C1929F}"/>
              </a:ext>
            </a:extLst>
          </p:cNvPr>
          <p:cNvSpPr/>
          <p:nvPr/>
        </p:nvSpPr>
        <p:spPr>
          <a:xfrm>
            <a:off x="5699897" y="2979647"/>
            <a:ext cx="1293244" cy="492443"/>
          </a:xfrm>
          <a:prstGeom prst="rect">
            <a:avLst/>
          </a:prstGeom>
        </p:spPr>
        <p:txBody>
          <a:bodyPr wrap="square" lIns="0" tIns="0" rIns="0" bIns="0">
            <a:spAutoFit/>
          </a:bodyPr>
          <a:lstStyle/>
          <a:p>
            <a:pPr marL="0" marR="0" lvl="0" indent="0" algn="ctr" defTabSz="914049"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Better Experiences</a:t>
            </a:r>
          </a:p>
        </p:txBody>
      </p:sp>
      <p:sp>
        <p:nvSpPr>
          <p:cNvPr id="183" name="Rectangle 182">
            <a:extLst>
              <a:ext uri="{FF2B5EF4-FFF2-40B4-BE49-F238E27FC236}">
                <a16:creationId xmlns:a16="http://schemas.microsoft.com/office/drawing/2014/main" id="{B12EC93A-4B90-4467-908F-4170ED7B9404}"/>
              </a:ext>
            </a:extLst>
          </p:cNvPr>
          <p:cNvSpPr/>
          <p:nvPr/>
        </p:nvSpPr>
        <p:spPr>
          <a:xfrm>
            <a:off x="7418451" y="3016123"/>
            <a:ext cx="827983" cy="492443"/>
          </a:xfrm>
          <a:prstGeom prst="rect">
            <a:avLst/>
          </a:prstGeom>
        </p:spPr>
        <p:txBody>
          <a:bodyPr wrap="square" lIns="0" tIns="0" rIns="0" bIns="0">
            <a:spAutoFit/>
          </a:bodyPr>
          <a:lstStyle/>
          <a:p>
            <a:pPr marL="0" marR="0" lvl="0" indent="0" algn="ctr" defTabSz="914049"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Better </a:t>
            </a:r>
            <a:b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Care</a:t>
            </a:r>
          </a:p>
        </p:txBody>
      </p:sp>
      <p:cxnSp>
        <p:nvCxnSpPr>
          <p:cNvPr id="3" name="Straight Connector 2">
            <a:extLst>
              <a:ext uri="{FF2B5EF4-FFF2-40B4-BE49-F238E27FC236}">
                <a16:creationId xmlns:a16="http://schemas.microsoft.com/office/drawing/2014/main" id="{3C99F160-173A-4201-AA3F-85FAFE5D72C2}"/>
              </a:ext>
            </a:extLst>
          </p:cNvPr>
          <p:cNvCxnSpPr>
            <a:cxnSpLocks/>
          </p:cNvCxnSpPr>
          <p:nvPr/>
        </p:nvCxnSpPr>
        <p:spPr>
          <a:xfrm>
            <a:off x="3442339" y="1693606"/>
            <a:ext cx="0" cy="4572000"/>
          </a:xfrm>
          <a:prstGeom prst="line">
            <a:avLst/>
          </a:prstGeom>
          <a:ln>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6" name="!Drive">
            <a:extLst>
              <a:ext uri="{FF2B5EF4-FFF2-40B4-BE49-F238E27FC236}">
                <a16:creationId xmlns:a16="http://schemas.microsoft.com/office/drawing/2014/main" id="{1752DBE9-2DC2-4F93-AC28-345287110FBD}"/>
              </a:ext>
            </a:extLst>
          </p:cNvPr>
          <p:cNvSpPr txBox="1">
            <a:spLocks/>
          </p:cNvSpPr>
          <p:nvPr/>
        </p:nvSpPr>
        <p:spPr>
          <a:xfrm>
            <a:off x="1253841" y="2216753"/>
            <a:ext cx="2011680" cy="492443"/>
          </a:xfrm>
          <a:prstGeom prst="rect">
            <a:avLst/>
          </a:prstGeom>
        </p:spPr>
        <p:txBody>
          <a:bodyPr wrap="square" lIns="0" tIns="0" rIns="0" bIns="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588"/>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Enhance patient</a:t>
            </a:r>
            <a:br>
              <a:rPr kumimoji="0" lang="en-US" sz="1600" b="0" i="0" u="none" strike="noStrike" kern="1200" cap="none" spc="0" normalizeH="0" baseline="0" noProof="0">
                <a:ln>
                  <a:noFill/>
                </a:ln>
                <a:solidFill>
                  <a:srgbClr val="50E6FF"/>
                </a:solidFill>
                <a:effectLst/>
                <a:uLnTx/>
                <a:uFillTx/>
                <a:latin typeface="Segoe UI Semibold"/>
                <a:ea typeface="+mn-ea"/>
                <a:cs typeface="+mn-cs"/>
              </a:rPr>
            </a:br>
            <a:r>
              <a:rPr kumimoji="0" lang="en-US" sz="1600" b="0" i="0" u="none" strike="noStrike" kern="1200" cap="none" spc="0" normalizeH="0" baseline="0" noProof="0">
                <a:ln>
                  <a:noFill/>
                </a:ln>
                <a:solidFill>
                  <a:srgbClr val="50E6FF"/>
                </a:solidFill>
                <a:effectLst/>
                <a:uLnTx/>
                <a:uFillTx/>
                <a:latin typeface="Segoe UI Semibold"/>
                <a:ea typeface="+mn-ea"/>
                <a:cs typeface="+mn-cs"/>
              </a:rPr>
              <a:t>engagement</a:t>
            </a:r>
          </a:p>
        </p:txBody>
      </p:sp>
      <p:grpSp>
        <p:nvGrpSpPr>
          <p:cNvPr id="167" name="@morph1">
            <a:extLst>
              <a:ext uri="{FF2B5EF4-FFF2-40B4-BE49-F238E27FC236}">
                <a16:creationId xmlns:a16="http://schemas.microsoft.com/office/drawing/2014/main" id="{C8247EC1-598D-4EA1-BFB0-D82F2AF41821}"/>
              </a:ext>
            </a:extLst>
          </p:cNvPr>
          <p:cNvGrpSpPr/>
          <p:nvPr/>
        </p:nvGrpSpPr>
        <p:grpSpPr>
          <a:xfrm>
            <a:off x="361599" y="2170542"/>
            <a:ext cx="831086" cy="831086"/>
            <a:chOff x="1855619" y="1772936"/>
            <a:chExt cx="831086" cy="831086"/>
          </a:xfrm>
        </p:grpSpPr>
        <p:sp>
          <p:nvSpPr>
            <p:cNvPr id="168" name="Oval 167">
              <a:extLst>
                <a:ext uri="{FF2B5EF4-FFF2-40B4-BE49-F238E27FC236}">
                  <a16:creationId xmlns:a16="http://schemas.microsoft.com/office/drawing/2014/main" id="{D693EDBD-91BB-4301-9619-6B84A0A50793}"/>
                </a:ext>
              </a:extLst>
            </p:cNvPr>
            <p:cNvSpPr/>
            <p:nvPr/>
          </p:nvSpPr>
          <p:spPr bwMode="auto">
            <a:xfrm>
              <a:off x="1855619" y="1772936"/>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69" name="Group 168">
              <a:extLst>
                <a:ext uri="{FF2B5EF4-FFF2-40B4-BE49-F238E27FC236}">
                  <a16:creationId xmlns:a16="http://schemas.microsoft.com/office/drawing/2014/main" id="{AD90E96A-F20C-48E2-9F56-330D86650A79}"/>
                </a:ext>
              </a:extLst>
            </p:cNvPr>
            <p:cNvGrpSpPr/>
            <p:nvPr/>
          </p:nvGrpSpPr>
          <p:grpSpPr>
            <a:xfrm>
              <a:off x="2037933" y="1940143"/>
              <a:ext cx="466458" cy="496672"/>
              <a:chOff x="3450872" y="3240159"/>
              <a:chExt cx="414624" cy="441481"/>
            </a:xfrm>
          </p:grpSpPr>
          <p:grpSp>
            <p:nvGrpSpPr>
              <p:cNvPr id="170" name="Graphic 63" descr="people">
                <a:extLst>
                  <a:ext uri="{FF2B5EF4-FFF2-40B4-BE49-F238E27FC236}">
                    <a16:creationId xmlns:a16="http://schemas.microsoft.com/office/drawing/2014/main" id="{7C94F3C9-2EE2-4BFF-B2C8-2366471CE0FC}"/>
                  </a:ext>
                </a:extLst>
              </p:cNvPr>
              <p:cNvGrpSpPr/>
              <p:nvPr/>
            </p:nvGrpSpPr>
            <p:grpSpPr>
              <a:xfrm>
                <a:off x="3450872" y="3267104"/>
                <a:ext cx="414624" cy="414536"/>
                <a:chOff x="5365475" y="3010750"/>
                <a:chExt cx="488296" cy="488192"/>
              </a:xfrm>
            </p:grpSpPr>
            <p:sp>
              <p:nvSpPr>
                <p:cNvPr id="174" name="Freeform: Shape 173">
                  <a:extLst>
                    <a:ext uri="{FF2B5EF4-FFF2-40B4-BE49-F238E27FC236}">
                      <a16:creationId xmlns:a16="http://schemas.microsoft.com/office/drawing/2014/main" id="{693E6877-102E-4E83-950D-62A59B12B158}"/>
                    </a:ext>
                  </a:extLst>
                </p:cNvPr>
                <p:cNvSpPr/>
                <p:nvPr/>
              </p:nvSpPr>
              <p:spPr>
                <a:xfrm>
                  <a:off x="5673612" y="3010750"/>
                  <a:ext cx="126834" cy="126834"/>
                </a:xfrm>
                <a:custGeom>
                  <a:avLst/>
                  <a:gdLst>
                    <a:gd name="connsiteX0" fmla="*/ 128703 w 126834"/>
                    <a:gd name="connsiteY0" fmla="*/ 65352 h 126834"/>
                    <a:gd name="connsiteX1" fmla="*/ 65352 w 126834"/>
                    <a:gd name="connsiteY1" fmla="*/ 128703 h 126834"/>
                    <a:gd name="connsiteX2" fmla="*/ 2001 w 126834"/>
                    <a:gd name="connsiteY2" fmla="*/ 65352 h 126834"/>
                    <a:gd name="connsiteX3" fmla="*/ 65352 w 126834"/>
                    <a:gd name="connsiteY3" fmla="*/ 2001 h 126834"/>
                    <a:gd name="connsiteX4" fmla="*/ 128703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8703" y="65352"/>
                      </a:moveTo>
                      <a:cubicBezTo>
                        <a:pt x="128703" y="100321"/>
                        <a:pt x="100321" y="128703"/>
                        <a:pt x="65352" y="128703"/>
                      </a:cubicBezTo>
                      <a:cubicBezTo>
                        <a:pt x="30382" y="128703"/>
                        <a:pt x="2001" y="100321"/>
                        <a:pt x="2001" y="65352"/>
                      </a:cubicBezTo>
                      <a:cubicBezTo>
                        <a:pt x="2001" y="30382"/>
                        <a:pt x="30382" y="2001"/>
                        <a:pt x="65352" y="2001"/>
                      </a:cubicBezTo>
                      <a:cubicBezTo>
                        <a:pt x="100321" y="2001"/>
                        <a:pt x="128703" y="30382"/>
                        <a:pt x="128703" y="65352"/>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47F33AA3-E6B6-44A9-A9ED-8B84169DE339}"/>
                    </a:ext>
                  </a:extLst>
                </p:cNvPr>
                <p:cNvSpPr/>
                <p:nvPr/>
              </p:nvSpPr>
              <p:spPr>
                <a:xfrm>
                  <a:off x="5620396" y="3161267"/>
                  <a:ext cx="233375" cy="131907"/>
                </a:xfrm>
                <a:custGeom>
                  <a:avLst/>
                  <a:gdLst>
                    <a:gd name="connsiteX0" fmla="*/ 118060 w 233374"/>
                    <a:gd name="connsiteY0" fmla="*/ 2001 h 131907"/>
                    <a:gd name="connsiteX1" fmla="*/ 234119 w 233374"/>
                    <a:gd name="connsiteY1" fmla="*/ 118059 h 131907"/>
                    <a:gd name="connsiteX2" fmla="*/ 234119 w 233374"/>
                    <a:gd name="connsiteY2" fmla="*/ 132757 h 131907"/>
                    <a:gd name="connsiteX3" fmla="*/ 2001 w 233374"/>
                    <a:gd name="connsiteY3" fmla="*/ 132757 h 131907"/>
                    <a:gd name="connsiteX4" fmla="*/ 2001 w 233374"/>
                    <a:gd name="connsiteY4" fmla="*/ 118059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8" y="2001"/>
                        <a:pt x="234119" y="53695"/>
                        <a:pt x="234119" y="118059"/>
                      </a:cubicBezTo>
                      <a:lnTo>
                        <a:pt x="234119" y="132757"/>
                      </a:lnTo>
                      <a:lnTo>
                        <a:pt x="2001" y="132757"/>
                      </a:lnTo>
                      <a:lnTo>
                        <a:pt x="2001" y="118059"/>
                      </a:lnTo>
                      <a:cubicBezTo>
                        <a:pt x="2001" y="53695"/>
                        <a:pt x="54202" y="2001"/>
                        <a:pt x="118060" y="2001"/>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979011E0-AD38-463A-A427-7EC35A2BD84E}"/>
                    </a:ext>
                  </a:extLst>
                </p:cNvPr>
                <p:cNvSpPr/>
                <p:nvPr/>
              </p:nvSpPr>
              <p:spPr>
                <a:xfrm>
                  <a:off x="5418180" y="32165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2556CC3F-3899-4AF0-8BD4-093F422CA887}"/>
                    </a:ext>
                  </a:extLst>
                </p:cNvPr>
                <p:cNvSpPr/>
                <p:nvPr/>
              </p:nvSpPr>
              <p:spPr>
                <a:xfrm>
                  <a:off x="5365475" y="33670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1" name="Graphic 45" descr="heart, Azure service help">
                <a:extLst>
                  <a:ext uri="{FF2B5EF4-FFF2-40B4-BE49-F238E27FC236}">
                    <a16:creationId xmlns:a16="http://schemas.microsoft.com/office/drawing/2014/main" id="{8CFB9691-82CD-46AD-8A23-4C991509CA3B}"/>
                  </a:ext>
                </a:extLst>
              </p:cNvPr>
              <p:cNvGrpSpPr/>
              <p:nvPr/>
            </p:nvGrpSpPr>
            <p:grpSpPr>
              <a:xfrm>
                <a:off x="3489507" y="3240159"/>
                <a:ext cx="177825" cy="177823"/>
                <a:chOff x="11099813" y="3060669"/>
                <a:chExt cx="360668" cy="360664"/>
              </a:xfrm>
            </p:grpSpPr>
            <p:sp>
              <p:nvSpPr>
                <p:cNvPr id="172" name="Freeform: Shape 171">
                  <a:extLst>
                    <a:ext uri="{FF2B5EF4-FFF2-40B4-BE49-F238E27FC236}">
                      <a16:creationId xmlns:a16="http://schemas.microsoft.com/office/drawing/2014/main" id="{79E614C2-35E9-4F44-8636-5F130A28EC2F}"/>
                    </a:ext>
                  </a:extLst>
                </p:cNvPr>
                <p:cNvSpPr/>
                <p:nvPr/>
              </p:nvSpPr>
              <p:spPr>
                <a:xfrm>
                  <a:off x="11100558" y="3084776"/>
                  <a:ext cx="323486" cy="323482"/>
                </a:xfrm>
                <a:custGeom>
                  <a:avLst/>
                  <a:gdLst>
                    <a:gd name="connsiteX0" fmla="*/ 324819 w 323485"/>
                    <a:gd name="connsiteY0" fmla="*/ 179468 h 323482"/>
                    <a:gd name="connsiteX1" fmla="*/ 179468 w 323485"/>
                    <a:gd name="connsiteY1" fmla="*/ 324818 h 323482"/>
                    <a:gd name="connsiteX2" fmla="*/ 30466 w 323485"/>
                    <a:gd name="connsiteY2" fmla="*/ 175815 h 323482"/>
                    <a:gd name="connsiteX3" fmla="*/ 30466 w 323485"/>
                    <a:gd name="connsiteY3" fmla="*/ 33843 h 323482"/>
                    <a:gd name="connsiteX4" fmla="*/ 33840 w 323485"/>
                    <a:gd name="connsiteY4" fmla="*/ 30466 h 323482"/>
                    <a:gd name="connsiteX5" fmla="*/ 175817 w 323485"/>
                    <a:gd name="connsiteY5" fmla="*/ 30466 h 323482"/>
                    <a:gd name="connsiteX6" fmla="*/ 324819 w 323485"/>
                    <a:gd name="connsiteY6" fmla="*/ 179468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324819" y="179468"/>
                      </a:moveTo>
                      <a:lnTo>
                        <a:pt x="179468" y="324818"/>
                      </a:lnTo>
                      <a:lnTo>
                        <a:pt x="30466" y="175815"/>
                      </a:lnTo>
                      <a:cubicBezTo>
                        <a:pt x="-8737" y="136610"/>
                        <a:pt x="-8737" y="73045"/>
                        <a:pt x="30466" y="33843"/>
                      </a:cubicBezTo>
                      <a:lnTo>
                        <a:pt x="33840" y="30466"/>
                      </a:lnTo>
                      <a:cubicBezTo>
                        <a:pt x="73046" y="-8737"/>
                        <a:pt x="136611" y="-8737"/>
                        <a:pt x="175817" y="30466"/>
                      </a:cubicBezTo>
                      <a:lnTo>
                        <a:pt x="324819" y="179468"/>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C3118197-178C-4DD8-B530-F193A50DF14C}"/>
                    </a:ext>
                  </a:extLst>
                </p:cNvPr>
                <p:cNvSpPr/>
                <p:nvPr/>
              </p:nvSpPr>
              <p:spPr>
                <a:xfrm>
                  <a:off x="11133727" y="3085052"/>
                  <a:ext cx="323486" cy="323482"/>
                </a:xfrm>
                <a:custGeom>
                  <a:avLst/>
                  <a:gdLst>
                    <a:gd name="connsiteX0" fmla="*/ 146415 w 323485"/>
                    <a:gd name="connsiteY0" fmla="*/ 324817 h 323482"/>
                    <a:gd name="connsiteX1" fmla="*/ 1064 w 323485"/>
                    <a:gd name="connsiteY1" fmla="*/ 179468 h 323482"/>
                    <a:gd name="connsiteX2" fmla="*/ 150068 w 323485"/>
                    <a:gd name="connsiteY2" fmla="*/ 30468 h 323482"/>
                    <a:gd name="connsiteX3" fmla="*/ 292042 w 323485"/>
                    <a:gd name="connsiteY3" fmla="*/ 30468 h 323482"/>
                    <a:gd name="connsiteX4" fmla="*/ 295416 w 323485"/>
                    <a:gd name="connsiteY4" fmla="*/ 33842 h 323482"/>
                    <a:gd name="connsiteX5" fmla="*/ 295416 w 323485"/>
                    <a:gd name="connsiteY5" fmla="*/ 175815 h 323482"/>
                    <a:gd name="connsiteX6" fmla="*/ 146415 w 323485"/>
                    <a:gd name="connsiteY6" fmla="*/ 324817 h 32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485" h="323482">
                      <a:moveTo>
                        <a:pt x="146415" y="324817"/>
                      </a:moveTo>
                      <a:lnTo>
                        <a:pt x="1064" y="179468"/>
                      </a:lnTo>
                      <a:lnTo>
                        <a:pt x="150068" y="30468"/>
                      </a:lnTo>
                      <a:cubicBezTo>
                        <a:pt x="189271" y="-8738"/>
                        <a:pt x="252836" y="-8738"/>
                        <a:pt x="292042" y="30468"/>
                      </a:cubicBezTo>
                      <a:lnTo>
                        <a:pt x="295416" y="33842"/>
                      </a:lnTo>
                      <a:cubicBezTo>
                        <a:pt x="334622" y="73048"/>
                        <a:pt x="334622" y="136612"/>
                        <a:pt x="295416" y="175815"/>
                      </a:cubicBezTo>
                      <a:lnTo>
                        <a:pt x="146415" y="324817"/>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78" name="Content Placeholder 2">
            <a:extLst>
              <a:ext uri="{FF2B5EF4-FFF2-40B4-BE49-F238E27FC236}">
                <a16:creationId xmlns:a16="http://schemas.microsoft.com/office/drawing/2014/main" id="{017D0620-5327-4723-BA6C-7E24DFEA123D}"/>
              </a:ext>
            </a:extLst>
          </p:cNvPr>
          <p:cNvSpPr txBox="1">
            <a:spLocks/>
          </p:cNvSpPr>
          <p:nvPr/>
        </p:nvSpPr>
        <p:spPr>
          <a:xfrm>
            <a:off x="1253841" y="3759436"/>
            <a:ext cx="2011680" cy="49244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896354" rtl="0" eaLnBrk="1" fontAlgn="auto" latinLnBrk="0" hangingPunct="1">
              <a:lnSpc>
                <a:spcPct val="100000"/>
              </a:lnSpc>
              <a:spcBef>
                <a:spcPts val="588"/>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Empower health team collaboration</a:t>
            </a:r>
          </a:p>
        </p:txBody>
      </p:sp>
      <p:grpSp>
        <p:nvGrpSpPr>
          <p:cNvPr id="179" name="Group 178">
            <a:extLst>
              <a:ext uri="{FF2B5EF4-FFF2-40B4-BE49-F238E27FC236}">
                <a16:creationId xmlns:a16="http://schemas.microsoft.com/office/drawing/2014/main" id="{2DCDDA2E-AD8C-4B01-9E74-C9CD5F75C184}"/>
              </a:ext>
            </a:extLst>
          </p:cNvPr>
          <p:cNvGrpSpPr/>
          <p:nvPr/>
        </p:nvGrpSpPr>
        <p:grpSpPr>
          <a:xfrm>
            <a:off x="361599" y="3590114"/>
            <a:ext cx="831086" cy="831086"/>
            <a:chOff x="5680457" y="1772936"/>
            <a:chExt cx="831086" cy="831086"/>
          </a:xfrm>
        </p:grpSpPr>
        <p:sp>
          <p:nvSpPr>
            <p:cNvPr id="180" name="Oval 179">
              <a:extLst>
                <a:ext uri="{FF2B5EF4-FFF2-40B4-BE49-F238E27FC236}">
                  <a16:creationId xmlns:a16="http://schemas.microsoft.com/office/drawing/2014/main" id="{C6B08D16-E155-4F92-9C8A-7468F8C80BF8}"/>
                </a:ext>
              </a:extLst>
            </p:cNvPr>
            <p:cNvSpPr/>
            <p:nvPr/>
          </p:nvSpPr>
          <p:spPr bwMode="auto">
            <a:xfrm>
              <a:off x="5680457" y="1772936"/>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85" name="Group 184">
              <a:extLst>
                <a:ext uri="{FF2B5EF4-FFF2-40B4-BE49-F238E27FC236}">
                  <a16:creationId xmlns:a16="http://schemas.microsoft.com/office/drawing/2014/main" id="{7B8FEFA5-C1C7-4E72-9927-402142E9CF84}"/>
                </a:ext>
              </a:extLst>
            </p:cNvPr>
            <p:cNvGrpSpPr/>
            <p:nvPr/>
          </p:nvGrpSpPr>
          <p:grpSpPr>
            <a:xfrm>
              <a:off x="5802491" y="1889228"/>
              <a:ext cx="548304" cy="559028"/>
              <a:chOff x="5783444" y="1968595"/>
              <a:chExt cx="587021" cy="598502"/>
            </a:xfrm>
          </p:grpSpPr>
          <p:grpSp>
            <p:nvGrpSpPr>
              <p:cNvPr id="186" name="Group 185">
                <a:extLst>
                  <a:ext uri="{FF2B5EF4-FFF2-40B4-BE49-F238E27FC236}">
                    <a16:creationId xmlns:a16="http://schemas.microsoft.com/office/drawing/2014/main" id="{890DF8B1-32CE-4F12-B271-D9B79BB45C81}"/>
                  </a:ext>
                </a:extLst>
              </p:cNvPr>
              <p:cNvGrpSpPr/>
              <p:nvPr/>
            </p:nvGrpSpPr>
            <p:grpSpPr>
              <a:xfrm>
                <a:off x="6090248" y="1986513"/>
                <a:ext cx="151887" cy="229177"/>
                <a:chOff x="5946306" y="2679392"/>
                <a:chExt cx="299388" cy="451736"/>
              </a:xfrm>
            </p:grpSpPr>
            <p:sp>
              <p:nvSpPr>
                <p:cNvPr id="221" name="Freeform: Shape 220">
                  <a:extLst>
                    <a:ext uri="{FF2B5EF4-FFF2-40B4-BE49-F238E27FC236}">
                      <a16:creationId xmlns:a16="http://schemas.microsoft.com/office/drawing/2014/main" id="{0A8AD10C-ED17-46CB-B001-EDAA9D3F70B4}"/>
                    </a:ext>
                  </a:extLst>
                </p:cNvPr>
                <p:cNvSpPr/>
                <p:nvPr/>
              </p:nvSpPr>
              <p:spPr>
                <a:xfrm>
                  <a:off x="6021800" y="3017208"/>
                  <a:ext cx="148265" cy="29789"/>
                </a:xfrm>
                <a:custGeom>
                  <a:avLst/>
                  <a:gdLst>
                    <a:gd name="connsiteX0" fmla="*/ 186785 w 207644"/>
                    <a:gd name="connsiteY0" fmla="*/ 0 h 41719"/>
                    <a:gd name="connsiteX1" fmla="*/ 20860 w 207644"/>
                    <a:gd name="connsiteY1" fmla="*/ 0 h 41719"/>
                    <a:gd name="connsiteX2" fmla="*/ 0 w 207644"/>
                    <a:gd name="connsiteY2" fmla="*/ 20860 h 41719"/>
                    <a:gd name="connsiteX3" fmla="*/ 20860 w 207644"/>
                    <a:gd name="connsiteY3" fmla="*/ 41719 h 41719"/>
                    <a:gd name="connsiteX4" fmla="*/ 186785 w 207644"/>
                    <a:gd name="connsiteY4" fmla="*/ 41719 h 41719"/>
                    <a:gd name="connsiteX5" fmla="*/ 207645 w 207644"/>
                    <a:gd name="connsiteY5" fmla="*/ 20860 h 41719"/>
                    <a:gd name="connsiteX6" fmla="*/ 186785 w 207644"/>
                    <a:gd name="connsiteY6" fmla="*/ 0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4" h="41719">
                      <a:moveTo>
                        <a:pt x="186785" y="0"/>
                      </a:moveTo>
                      <a:lnTo>
                        <a:pt x="20860" y="0"/>
                      </a:lnTo>
                      <a:cubicBezTo>
                        <a:pt x="9339" y="0"/>
                        <a:pt x="0" y="9339"/>
                        <a:pt x="0" y="20860"/>
                      </a:cubicBezTo>
                      <a:cubicBezTo>
                        <a:pt x="0" y="32380"/>
                        <a:pt x="9339" y="41719"/>
                        <a:pt x="20860" y="41719"/>
                      </a:cubicBezTo>
                      <a:lnTo>
                        <a:pt x="186785" y="41719"/>
                      </a:lnTo>
                      <a:cubicBezTo>
                        <a:pt x="198306" y="41719"/>
                        <a:pt x="207645" y="32380"/>
                        <a:pt x="207645" y="20860"/>
                      </a:cubicBezTo>
                      <a:cubicBezTo>
                        <a:pt x="207645" y="9339"/>
                        <a:pt x="198306" y="0"/>
                        <a:pt x="186785"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EDFBEF46-BC04-44A0-B2A6-804BF7C40360}"/>
                    </a:ext>
                  </a:extLst>
                </p:cNvPr>
                <p:cNvSpPr/>
                <p:nvPr/>
              </p:nvSpPr>
              <p:spPr>
                <a:xfrm>
                  <a:off x="6033838" y="3069918"/>
                  <a:ext cx="123849" cy="61210"/>
                </a:xfrm>
                <a:custGeom>
                  <a:avLst/>
                  <a:gdLst>
                    <a:gd name="connsiteX0" fmla="*/ 43910 w 173450"/>
                    <a:gd name="connsiteY0" fmla="*/ 50578 h 85725"/>
                    <a:gd name="connsiteX1" fmla="*/ 43910 w 173450"/>
                    <a:gd name="connsiteY1" fmla="*/ 62008 h 85725"/>
                    <a:gd name="connsiteX2" fmla="*/ 67532 w 173450"/>
                    <a:gd name="connsiteY2" fmla="*/ 85725 h 85725"/>
                    <a:gd name="connsiteX3" fmla="*/ 101251 w 173450"/>
                    <a:gd name="connsiteY3" fmla="*/ 85725 h 85725"/>
                    <a:gd name="connsiteX4" fmla="*/ 124873 w 173450"/>
                    <a:gd name="connsiteY4" fmla="*/ 62103 h 85725"/>
                    <a:gd name="connsiteX5" fmla="*/ 124873 w 173450"/>
                    <a:gd name="connsiteY5" fmla="*/ 51054 h 85725"/>
                    <a:gd name="connsiteX6" fmla="*/ 173450 w 173450"/>
                    <a:gd name="connsiteY6" fmla="*/ 0 h 85725"/>
                    <a:gd name="connsiteX7" fmla="*/ 0 w 173450"/>
                    <a:gd name="connsiteY7" fmla="*/ 0 h 85725"/>
                    <a:gd name="connsiteX8" fmla="*/ 43910 w 173450"/>
                    <a:gd name="connsiteY8" fmla="*/ 5057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450" h="85725">
                      <a:moveTo>
                        <a:pt x="43910" y="50578"/>
                      </a:moveTo>
                      <a:lnTo>
                        <a:pt x="43910" y="62008"/>
                      </a:lnTo>
                      <a:cubicBezTo>
                        <a:pt x="43910" y="75069"/>
                        <a:pt x="54471" y="85673"/>
                        <a:pt x="67532" y="85725"/>
                      </a:cubicBezTo>
                      <a:lnTo>
                        <a:pt x="101251" y="85725"/>
                      </a:lnTo>
                      <a:cubicBezTo>
                        <a:pt x="114275" y="85673"/>
                        <a:pt x="124820" y="75127"/>
                        <a:pt x="124873" y="62103"/>
                      </a:cubicBezTo>
                      <a:lnTo>
                        <a:pt x="124873" y="51054"/>
                      </a:lnTo>
                      <a:cubicBezTo>
                        <a:pt x="152011" y="49544"/>
                        <a:pt x="173291" y="27181"/>
                        <a:pt x="173450" y="0"/>
                      </a:cubicBezTo>
                      <a:lnTo>
                        <a:pt x="0" y="0"/>
                      </a:lnTo>
                      <a:cubicBezTo>
                        <a:pt x="150" y="25385"/>
                        <a:pt x="18798" y="46864"/>
                        <a:pt x="43910" y="50578"/>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66910AEC-F358-4C5A-BA1C-3785CED30B5F}"/>
                    </a:ext>
                  </a:extLst>
                </p:cNvPr>
                <p:cNvSpPr/>
                <p:nvPr/>
              </p:nvSpPr>
              <p:spPr>
                <a:xfrm>
                  <a:off x="5946306" y="2679392"/>
                  <a:ext cx="299388" cy="316118"/>
                </a:xfrm>
                <a:custGeom>
                  <a:avLst/>
                  <a:gdLst>
                    <a:gd name="connsiteX0" fmla="*/ 209550 w 419290"/>
                    <a:gd name="connsiteY0" fmla="*/ 0 h 442721"/>
                    <a:gd name="connsiteX1" fmla="*/ 0 w 419290"/>
                    <a:gd name="connsiteY1" fmla="*/ 215170 h 442721"/>
                    <a:gd name="connsiteX2" fmla="*/ 15335 w 419290"/>
                    <a:gd name="connsiteY2" fmla="*/ 295942 h 442721"/>
                    <a:gd name="connsiteX3" fmla="*/ 19336 w 419290"/>
                    <a:gd name="connsiteY3" fmla="*/ 305467 h 442721"/>
                    <a:gd name="connsiteX4" fmla="*/ 55340 w 419290"/>
                    <a:gd name="connsiteY4" fmla="*/ 360902 h 442721"/>
                    <a:gd name="connsiteX5" fmla="*/ 108585 w 419290"/>
                    <a:gd name="connsiteY5" fmla="*/ 442722 h 442721"/>
                    <a:gd name="connsiteX6" fmla="*/ 310706 w 419290"/>
                    <a:gd name="connsiteY6" fmla="*/ 442722 h 442721"/>
                    <a:gd name="connsiteX7" fmla="*/ 363950 w 419290"/>
                    <a:gd name="connsiteY7" fmla="*/ 360902 h 442721"/>
                    <a:gd name="connsiteX8" fmla="*/ 399955 w 419290"/>
                    <a:gd name="connsiteY8" fmla="*/ 305467 h 442721"/>
                    <a:gd name="connsiteX9" fmla="*/ 403955 w 419290"/>
                    <a:gd name="connsiteY9" fmla="*/ 295942 h 442721"/>
                    <a:gd name="connsiteX10" fmla="*/ 419291 w 419290"/>
                    <a:gd name="connsiteY10" fmla="*/ 215170 h 442721"/>
                    <a:gd name="connsiteX11" fmla="*/ 209550 w 419290"/>
                    <a:gd name="connsiteY11" fmla="*/ 0 h 442721"/>
                    <a:gd name="connsiteX12" fmla="*/ 200025 w 419290"/>
                    <a:gd name="connsiteY12" fmla="*/ 79248 h 442721"/>
                    <a:gd name="connsiteX13" fmla="*/ 137541 w 419290"/>
                    <a:gd name="connsiteY13" fmla="*/ 98298 h 442721"/>
                    <a:gd name="connsiteX14" fmla="*/ 75819 w 419290"/>
                    <a:gd name="connsiteY14" fmla="*/ 224695 h 442721"/>
                    <a:gd name="connsiteX15" fmla="*/ 54959 w 419290"/>
                    <a:gd name="connsiteY15" fmla="*/ 245174 h 442721"/>
                    <a:gd name="connsiteX16" fmla="*/ 54959 w 419290"/>
                    <a:gd name="connsiteY16" fmla="*/ 245174 h 442721"/>
                    <a:gd name="connsiteX17" fmla="*/ 34481 w 419290"/>
                    <a:gd name="connsiteY17" fmla="*/ 223939 h 442721"/>
                    <a:gd name="connsiteX18" fmla="*/ 34481 w 419290"/>
                    <a:gd name="connsiteY18" fmla="*/ 223933 h 442721"/>
                    <a:gd name="connsiteX19" fmla="*/ 118491 w 419290"/>
                    <a:gd name="connsiteY19" fmla="*/ 61341 h 442721"/>
                    <a:gd name="connsiteX20" fmla="*/ 200406 w 419290"/>
                    <a:gd name="connsiteY20" fmla="*/ 37814 h 442721"/>
                    <a:gd name="connsiteX21" fmla="*/ 221266 w 419290"/>
                    <a:gd name="connsiteY21" fmla="*/ 58674 h 442721"/>
                    <a:gd name="connsiteX22" fmla="*/ 200406 w 419290"/>
                    <a:gd name="connsiteY22" fmla="*/ 79534 h 44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9290" h="442721">
                      <a:moveTo>
                        <a:pt x="209550" y="0"/>
                      </a:moveTo>
                      <a:cubicBezTo>
                        <a:pt x="93726" y="0"/>
                        <a:pt x="0" y="96393"/>
                        <a:pt x="0" y="215170"/>
                      </a:cubicBezTo>
                      <a:cubicBezTo>
                        <a:pt x="-31" y="242820"/>
                        <a:pt x="5172" y="270227"/>
                        <a:pt x="15335" y="295942"/>
                      </a:cubicBezTo>
                      <a:cubicBezTo>
                        <a:pt x="16605" y="299116"/>
                        <a:pt x="17939" y="302292"/>
                        <a:pt x="19336" y="305467"/>
                      </a:cubicBezTo>
                      <a:cubicBezTo>
                        <a:pt x="28421" y="325684"/>
                        <a:pt x="40565" y="344381"/>
                        <a:pt x="55340" y="360902"/>
                      </a:cubicBezTo>
                      <a:lnTo>
                        <a:pt x="108585" y="442722"/>
                      </a:lnTo>
                      <a:lnTo>
                        <a:pt x="310706" y="442722"/>
                      </a:lnTo>
                      <a:lnTo>
                        <a:pt x="363950" y="360902"/>
                      </a:lnTo>
                      <a:cubicBezTo>
                        <a:pt x="378726" y="344381"/>
                        <a:pt x="390870" y="325684"/>
                        <a:pt x="399955" y="305467"/>
                      </a:cubicBezTo>
                      <a:cubicBezTo>
                        <a:pt x="401352" y="302355"/>
                        <a:pt x="402686" y="299180"/>
                        <a:pt x="403955" y="295942"/>
                      </a:cubicBezTo>
                      <a:cubicBezTo>
                        <a:pt x="414119" y="270227"/>
                        <a:pt x="419322" y="242820"/>
                        <a:pt x="419291" y="215170"/>
                      </a:cubicBezTo>
                      <a:cubicBezTo>
                        <a:pt x="419291" y="96298"/>
                        <a:pt x="325374" y="0"/>
                        <a:pt x="209550" y="0"/>
                      </a:cubicBezTo>
                      <a:close/>
                      <a:moveTo>
                        <a:pt x="200025" y="79248"/>
                      </a:moveTo>
                      <a:cubicBezTo>
                        <a:pt x="177981" y="80554"/>
                        <a:pt x="156564" y="87083"/>
                        <a:pt x="137541" y="98298"/>
                      </a:cubicBezTo>
                      <a:cubicBezTo>
                        <a:pt x="97631" y="122015"/>
                        <a:pt x="76867" y="164973"/>
                        <a:pt x="75819" y="224695"/>
                      </a:cubicBezTo>
                      <a:cubicBezTo>
                        <a:pt x="75612" y="236067"/>
                        <a:pt x="66333" y="245175"/>
                        <a:pt x="54959" y="245174"/>
                      </a:cubicBezTo>
                      <a:lnTo>
                        <a:pt x="54959" y="245174"/>
                      </a:lnTo>
                      <a:cubicBezTo>
                        <a:pt x="43441" y="244965"/>
                        <a:pt x="34272" y="235458"/>
                        <a:pt x="34481" y="223939"/>
                      </a:cubicBezTo>
                      <a:cubicBezTo>
                        <a:pt x="34481" y="223938"/>
                        <a:pt x="34481" y="223935"/>
                        <a:pt x="34481" y="223933"/>
                      </a:cubicBezTo>
                      <a:cubicBezTo>
                        <a:pt x="36100" y="128683"/>
                        <a:pt x="81058" y="82867"/>
                        <a:pt x="118491" y="61341"/>
                      </a:cubicBezTo>
                      <a:cubicBezTo>
                        <a:pt x="143513" y="47041"/>
                        <a:pt x="171609" y="38972"/>
                        <a:pt x="200406" y="37814"/>
                      </a:cubicBezTo>
                      <a:cubicBezTo>
                        <a:pt x="211927" y="37814"/>
                        <a:pt x="221266" y="47154"/>
                        <a:pt x="221266" y="58674"/>
                      </a:cubicBezTo>
                      <a:cubicBezTo>
                        <a:pt x="221266" y="70195"/>
                        <a:pt x="211927" y="79534"/>
                        <a:pt x="200406" y="79534"/>
                      </a:cubicBezTo>
                      <a:close/>
                    </a:path>
                  </a:pathLst>
                </a:custGeom>
                <a:solidFill>
                  <a:srgbClr val="4FE4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87" name="Graphic 89">
                <a:extLst>
                  <a:ext uri="{FF2B5EF4-FFF2-40B4-BE49-F238E27FC236}">
                    <a16:creationId xmlns:a16="http://schemas.microsoft.com/office/drawing/2014/main" id="{D835FD2C-0965-47BF-A731-B607BCF68DB9}"/>
                  </a:ext>
                </a:extLst>
              </p:cNvPr>
              <p:cNvGrpSpPr/>
              <p:nvPr/>
            </p:nvGrpSpPr>
            <p:grpSpPr>
              <a:xfrm>
                <a:off x="6142963" y="2251984"/>
                <a:ext cx="227502" cy="315113"/>
                <a:chOff x="4186213" y="2461810"/>
                <a:chExt cx="466725" cy="646461"/>
              </a:xfrm>
            </p:grpSpPr>
            <p:sp>
              <p:nvSpPr>
                <p:cNvPr id="208" name="Freeform: Shape 207">
                  <a:extLst>
                    <a:ext uri="{FF2B5EF4-FFF2-40B4-BE49-F238E27FC236}">
                      <a16:creationId xmlns:a16="http://schemas.microsoft.com/office/drawing/2014/main" id="{77C3A64E-F0D9-4538-9273-49CA362C9027}"/>
                    </a:ext>
                  </a:extLst>
                </p:cNvPr>
                <p:cNvSpPr/>
                <p:nvPr/>
              </p:nvSpPr>
              <p:spPr>
                <a:xfrm>
                  <a:off x="4255745" y="2557726"/>
                  <a:ext cx="329184" cy="330327"/>
                </a:xfrm>
                <a:custGeom>
                  <a:avLst/>
                  <a:gdLst>
                    <a:gd name="connsiteX0" fmla="*/ 329184 w 329184"/>
                    <a:gd name="connsiteY0" fmla="*/ 165164 h 330327"/>
                    <a:gd name="connsiteX1" fmla="*/ 327660 w 329184"/>
                    <a:gd name="connsiteY1" fmla="*/ 187166 h 330327"/>
                    <a:gd name="connsiteX2" fmla="*/ 164592 w 329184"/>
                    <a:gd name="connsiteY2" fmla="*/ 330327 h 330327"/>
                    <a:gd name="connsiteX3" fmla="*/ 1524 w 329184"/>
                    <a:gd name="connsiteY3" fmla="*/ 187357 h 330327"/>
                    <a:gd name="connsiteX4" fmla="*/ 0 w 329184"/>
                    <a:gd name="connsiteY4" fmla="*/ 165164 h 330327"/>
                    <a:gd name="connsiteX5" fmla="*/ 149352 w 329184"/>
                    <a:gd name="connsiteY5" fmla="*/ 762 h 330327"/>
                    <a:gd name="connsiteX6" fmla="*/ 156115 w 329184"/>
                    <a:gd name="connsiteY6" fmla="*/ 191 h 330327"/>
                    <a:gd name="connsiteX7" fmla="*/ 164592 w 329184"/>
                    <a:gd name="connsiteY7" fmla="*/ 0 h 330327"/>
                    <a:gd name="connsiteX8" fmla="*/ 329184 w 329184"/>
                    <a:gd name="connsiteY8" fmla="*/ 165164 h 33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84" h="330327">
                      <a:moveTo>
                        <a:pt x="329184" y="165164"/>
                      </a:moveTo>
                      <a:cubicBezTo>
                        <a:pt x="329184" y="172688"/>
                        <a:pt x="328708" y="180023"/>
                        <a:pt x="327660" y="187166"/>
                      </a:cubicBezTo>
                      <a:cubicBezTo>
                        <a:pt x="316992" y="268605"/>
                        <a:pt x="247459" y="330327"/>
                        <a:pt x="164592" y="330327"/>
                      </a:cubicBezTo>
                      <a:cubicBezTo>
                        <a:pt x="80296" y="330327"/>
                        <a:pt x="12002" y="268700"/>
                        <a:pt x="1524" y="187357"/>
                      </a:cubicBezTo>
                      <a:cubicBezTo>
                        <a:pt x="476" y="180118"/>
                        <a:pt x="0" y="172688"/>
                        <a:pt x="0" y="165164"/>
                      </a:cubicBezTo>
                      <a:cubicBezTo>
                        <a:pt x="0" y="79629"/>
                        <a:pt x="64865" y="8382"/>
                        <a:pt x="149352" y="762"/>
                      </a:cubicBezTo>
                      <a:cubicBezTo>
                        <a:pt x="151543" y="476"/>
                        <a:pt x="153829" y="286"/>
                        <a:pt x="156115" y="191"/>
                      </a:cubicBezTo>
                      <a:cubicBezTo>
                        <a:pt x="158972" y="95"/>
                        <a:pt x="161735" y="0"/>
                        <a:pt x="164592" y="0"/>
                      </a:cubicBezTo>
                      <a:cubicBezTo>
                        <a:pt x="254794" y="0"/>
                        <a:pt x="329184" y="74581"/>
                        <a:pt x="329184" y="165164"/>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0C2DBCF1-99F2-4894-AA13-B8E8B5B7AB38}"/>
                    </a:ext>
                  </a:extLst>
                </p:cNvPr>
                <p:cNvSpPr/>
                <p:nvPr/>
              </p:nvSpPr>
              <p:spPr>
                <a:xfrm>
                  <a:off x="4186213" y="2896340"/>
                  <a:ext cx="466725" cy="211931"/>
                </a:xfrm>
                <a:custGeom>
                  <a:avLst/>
                  <a:gdLst>
                    <a:gd name="connsiteX0" fmla="*/ 466725 w 466725"/>
                    <a:gd name="connsiteY0" fmla="*/ 211931 h 211931"/>
                    <a:gd name="connsiteX1" fmla="*/ 0 w 466725"/>
                    <a:gd name="connsiteY1" fmla="*/ 211931 h 211931"/>
                    <a:gd name="connsiteX2" fmla="*/ 132874 w 466725"/>
                    <a:gd name="connsiteY2" fmla="*/ 95 h 211931"/>
                    <a:gd name="connsiteX3" fmla="*/ 132969 w 466725"/>
                    <a:gd name="connsiteY3" fmla="*/ 95 h 211931"/>
                    <a:gd name="connsiteX4" fmla="*/ 234791 w 466725"/>
                    <a:gd name="connsiteY4" fmla="*/ 95250 h 211931"/>
                    <a:gd name="connsiteX5" fmla="*/ 335090 w 466725"/>
                    <a:gd name="connsiteY5" fmla="*/ 0 h 211931"/>
                    <a:gd name="connsiteX6" fmla="*/ 466725 w 466725"/>
                    <a:gd name="connsiteY6" fmla="*/ 211931 h 2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211931">
                      <a:moveTo>
                        <a:pt x="466725" y="211931"/>
                      </a:moveTo>
                      <a:lnTo>
                        <a:pt x="0" y="211931"/>
                      </a:lnTo>
                      <a:cubicBezTo>
                        <a:pt x="0" y="119063"/>
                        <a:pt x="54483" y="38291"/>
                        <a:pt x="132874" y="95"/>
                      </a:cubicBezTo>
                      <a:cubicBezTo>
                        <a:pt x="132874" y="191"/>
                        <a:pt x="132874" y="191"/>
                        <a:pt x="132969" y="95"/>
                      </a:cubicBezTo>
                      <a:cubicBezTo>
                        <a:pt x="234791" y="95250"/>
                        <a:pt x="234791" y="95250"/>
                        <a:pt x="234791" y="95250"/>
                      </a:cubicBezTo>
                      <a:cubicBezTo>
                        <a:pt x="280607" y="51626"/>
                        <a:pt x="312706" y="21336"/>
                        <a:pt x="335090" y="0"/>
                      </a:cubicBezTo>
                      <a:cubicBezTo>
                        <a:pt x="413195" y="38100"/>
                        <a:pt x="466725" y="118872"/>
                        <a:pt x="466725" y="211931"/>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3231A06E-ECEC-4004-B564-DE287B67727C}"/>
                    </a:ext>
                  </a:extLst>
                </p:cNvPr>
                <p:cNvSpPr/>
                <p:nvPr/>
              </p:nvSpPr>
              <p:spPr>
                <a:xfrm>
                  <a:off x="4255745" y="2539533"/>
                  <a:ext cx="157543" cy="205549"/>
                </a:xfrm>
                <a:custGeom>
                  <a:avLst/>
                  <a:gdLst>
                    <a:gd name="connsiteX0" fmla="*/ 157544 w 157543"/>
                    <a:gd name="connsiteY0" fmla="*/ 39529 h 205549"/>
                    <a:gd name="connsiteX1" fmla="*/ 152781 w 157543"/>
                    <a:gd name="connsiteY1" fmla="*/ 79057 h 205549"/>
                    <a:gd name="connsiteX2" fmla="*/ 1524 w 157543"/>
                    <a:gd name="connsiteY2" fmla="*/ 205550 h 205549"/>
                    <a:gd name="connsiteX3" fmla="*/ 0 w 157543"/>
                    <a:gd name="connsiteY3" fmla="*/ 183356 h 205549"/>
                    <a:gd name="connsiteX4" fmla="*/ 149352 w 157543"/>
                    <a:gd name="connsiteY4" fmla="*/ 18955 h 205549"/>
                    <a:gd name="connsiteX5" fmla="*/ 152781 w 157543"/>
                    <a:gd name="connsiteY5" fmla="*/ 0 h 205549"/>
                    <a:gd name="connsiteX6" fmla="*/ 156115 w 157543"/>
                    <a:gd name="connsiteY6" fmla="*/ 18383 h 205549"/>
                    <a:gd name="connsiteX7" fmla="*/ 157544 w 157543"/>
                    <a:gd name="connsiteY7" fmla="*/ 39529 h 20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543" h="205549">
                      <a:moveTo>
                        <a:pt x="157544" y="39529"/>
                      </a:moveTo>
                      <a:cubicBezTo>
                        <a:pt x="157544" y="53150"/>
                        <a:pt x="155924" y="66389"/>
                        <a:pt x="152781" y="79057"/>
                      </a:cubicBezTo>
                      <a:cubicBezTo>
                        <a:pt x="135827" y="148685"/>
                        <a:pt x="75152" y="201073"/>
                        <a:pt x="1524" y="205550"/>
                      </a:cubicBezTo>
                      <a:cubicBezTo>
                        <a:pt x="476" y="198311"/>
                        <a:pt x="0" y="190881"/>
                        <a:pt x="0" y="183356"/>
                      </a:cubicBezTo>
                      <a:cubicBezTo>
                        <a:pt x="0" y="97822"/>
                        <a:pt x="64865" y="26575"/>
                        <a:pt x="149352" y="18955"/>
                      </a:cubicBezTo>
                      <a:cubicBezTo>
                        <a:pt x="150114" y="12478"/>
                        <a:pt x="151257" y="6191"/>
                        <a:pt x="152781" y="0"/>
                      </a:cubicBezTo>
                      <a:cubicBezTo>
                        <a:pt x="154305" y="6001"/>
                        <a:pt x="155448" y="12097"/>
                        <a:pt x="156115" y="18383"/>
                      </a:cubicBezTo>
                      <a:cubicBezTo>
                        <a:pt x="157067" y="25241"/>
                        <a:pt x="157544" y="32385"/>
                        <a:pt x="157544" y="39529"/>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258297A6-66C2-4F37-B488-4236AD9F7A62}"/>
                    </a:ext>
                  </a:extLst>
                </p:cNvPr>
                <p:cNvSpPr/>
                <p:nvPr/>
              </p:nvSpPr>
              <p:spPr>
                <a:xfrm>
                  <a:off x="4403764" y="2539533"/>
                  <a:ext cx="181165" cy="205930"/>
                </a:xfrm>
                <a:custGeom>
                  <a:avLst/>
                  <a:gdLst>
                    <a:gd name="connsiteX0" fmla="*/ 181166 w 181165"/>
                    <a:gd name="connsiteY0" fmla="*/ 183356 h 205930"/>
                    <a:gd name="connsiteX1" fmla="*/ 179642 w 181165"/>
                    <a:gd name="connsiteY1" fmla="*/ 205359 h 205930"/>
                    <a:gd name="connsiteX2" fmla="*/ 166402 w 181165"/>
                    <a:gd name="connsiteY2" fmla="*/ 205931 h 205930"/>
                    <a:gd name="connsiteX3" fmla="*/ 4763 w 181165"/>
                    <a:gd name="connsiteY3" fmla="*/ 79057 h 205930"/>
                    <a:gd name="connsiteX4" fmla="*/ 0 w 181165"/>
                    <a:gd name="connsiteY4" fmla="*/ 39529 h 205930"/>
                    <a:gd name="connsiteX5" fmla="*/ 1333 w 181165"/>
                    <a:gd name="connsiteY5" fmla="*/ 18955 h 205930"/>
                    <a:gd name="connsiteX6" fmla="*/ 4763 w 181165"/>
                    <a:gd name="connsiteY6" fmla="*/ 0 h 205930"/>
                    <a:gd name="connsiteX7" fmla="*/ 8096 w 181165"/>
                    <a:gd name="connsiteY7" fmla="*/ 18383 h 205930"/>
                    <a:gd name="connsiteX8" fmla="*/ 16573 w 181165"/>
                    <a:gd name="connsiteY8" fmla="*/ 18193 h 205930"/>
                    <a:gd name="connsiteX9" fmla="*/ 181166 w 181165"/>
                    <a:gd name="connsiteY9" fmla="*/ 183356 h 20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165" h="205930">
                      <a:moveTo>
                        <a:pt x="181166" y="183356"/>
                      </a:moveTo>
                      <a:cubicBezTo>
                        <a:pt x="181166" y="190881"/>
                        <a:pt x="180689" y="198215"/>
                        <a:pt x="179642" y="205359"/>
                      </a:cubicBezTo>
                      <a:cubicBezTo>
                        <a:pt x="175260" y="205740"/>
                        <a:pt x="170878" y="205931"/>
                        <a:pt x="166402" y="205931"/>
                      </a:cubicBezTo>
                      <a:cubicBezTo>
                        <a:pt x="88106" y="205931"/>
                        <a:pt x="22479" y="151924"/>
                        <a:pt x="4763" y="79057"/>
                      </a:cubicBezTo>
                      <a:cubicBezTo>
                        <a:pt x="1619" y="66389"/>
                        <a:pt x="0" y="53150"/>
                        <a:pt x="0" y="39529"/>
                      </a:cubicBezTo>
                      <a:cubicBezTo>
                        <a:pt x="0" y="32576"/>
                        <a:pt x="476" y="25717"/>
                        <a:pt x="1333" y="18955"/>
                      </a:cubicBezTo>
                      <a:cubicBezTo>
                        <a:pt x="2095" y="12478"/>
                        <a:pt x="3239" y="6191"/>
                        <a:pt x="4763" y="0"/>
                      </a:cubicBezTo>
                      <a:cubicBezTo>
                        <a:pt x="6286" y="6001"/>
                        <a:pt x="7430" y="12097"/>
                        <a:pt x="8096" y="18383"/>
                      </a:cubicBezTo>
                      <a:cubicBezTo>
                        <a:pt x="10954" y="18288"/>
                        <a:pt x="13716" y="18193"/>
                        <a:pt x="16573" y="18193"/>
                      </a:cubicBezTo>
                      <a:cubicBezTo>
                        <a:pt x="106775" y="18193"/>
                        <a:pt x="181166" y="92774"/>
                        <a:pt x="181166" y="183356"/>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16" name="Graphic 89">
                  <a:extLst>
                    <a:ext uri="{FF2B5EF4-FFF2-40B4-BE49-F238E27FC236}">
                      <a16:creationId xmlns:a16="http://schemas.microsoft.com/office/drawing/2014/main" id="{1781FD11-1D7E-4C16-A58E-D35F5D8993E1}"/>
                    </a:ext>
                  </a:extLst>
                </p:cNvPr>
                <p:cNvGrpSpPr/>
                <p:nvPr/>
              </p:nvGrpSpPr>
              <p:grpSpPr>
                <a:xfrm>
                  <a:off x="4276795" y="2461810"/>
                  <a:ext cx="273081" cy="162972"/>
                  <a:chOff x="4276795" y="2461810"/>
                  <a:chExt cx="273081" cy="162972"/>
                </a:xfrm>
              </p:grpSpPr>
              <p:sp>
                <p:nvSpPr>
                  <p:cNvPr id="217" name="Freeform: Shape 216">
                    <a:extLst>
                      <a:ext uri="{FF2B5EF4-FFF2-40B4-BE49-F238E27FC236}">
                        <a16:creationId xmlns:a16="http://schemas.microsoft.com/office/drawing/2014/main" id="{8E85B2BB-634C-42E7-9ACB-AFB701ED3116}"/>
                      </a:ext>
                    </a:extLst>
                  </p:cNvPr>
                  <p:cNvSpPr/>
                  <p:nvPr/>
                </p:nvSpPr>
                <p:spPr>
                  <a:xfrm>
                    <a:off x="4276795" y="2461810"/>
                    <a:ext cx="273081" cy="162972"/>
                  </a:xfrm>
                  <a:custGeom>
                    <a:avLst/>
                    <a:gdLst>
                      <a:gd name="connsiteX0" fmla="*/ 237077 w 273081"/>
                      <a:gd name="connsiteY0" fmla="*/ 162973 h 162972"/>
                      <a:gd name="connsiteX1" fmla="*/ 36004 w 273081"/>
                      <a:gd name="connsiteY1" fmla="*/ 162973 h 162972"/>
                      <a:gd name="connsiteX2" fmla="*/ 0 w 273081"/>
                      <a:gd name="connsiteY2" fmla="*/ 72009 h 162972"/>
                      <a:gd name="connsiteX3" fmla="*/ 136493 w 273081"/>
                      <a:gd name="connsiteY3" fmla="*/ 0 h 162972"/>
                      <a:gd name="connsiteX4" fmla="*/ 273082 w 273081"/>
                      <a:gd name="connsiteY4" fmla="*/ 72009 h 162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81" h="162972">
                        <a:moveTo>
                          <a:pt x="237077" y="162973"/>
                        </a:moveTo>
                        <a:lnTo>
                          <a:pt x="36004" y="162973"/>
                        </a:lnTo>
                        <a:lnTo>
                          <a:pt x="0" y="72009"/>
                        </a:lnTo>
                        <a:lnTo>
                          <a:pt x="136493" y="0"/>
                        </a:lnTo>
                        <a:lnTo>
                          <a:pt x="273082" y="72009"/>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18" name="Graphic 89">
                    <a:extLst>
                      <a:ext uri="{FF2B5EF4-FFF2-40B4-BE49-F238E27FC236}">
                        <a16:creationId xmlns:a16="http://schemas.microsoft.com/office/drawing/2014/main" id="{45603611-C0FC-4113-BB4B-13EB25DDCD34}"/>
                      </a:ext>
                    </a:extLst>
                  </p:cNvPr>
                  <p:cNvGrpSpPr/>
                  <p:nvPr/>
                </p:nvGrpSpPr>
                <p:grpSpPr>
                  <a:xfrm>
                    <a:off x="4379951" y="2517721"/>
                    <a:ext cx="66675" cy="66675"/>
                    <a:chOff x="4379951" y="2517721"/>
                    <a:chExt cx="66675" cy="66675"/>
                  </a:xfrm>
                  <a:solidFill>
                    <a:srgbClr val="FFFFFF"/>
                  </a:solidFill>
                </p:grpSpPr>
                <p:sp>
                  <p:nvSpPr>
                    <p:cNvPr id="219" name="Freeform: Shape 218">
                      <a:extLst>
                        <a:ext uri="{FF2B5EF4-FFF2-40B4-BE49-F238E27FC236}">
                          <a16:creationId xmlns:a16="http://schemas.microsoft.com/office/drawing/2014/main" id="{AE1B9D76-1752-41A1-9832-4640B60B2F12}"/>
                        </a:ext>
                      </a:extLst>
                    </p:cNvPr>
                    <p:cNvSpPr/>
                    <p:nvPr/>
                  </p:nvSpPr>
                  <p:spPr>
                    <a:xfrm>
                      <a:off x="4403764" y="2517721"/>
                      <a:ext cx="19050" cy="66675"/>
                    </a:xfrm>
                    <a:custGeom>
                      <a:avLst/>
                      <a:gdLst>
                        <a:gd name="connsiteX0" fmla="*/ 0 w 19050"/>
                        <a:gd name="connsiteY0" fmla="*/ 0 h 66675"/>
                        <a:gd name="connsiteX1" fmla="*/ 19050 w 19050"/>
                        <a:gd name="connsiteY1" fmla="*/ 0 h 66675"/>
                        <a:gd name="connsiteX2" fmla="*/ 19050 w 19050"/>
                        <a:gd name="connsiteY2" fmla="*/ 66675 h 66675"/>
                        <a:gd name="connsiteX3" fmla="*/ 0 w 1905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9050" h="66675">
                          <a:moveTo>
                            <a:pt x="0" y="0"/>
                          </a:moveTo>
                          <a:lnTo>
                            <a:pt x="19050" y="0"/>
                          </a:lnTo>
                          <a:lnTo>
                            <a:pt x="19050" y="66675"/>
                          </a:lnTo>
                          <a:lnTo>
                            <a:pt x="0" y="66675"/>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D0F2531B-A4CA-4503-AA67-055B677B47AE}"/>
                        </a:ext>
                      </a:extLst>
                    </p:cNvPr>
                    <p:cNvSpPr/>
                    <p:nvPr/>
                  </p:nvSpPr>
                  <p:spPr>
                    <a:xfrm>
                      <a:off x="4379951" y="2541534"/>
                      <a:ext cx="66675" cy="19050"/>
                    </a:xfrm>
                    <a:custGeom>
                      <a:avLst/>
                      <a:gdLst>
                        <a:gd name="connsiteX0" fmla="*/ 0 w 66675"/>
                        <a:gd name="connsiteY0" fmla="*/ 0 h 19050"/>
                        <a:gd name="connsiteX1" fmla="*/ 66675 w 66675"/>
                        <a:gd name="connsiteY1" fmla="*/ 0 h 19050"/>
                        <a:gd name="connsiteX2" fmla="*/ 66675 w 66675"/>
                        <a:gd name="connsiteY2" fmla="*/ 19050 h 19050"/>
                        <a:gd name="connsiteX3" fmla="*/ 0 w 666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66675" h="19050">
                          <a:moveTo>
                            <a:pt x="0" y="0"/>
                          </a:moveTo>
                          <a:lnTo>
                            <a:pt x="66675" y="0"/>
                          </a:lnTo>
                          <a:lnTo>
                            <a:pt x="66675" y="19050"/>
                          </a:lnTo>
                          <a:lnTo>
                            <a:pt x="0" y="19050"/>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97" name="Graphic 88">
                <a:extLst>
                  <a:ext uri="{FF2B5EF4-FFF2-40B4-BE49-F238E27FC236}">
                    <a16:creationId xmlns:a16="http://schemas.microsoft.com/office/drawing/2014/main" id="{7C74E88E-799D-4F76-8B07-EE2E3D9B98A5}"/>
                  </a:ext>
                </a:extLst>
              </p:cNvPr>
              <p:cNvGrpSpPr/>
              <p:nvPr/>
            </p:nvGrpSpPr>
            <p:grpSpPr>
              <a:xfrm>
                <a:off x="5783444" y="1968595"/>
                <a:ext cx="279091" cy="323508"/>
                <a:chOff x="4612047" y="1918885"/>
                <a:chExt cx="464438" cy="538353"/>
              </a:xfrm>
            </p:grpSpPr>
            <p:sp>
              <p:nvSpPr>
                <p:cNvPr id="198" name="Freeform: Shape 197">
                  <a:extLst>
                    <a:ext uri="{FF2B5EF4-FFF2-40B4-BE49-F238E27FC236}">
                      <a16:creationId xmlns:a16="http://schemas.microsoft.com/office/drawing/2014/main" id="{695F6D1F-FF08-48C5-8922-55AC10C2A50C}"/>
                    </a:ext>
                  </a:extLst>
                </p:cNvPr>
                <p:cNvSpPr/>
                <p:nvPr/>
              </p:nvSpPr>
              <p:spPr>
                <a:xfrm>
                  <a:off x="4612047" y="2232733"/>
                  <a:ext cx="464438" cy="224504"/>
                </a:xfrm>
                <a:custGeom>
                  <a:avLst/>
                  <a:gdLst>
                    <a:gd name="connsiteX0" fmla="*/ 464439 w 464438"/>
                    <a:gd name="connsiteY0" fmla="*/ 224504 h 224504"/>
                    <a:gd name="connsiteX1" fmla="*/ 0 w 464438"/>
                    <a:gd name="connsiteY1" fmla="*/ 224504 h 224504"/>
                    <a:gd name="connsiteX2" fmla="*/ 91440 w 464438"/>
                    <a:gd name="connsiteY2" fmla="*/ 36671 h 224504"/>
                    <a:gd name="connsiteX3" fmla="*/ 115253 w 464438"/>
                    <a:gd name="connsiteY3" fmla="*/ 20383 h 224504"/>
                    <a:gd name="connsiteX4" fmla="*/ 147828 w 464438"/>
                    <a:gd name="connsiteY4" fmla="*/ 4191 h 224504"/>
                    <a:gd name="connsiteX5" fmla="*/ 236506 w 464438"/>
                    <a:gd name="connsiteY5" fmla="*/ 101632 h 224504"/>
                    <a:gd name="connsiteX6" fmla="*/ 316706 w 464438"/>
                    <a:gd name="connsiteY6" fmla="*/ 0 h 224504"/>
                    <a:gd name="connsiteX7" fmla="*/ 346424 w 464438"/>
                    <a:gd name="connsiteY7" fmla="*/ 14002 h 224504"/>
                    <a:gd name="connsiteX8" fmla="*/ 382048 w 464438"/>
                    <a:gd name="connsiteY8" fmla="*/ 39148 h 224504"/>
                    <a:gd name="connsiteX9" fmla="*/ 464439 w 464438"/>
                    <a:gd name="connsiteY9" fmla="*/ 224504 h 22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438" h="224504">
                      <a:moveTo>
                        <a:pt x="464439" y="224504"/>
                      </a:moveTo>
                      <a:lnTo>
                        <a:pt x="0" y="224504"/>
                      </a:lnTo>
                      <a:cubicBezTo>
                        <a:pt x="0" y="147161"/>
                        <a:pt x="36671" y="79629"/>
                        <a:pt x="91440" y="36671"/>
                      </a:cubicBezTo>
                      <a:cubicBezTo>
                        <a:pt x="99060" y="30766"/>
                        <a:pt x="106966" y="25336"/>
                        <a:pt x="115253" y="20383"/>
                      </a:cubicBezTo>
                      <a:cubicBezTo>
                        <a:pt x="125635" y="14097"/>
                        <a:pt x="136589" y="8668"/>
                        <a:pt x="147828" y="4191"/>
                      </a:cubicBezTo>
                      <a:cubicBezTo>
                        <a:pt x="147828" y="4191"/>
                        <a:pt x="147828" y="4191"/>
                        <a:pt x="236506" y="101632"/>
                      </a:cubicBezTo>
                      <a:cubicBezTo>
                        <a:pt x="236506" y="101632"/>
                        <a:pt x="236506" y="101632"/>
                        <a:pt x="316706" y="0"/>
                      </a:cubicBezTo>
                      <a:cubicBezTo>
                        <a:pt x="326993" y="3905"/>
                        <a:pt x="336995" y="8572"/>
                        <a:pt x="346424" y="14002"/>
                      </a:cubicBezTo>
                      <a:cubicBezTo>
                        <a:pt x="359093" y="21145"/>
                        <a:pt x="371094" y="29623"/>
                        <a:pt x="382048" y="39148"/>
                      </a:cubicBezTo>
                      <a:cubicBezTo>
                        <a:pt x="433197" y="83344"/>
                        <a:pt x="464439" y="150590"/>
                        <a:pt x="464439" y="224504"/>
                      </a:cubicBez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AB1F2169-CA31-41B5-823A-1A709E712B45}"/>
                    </a:ext>
                  </a:extLst>
                </p:cNvPr>
                <p:cNvSpPr/>
                <p:nvPr/>
              </p:nvSpPr>
              <p:spPr>
                <a:xfrm>
                  <a:off x="4703963" y="1918885"/>
                  <a:ext cx="285750" cy="298513"/>
                </a:xfrm>
                <a:custGeom>
                  <a:avLst/>
                  <a:gdLst>
                    <a:gd name="connsiteX0" fmla="*/ 0 w 285750"/>
                    <a:gd name="connsiteY0" fmla="*/ 149257 h 298513"/>
                    <a:gd name="connsiteX1" fmla="*/ 142875 w 285750"/>
                    <a:gd name="connsiteY1" fmla="*/ 0 h 298513"/>
                    <a:gd name="connsiteX2" fmla="*/ 285750 w 285750"/>
                    <a:gd name="connsiteY2" fmla="*/ 149257 h 298513"/>
                    <a:gd name="connsiteX3" fmla="*/ 142875 w 285750"/>
                    <a:gd name="connsiteY3" fmla="*/ 298514 h 298513"/>
                    <a:gd name="connsiteX4" fmla="*/ 0 w 285750"/>
                    <a:gd name="connsiteY4" fmla="*/ 149257 h 298513"/>
                    <a:gd name="connsiteX5" fmla="*/ 0 w 285750"/>
                    <a:gd name="connsiteY5" fmla="*/ 149257 h 29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298513">
                      <a:moveTo>
                        <a:pt x="0" y="149257"/>
                      </a:moveTo>
                      <a:cubicBezTo>
                        <a:pt x="0" y="66866"/>
                        <a:pt x="64008" y="0"/>
                        <a:pt x="142875" y="0"/>
                      </a:cubicBezTo>
                      <a:cubicBezTo>
                        <a:pt x="221742" y="0"/>
                        <a:pt x="285750" y="66866"/>
                        <a:pt x="285750" y="149257"/>
                      </a:cubicBezTo>
                      <a:cubicBezTo>
                        <a:pt x="285750" y="231743"/>
                        <a:pt x="221742" y="298514"/>
                        <a:pt x="142875" y="298514"/>
                      </a:cubicBezTo>
                      <a:cubicBezTo>
                        <a:pt x="64008" y="298514"/>
                        <a:pt x="0" y="231743"/>
                        <a:pt x="0" y="149257"/>
                      </a:cubicBezTo>
                      <a:lnTo>
                        <a:pt x="0" y="149257"/>
                      </a:ln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00" name="Graphic 88">
                  <a:extLst>
                    <a:ext uri="{FF2B5EF4-FFF2-40B4-BE49-F238E27FC236}">
                      <a16:creationId xmlns:a16="http://schemas.microsoft.com/office/drawing/2014/main" id="{A347F648-6922-4C75-834C-3EE1C5CB4C56}"/>
                    </a:ext>
                  </a:extLst>
                </p:cNvPr>
                <p:cNvGrpSpPr/>
                <p:nvPr/>
              </p:nvGrpSpPr>
              <p:grpSpPr>
                <a:xfrm>
                  <a:off x="4653957" y="2246735"/>
                  <a:ext cx="363759" cy="187833"/>
                  <a:chOff x="4653957" y="2246735"/>
                  <a:chExt cx="363759" cy="187833"/>
                </a:xfrm>
                <a:solidFill>
                  <a:srgbClr val="44E9FE"/>
                </a:solidFill>
              </p:grpSpPr>
              <p:sp>
                <p:nvSpPr>
                  <p:cNvPr id="202" name="Freeform: Shape 201">
                    <a:extLst>
                      <a:ext uri="{FF2B5EF4-FFF2-40B4-BE49-F238E27FC236}">
                        <a16:creationId xmlns:a16="http://schemas.microsoft.com/office/drawing/2014/main" id="{3C3D1400-1492-444E-88F8-6720C5B4C10C}"/>
                      </a:ext>
                    </a:extLst>
                  </p:cNvPr>
                  <p:cNvSpPr/>
                  <p:nvPr/>
                </p:nvSpPr>
                <p:spPr>
                  <a:xfrm>
                    <a:off x="4669863" y="2314167"/>
                    <a:ext cx="104489" cy="86682"/>
                  </a:xfrm>
                  <a:custGeom>
                    <a:avLst/>
                    <a:gdLst>
                      <a:gd name="connsiteX0" fmla="*/ 19050 w 104489"/>
                      <a:gd name="connsiteY0" fmla="*/ 86682 h 86682"/>
                      <a:gd name="connsiteX1" fmla="*/ 0 w 104489"/>
                      <a:gd name="connsiteY1" fmla="*/ 86682 h 86682"/>
                      <a:gd name="connsiteX2" fmla="*/ 0 w 104489"/>
                      <a:gd name="connsiteY2" fmla="*/ 77157 h 86682"/>
                      <a:gd name="connsiteX3" fmla="*/ 47435 w 104489"/>
                      <a:gd name="connsiteY3" fmla="*/ 386 h 86682"/>
                      <a:gd name="connsiteX4" fmla="*/ 102013 w 104489"/>
                      <a:gd name="connsiteY4" fmla="*/ 62775 h 86682"/>
                      <a:gd name="connsiteX5" fmla="*/ 103156 w 104489"/>
                      <a:gd name="connsiteY5" fmla="*/ 71633 h 86682"/>
                      <a:gd name="connsiteX6" fmla="*/ 104489 w 104489"/>
                      <a:gd name="connsiteY6" fmla="*/ 80967 h 86682"/>
                      <a:gd name="connsiteX7" fmla="*/ 85630 w 104489"/>
                      <a:gd name="connsiteY7" fmla="*/ 83634 h 86682"/>
                      <a:gd name="connsiteX8" fmla="*/ 84296 w 104489"/>
                      <a:gd name="connsiteY8" fmla="*/ 74205 h 86682"/>
                      <a:gd name="connsiteX9" fmla="*/ 83058 w 104489"/>
                      <a:gd name="connsiteY9" fmla="*/ 65061 h 86682"/>
                      <a:gd name="connsiteX10" fmla="*/ 48292 w 104489"/>
                      <a:gd name="connsiteY10" fmla="*/ 19341 h 86682"/>
                      <a:gd name="connsiteX11" fmla="*/ 18955 w 104489"/>
                      <a:gd name="connsiteY11" fmla="*/ 77062 h 86682"/>
                      <a:gd name="connsiteX12" fmla="*/ 18955 w 104489"/>
                      <a:gd name="connsiteY12" fmla="*/ 86682 h 8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489" h="86682">
                        <a:moveTo>
                          <a:pt x="19050" y="86682"/>
                        </a:moveTo>
                        <a:lnTo>
                          <a:pt x="0" y="86682"/>
                        </a:lnTo>
                        <a:lnTo>
                          <a:pt x="0" y="77157"/>
                        </a:lnTo>
                        <a:cubicBezTo>
                          <a:pt x="0" y="48487"/>
                          <a:pt x="0" y="386"/>
                          <a:pt x="47435" y="386"/>
                        </a:cubicBezTo>
                        <a:cubicBezTo>
                          <a:pt x="93631" y="-4377"/>
                          <a:pt x="98679" y="36009"/>
                          <a:pt x="102013" y="62775"/>
                        </a:cubicBezTo>
                        <a:cubicBezTo>
                          <a:pt x="102394" y="65823"/>
                          <a:pt x="102775" y="68775"/>
                          <a:pt x="103156" y="71633"/>
                        </a:cubicBezTo>
                        <a:lnTo>
                          <a:pt x="104489" y="80967"/>
                        </a:lnTo>
                        <a:lnTo>
                          <a:pt x="85630" y="83634"/>
                        </a:lnTo>
                        <a:lnTo>
                          <a:pt x="84296" y="74205"/>
                        </a:lnTo>
                        <a:cubicBezTo>
                          <a:pt x="83915" y="71252"/>
                          <a:pt x="83439" y="68109"/>
                          <a:pt x="83058" y="65061"/>
                        </a:cubicBezTo>
                        <a:cubicBezTo>
                          <a:pt x="78867" y="31247"/>
                          <a:pt x="74390" y="16769"/>
                          <a:pt x="48292" y="19341"/>
                        </a:cubicBezTo>
                        <a:cubicBezTo>
                          <a:pt x="23050" y="19341"/>
                          <a:pt x="18955" y="37152"/>
                          <a:pt x="18955" y="77062"/>
                        </a:cubicBezTo>
                        <a:lnTo>
                          <a:pt x="18955" y="86682"/>
                        </a:ln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6F05110D-EA81-415F-AC0B-C3A61D45D1F9}"/>
                      </a:ext>
                    </a:extLst>
                  </p:cNvPr>
                  <p:cNvSpPr/>
                  <p:nvPr/>
                </p:nvSpPr>
                <p:spPr>
                  <a:xfrm>
                    <a:off x="4958471" y="2246735"/>
                    <a:ext cx="44937" cy="122682"/>
                  </a:xfrm>
                  <a:custGeom>
                    <a:avLst/>
                    <a:gdLst>
                      <a:gd name="connsiteX0" fmla="*/ 43910 w 44937"/>
                      <a:gd name="connsiteY0" fmla="*/ 113252 h 122682"/>
                      <a:gd name="connsiteX1" fmla="*/ 43339 w 44937"/>
                      <a:gd name="connsiteY1" fmla="*/ 119920 h 122682"/>
                      <a:gd name="connsiteX2" fmla="*/ 43148 w 44937"/>
                      <a:gd name="connsiteY2" fmla="*/ 122682 h 122682"/>
                      <a:gd name="connsiteX3" fmla="*/ 24194 w 44937"/>
                      <a:gd name="connsiteY3" fmla="*/ 121063 h 122682"/>
                      <a:gd name="connsiteX4" fmla="*/ 24289 w 44937"/>
                      <a:gd name="connsiteY4" fmla="*/ 119825 h 122682"/>
                      <a:gd name="connsiteX5" fmla="*/ 24956 w 44937"/>
                      <a:gd name="connsiteY5" fmla="*/ 111633 h 122682"/>
                      <a:gd name="connsiteX6" fmla="*/ 0 w 44937"/>
                      <a:gd name="connsiteY6" fmla="*/ 0 h 122682"/>
                      <a:gd name="connsiteX7" fmla="*/ 35624 w 44937"/>
                      <a:gd name="connsiteY7" fmla="*/ 25146 h 122682"/>
                      <a:gd name="connsiteX8" fmla="*/ 43910 w 44937"/>
                      <a:gd name="connsiteY8" fmla="*/ 113252 h 12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37" h="122682">
                        <a:moveTo>
                          <a:pt x="43910" y="113252"/>
                        </a:moveTo>
                        <a:lnTo>
                          <a:pt x="43339" y="119920"/>
                        </a:lnTo>
                        <a:lnTo>
                          <a:pt x="43148" y="122682"/>
                        </a:lnTo>
                        <a:lnTo>
                          <a:pt x="24194" y="121063"/>
                        </a:lnTo>
                        <a:lnTo>
                          <a:pt x="24289" y="119825"/>
                        </a:lnTo>
                        <a:lnTo>
                          <a:pt x="24956" y="111633"/>
                        </a:lnTo>
                        <a:cubicBezTo>
                          <a:pt x="27146" y="86201"/>
                          <a:pt x="28099" y="30671"/>
                          <a:pt x="0" y="0"/>
                        </a:cubicBezTo>
                        <a:cubicBezTo>
                          <a:pt x="12668" y="7144"/>
                          <a:pt x="24670" y="15621"/>
                          <a:pt x="35624" y="25146"/>
                        </a:cubicBezTo>
                        <a:cubicBezTo>
                          <a:pt x="46482" y="57436"/>
                          <a:pt x="45625" y="93440"/>
                          <a:pt x="43910" y="11325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08D6EE8E-2378-4CB1-8A0A-61AB7D25E384}"/>
                      </a:ext>
                    </a:extLst>
                  </p:cNvPr>
                  <p:cNvSpPr/>
                  <p:nvPr/>
                </p:nvSpPr>
                <p:spPr>
                  <a:xfrm>
                    <a:off x="4701254" y="2253117"/>
                    <a:ext cx="26044" cy="76961"/>
                  </a:xfrm>
                  <a:custGeom>
                    <a:avLst/>
                    <a:gdLst>
                      <a:gd name="connsiteX0" fmla="*/ 19949 w 26044"/>
                      <a:gd name="connsiteY0" fmla="*/ 65818 h 76961"/>
                      <a:gd name="connsiteX1" fmla="*/ 20806 w 26044"/>
                      <a:gd name="connsiteY1" fmla="*/ 75343 h 76961"/>
                      <a:gd name="connsiteX2" fmla="*/ 1851 w 26044"/>
                      <a:gd name="connsiteY2" fmla="*/ 76962 h 76961"/>
                      <a:gd name="connsiteX3" fmla="*/ 994 w 26044"/>
                      <a:gd name="connsiteY3" fmla="*/ 67532 h 76961"/>
                      <a:gd name="connsiteX4" fmla="*/ 708 w 26044"/>
                      <a:gd name="connsiteY4" fmla="*/ 63341 h 76961"/>
                      <a:gd name="connsiteX5" fmla="*/ 2232 w 26044"/>
                      <a:gd name="connsiteY5" fmla="*/ 16288 h 76961"/>
                      <a:gd name="connsiteX6" fmla="*/ 26045 w 26044"/>
                      <a:gd name="connsiteY6" fmla="*/ 0 h 76961"/>
                      <a:gd name="connsiteX7" fmla="*/ 19568 w 26044"/>
                      <a:gd name="connsiteY7" fmla="*/ 61055 h 76961"/>
                      <a:gd name="connsiteX8" fmla="*/ 19949 w 26044"/>
                      <a:gd name="connsiteY8" fmla="*/ 65818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4" h="76961">
                        <a:moveTo>
                          <a:pt x="19949" y="65818"/>
                        </a:moveTo>
                        <a:lnTo>
                          <a:pt x="20806" y="75343"/>
                        </a:lnTo>
                        <a:lnTo>
                          <a:pt x="1851" y="76962"/>
                        </a:lnTo>
                        <a:lnTo>
                          <a:pt x="994" y="67532"/>
                        </a:lnTo>
                        <a:cubicBezTo>
                          <a:pt x="899" y="66103"/>
                          <a:pt x="708" y="64675"/>
                          <a:pt x="708" y="63341"/>
                        </a:cubicBezTo>
                        <a:cubicBezTo>
                          <a:pt x="-625" y="45910"/>
                          <a:pt x="-54" y="30194"/>
                          <a:pt x="2232" y="16288"/>
                        </a:cubicBezTo>
                        <a:cubicBezTo>
                          <a:pt x="9852" y="10382"/>
                          <a:pt x="17758" y="4953"/>
                          <a:pt x="26045" y="0"/>
                        </a:cubicBezTo>
                        <a:cubicBezTo>
                          <a:pt x="19949" y="15907"/>
                          <a:pt x="17758" y="36290"/>
                          <a:pt x="19568" y="61055"/>
                        </a:cubicBezTo>
                        <a:cubicBezTo>
                          <a:pt x="19663" y="62579"/>
                          <a:pt x="19758" y="64199"/>
                          <a:pt x="19949" y="65818"/>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3B10C51A-F27C-47AC-A833-D8C9CC6486AC}"/>
                      </a:ext>
                    </a:extLst>
                  </p:cNvPr>
                  <p:cNvSpPr/>
                  <p:nvPr/>
                </p:nvSpPr>
                <p:spPr>
                  <a:xfrm>
                    <a:off x="4653957" y="2383705"/>
                    <a:ext cx="50863" cy="50863"/>
                  </a:xfrm>
                  <a:custGeom>
                    <a:avLst/>
                    <a:gdLst>
                      <a:gd name="connsiteX0" fmla="*/ 50863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3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3" y="25432"/>
                        </a:moveTo>
                        <a:cubicBezTo>
                          <a:pt x="50863" y="39477"/>
                          <a:pt x="39477" y="50863"/>
                          <a:pt x="25432" y="50863"/>
                        </a:cubicBezTo>
                        <a:cubicBezTo>
                          <a:pt x="11386" y="50863"/>
                          <a:pt x="0" y="39477"/>
                          <a:pt x="0" y="25432"/>
                        </a:cubicBezTo>
                        <a:cubicBezTo>
                          <a:pt x="0" y="11386"/>
                          <a:pt x="11386" y="0"/>
                          <a:pt x="25432" y="0"/>
                        </a:cubicBezTo>
                        <a:cubicBezTo>
                          <a:pt x="39477" y="0"/>
                          <a:pt x="50863" y="11386"/>
                          <a:pt x="50863"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04CBBF7C-AD75-4858-97B6-434055675CF0}"/>
                      </a:ext>
                    </a:extLst>
                  </p:cNvPr>
                  <p:cNvSpPr/>
                  <p:nvPr/>
                </p:nvSpPr>
                <p:spPr>
                  <a:xfrm>
                    <a:off x="4738158" y="2383705"/>
                    <a:ext cx="50863" cy="50863"/>
                  </a:xfrm>
                  <a:custGeom>
                    <a:avLst/>
                    <a:gdLst>
                      <a:gd name="connsiteX0" fmla="*/ 50864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3"/>
                          <a:pt x="25432" y="50863"/>
                        </a:cubicBezTo>
                        <a:cubicBezTo>
                          <a:pt x="11386" y="50863"/>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12D291C9-42BE-41FA-9C0E-31FBB36BA419}"/>
                      </a:ext>
                    </a:extLst>
                  </p:cNvPr>
                  <p:cNvSpPr/>
                  <p:nvPr/>
                </p:nvSpPr>
                <p:spPr>
                  <a:xfrm>
                    <a:off x="4966853" y="2364845"/>
                    <a:ext cx="50863" cy="50863"/>
                  </a:xfrm>
                  <a:custGeom>
                    <a:avLst/>
                    <a:gdLst>
                      <a:gd name="connsiteX0" fmla="*/ 50864 w 50863"/>
                      <a:gd name="connsiteY0" fmla="*/ 25432 h 50863"/>
                      <a:gd name="connsiteX1" fmla="*/ 25432 w 50863"/>
                      <a:gd name="connsiteY1" fmla="*/ 50864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4"/>
                          <a:pt x="25432" y="50864"/>
                        </a:cubicBezTo>
                        <a:cubicBezTo>
                          <a:pt x="11386" y="50864"/>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sp>
        <p:nvSpPr>
          <p:cNvPr id="238" name="Content Placeholder 2">
            <a:extLst>
              <a:ext uri="{FF2B5EF4-FFF2-40B4-BE49-F238E27FC236}">
                <a16:creationId xmlns:a16="http://schemas.microsoft.com/office/drawing/2014/main" id="{2A1A06E1-1688-4D3D-8DED-EE209610258F}"/>
              </a:ext>
            </a:extLst>
          </p:cNvPr>
          <p:cNvSpPr txBox="1">
            <a:spLocks/>
          </p:cNvSpPr>
          <p:nvPr/>
        </p:nvSpPr>
        <p:spPr>
          <a:xfrm>
            <a:off x="1253841" y="5003796"/>
            <a:ext cx="2011680" cy="738664"/>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588"/>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Improve clinical and operational data insights</a:t>
            </a:r>
          </a:p>
        </p:txBody>
      </p:sp>
      <p:grpSp>
        <p:nvGrpSpPr>
          <p:cNvPr id="239" name="Group 238">
            <a:extLst>
              <a:ext uri="{FF2B5EF4-FFF2-40B4-BE49-F238E27FC236}">
                <a16:creationId xmlns:a16="http://schemas.microsoft.com/office/drawing/2014/main" id="{5D26FC70-219F-4BAD-8DD7-639850C928FD}"/>
              </a:ext>
            </a:extLst>
          </p:cNvPr>
          <p:cNvGrpSpPr/>
          <p:nvPr/>
        </p:nvGrpSpPr>
        <p:grpSpPr>
          <a:xfrm>
            <a:off x="361599" y="4957585"/>
            <a:ext cx="831086" cy="831086"/>
            <a:chOff x="9505296" y="1772936"/>
            <a:chExt cx="831086" cy="831086"/>
          </a:xfrm>
        </p:grpSpPr>
        <p:sp>
          <p:nvSpPr>
            <p:cNvPr id="241" name="Oval 240">
              <a:extLst>
                <a:ext uri="{FF2B5EF4-FFF2-40B4-BE49-F238E27FC236}">
                  <a16:creationId xmlns:a16="http://schemas.microsoft.com/office/drawing/2014/main" id="{D3ED8A8A-A142-4E7B-B7AF-9B0083794BE7}"/>
                </a:ext>
              </a:extLst>
            </p:cNvPr>
            <p:cNvSpPr/>
            <p:nvPr/>
          </p:nvSpPr>
          <p:spPr bwMode="auto">
            <a:xfrm>
              <a:off x="9505296" y="1772936"/>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262" name="Graphic 247" descr="engineer, assistance">
              <a:extLst>
                <a:ext uri="{FF2B5EF4-FFF2-40B4-BE49-F238E27FC236}">
                  <a16:creationId xmlns:a16="http://schemas.microsoft.com/office/drawing/2014/main" id="{993EE4D9-8544-486C-AE9D-9614DADB8340}"/>
                </a:ext>
              </a:extLst>
            </p:cNvPr>
            <p:cNvGrpSpPr/>
            <p:nvPr/>
          </p:nvGrpSpPr>
          <p:grpSpPr>
            <a:xfrm>
              <a:off x="9703326" y="1970967"/>
              <a:ext cx="435026" cy="435024"/>
              <a:chOff x="6337562" y="5744951"/>
              <a:chExt cx="435026" cy="435024"/>
            </a:xfrm>
          </p:grpSpPr>
          <p:sp>
            <p:nvSpPr>
              <p:cNvPr id="268" name="Freeform: Shape 267">
                <a:extLst>
                  <a:ext uri="{FF2B5EF4-FFF2-40B4-BE49-F238E27FC236}">
                    <a16:creationId xmlns:a16="http://schemas.microsoft.com/office/drawing/2014/main" id="{5BD44C41-D39D-4497-B333-2C8BC789E37E}"/>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79E5BF83-35D4-4BB5-9855-08B22342D11D}"/>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4" name="Title 3">
            <a:extLst>
              <a:ext uri="{FF2B5EF4-FFF2-40B4-BE49-F238E27FC236}">
                <a16:creationId xmlns:a16="http://schemas.microsoft.com/office/drawing/2014/main" id="{2B5303A3-2381-47F4-87D6-5A5123C4902E}"/>
              </a:ext>
            </a:extLst>
          </p:cNvPr>
          <p:cNvSpPr>
            <a:spLocks noGrp="1"/>
          </p:cNvSpPr>
          <p:nvPr>
            <p:ph type="title"/>
          </p:nvPr>
        </p:nvSpPr>
        <p:spPr>
          <a:xfrm>
            <a:off x="588963" y="457200"/>
            <a:ext cx="11017250" cy="984885"/>
          </a:xfrm>
        </p:spPr>
        <p:txBody>
          <a:bodyPr/>
          <a:lstStyle/>
          <a:p>
            <a:pPr lvl="0" algn="ctr"/>
            <a:r>
              <a:rPr lang="en-US" noProof="0"/>
              <a:t>Capabilities enabling better experiences,</a:t>
            </a:r>
            <a:br>
              <a:rPr lang="en-US" noProof="0"/>
            </a:br>
            <a:r>
              <a:rPr lang="en-US" noProof="0"/>
              <a:t>better insights, better care</a:t>
            </a:r>
          </a:p>
        </p:txBody>
      </p:sp>
      <p:sp>
        <p:nvSpPr>
          <p:cNvPr id="2" name="Slide Number Placeholder 6">
            <a:extLst>
              <a:ext uri="{FF2B5EF4-FFF2-40B4-BE49-F238E27FC236}">
                <a16:creationId xmlns:a16="http://schemas.microsoft.com/office/drawing/2014/main" id="{44474BC6-ABD4-4665-BAAA-E9D467DDA177}"/>
              </a:ext>
            </a:extLst>
          </p:cNvPr>
          <p:cNvSpPr txBox="1">
            <a:spLocks/>
          </p:cNvSpPr>
          <p:nvPr/>
        </p:nvSpPr>
        <p:spPr>
          <a:xfrm>
            <a:off x="11605292" y="6565391"/>
            <a:ext cx="380999" cy="246221"/>
          </a:xfrm>
          <a:prstGeom prst="rect">
            <a:avLst/>
          </a:prstGeom>
        </p:spPr>
        <p:txBody>
          <a:bodyPr wrap="square">
            <a:spAutoFit/>
          </a:bodyPr>
          <a:lstStyle>
            <a:defPPr>
              <a:defRPr lang="en-US"/>
            </a:defPPr>
            <a:lvl1pPr marL="0" algn="l" defTabSz="914400" rtl="0" eaLnBrk="1" latinLnBrk="0" hangingPunct="1">
              <a:defRPr lang="en-IN" sz="1000" kern="1200" smtClean="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9F507B4D-CA44-4467-B89A-F0A9C110FFA5}" type="slidenum">
              <a:rPr kumimoji="0" lang="en-IN" sz="1000" b="0" i="0" u="none" strike="noStrike" kern="1200" cap="none" spc="0" normalizeH="0" baseline="0" noProof="0" smtClean="0">
                <a:ln>
                  <a:noFill/>
                </a:ln>
                <a:solidFill>
                  <a:schemeClr val="bg1"/>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IN" sz="1000" b="0" i="0" u="none" strike="noStrike" kern="1200" cap="none" spc="0" normalizeH="0" baseline="0" noProof="0">
              <a:ln>
                <a:noFill/>
              </a:ln>
              <a:solidFill>
                <a:schemeClr val="bg1"/>
              </a:solidFill>
              <a:effectLst/>
              <a:uLnTx/>
              <a:uFillTx/>
              <a:latin typeface="Segoe UI"/>
              <a:ea typeface="+mn-ea"/>
              <a:cs typeface="+mn-cs"/>
            </a:endParaRPr>
          </a:p>
        </p:txBody>
      </p:sp>
      <p:sp>
        <p:nvSpPr>
          <p:cNvPr id="6" name="Footer Placeholder 1">
            <a:extLst>
              <a:ext uri="{FF2B5EF4-FFF2-40B4-BE49-F238E27FC236}">
                <a16:creationId xmlns:a16="http://schemas.microsoft.com/office/drawing/2014/main" id="{697753E0-391C-4AA4-9EAB-74574CD6DAC3}"/>
              </a:ext>
            </a:extLst>
          </p:cNvPr>
          <p:cNvSpPr txBox="1">
            <a:spLocks/>
          </p:cNvSpPr>
          <p:nvPr/>
        </p:nvSpPr>
        <p:spPr>
          <a:xfrm>
            <a:off x="294703" y="6607631"/>
            <a:ext cx="2624139"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800"/>
              <a:t>© 2020 Microsoft Corporation All rights reserved</a:t>
            </a:r>
          </a:p>
        </p:txBody>
      </p:sp>
    </p:spTree>
    <p:custDataLst>
      <p:tags r:id="rId1"/>
    </p:custDataLst>
    <p:extLst>
      <p:ext uri="{BB962C8B-B14F-4D97-AF65-F5344CB8AC3E}">
        <p14:creationId xmlns:p14="http://schemas.microsoft.com/office/powerpoint/2010/main" val="420414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3.7037E-6 L 0 0.03542 " pathEditMode="relative" rAng="0" ptsTypes="AA">
                                      <p:cBhvr>
                                        <p:cTn id="9" dur="5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35C0AE-6CF5-49C0-AEF5-EF0C3C45ED44}"/>
              </a:ext>
            </a:extLst>
          </p:cNvPr>
          <p:cNvSpPr>
            <a:spLocks noGrp="1"/>
          </p:cNvSpPr>
          <p:nvPr>
            <p:ph type="title"/>
          </p:nvPr>
        </p:nvSpPr>
        <p:spPr>
          <a:xfrm>
            <a:off x="588963" y="354559"/>
            <a:ext cx="11017250" cy="492125"/>
          </a:xfrm>
        </p:spPr>
        <p:txBody>
          <a:bodyPr/>
          <a:lstStyle/>
          <a:p>
            <a:pPr algn="ctr"/>
            <a:r>
              <a:rPr lang="en-US"/>
              <a:t>Microsoft Cloud for Healthcare defined</a:t>
            </a:r>
          </a:p>
        </p:txBody>
      </p:sp>
      <p:sp>
        <p:nvSpPr>
          <p:cNvPr id="33" name="Rectangle 32">
            <a:extLst>
              <a:ext uri="{FF2B5EF4-FFF2-40B4-BE49-F238E27FC236}">
                <a16:creationId xmlns:a16="http://schemas.microsoft.com/office/drawing/2014/main" id="{C854F2B0-4AB2-455F-947C-9B1532B4ADB6}"/>
              </a:ext>
            </a:extLst>
          </p:cNvPr>
          <p:cNvSpPr/>
          <p:nvPr/>
        </p:nvSpPr>
        <p:spPr>
          <a:xfrm>
            <a:off x="588963" y="846684"/>
            <a:ext cx="11014074" cy="400110"/>
          </a:xfrm>
          <a:prstGeom prst="rect">
            <a:avLst/>
          </a:prstGeom>
        </p:spPr>
        <p:txBody>
          <a:bodyPr wrap="square">
            <a:spAutoFit/>
          </a:bodyPr>
          <a:lstStyle/>
          <a:p>
            <a:pPr algn="ctr"/>
            <a:r>
              <a:rPr lang="en-US" sz="2000" kern="0">
                <a:solidFill>
                  <a:srgbClr val="50E6FF"/>
                </a:solidFill>
                <a:latin typeface="Segoe UI" panose="020B0502040204020203" pitchFamily="34" charset="0"/>
                <a:cs typeface="Segoe UI" panose="020B0502040204020203" pitchFamily="34" charset="0"/>
              </a:rPr>
              <a:t>The Cloud is available as an optional add-on with Healthcare specific capabilities and features</a:t>
            </a:r>
            <a:endParaRPr lang="en-US" sz="1800">
              <a:solidFill>
                <a:srgbClr val="50E6FF"/>
              </a:solidFill>
              <a:latin typeface="Segoe UI" panose="020B0502040204020203" pitchFamily="34" charset="0"/>
              <a:cs typeface="Segoe UI" panose="020B0502040204020203" pitchFamily="34" charset="0"/>
            </a:endParaRPr>
          </a:p>
        </p:txBody>
      </p:sp>
      <p:pic>
        <p:nvPicPr>
          <p:cNvPr id="55" name="Picture 54" descr="A person sitting on a bed&#10;&#10;Description automatically generated">
            <a:extLst>
              <a:ext uri="{FF2B5EF4-FFF2-40B4-BE49-F238E27FC236}">
                <a16:creationId xmlns:a16="http://schemas.microsoft.com/office/drawing/2014/main" id="{FA987BF5-E865-4958-B8A8-0FA492637F5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2449" t="-1" r="9746" b="2041"/>
          <a:stretch/>
        </p:blipFill>
        <p:spPr>
          <a:xfrm>
            <a:off x="3501401" y="5232400"/>
            <a:ext cx="1687798" cy="1625600"/>
          </a:xfrm>
          <a:custGeom>
            <a:avLst/>
            <a:gdLst>
              <a:gd name="connsiteX0" fmla="*/ 0 w 1687798"/>
              <a:gd name="connsiteY0" fmla="*/ 0 h 1625600"/>
              <a:gd name="connsiteX1" fmla="*/ 1687798 w 1687798"/>
              <a:gd name="connsiteY1" fmla="*/ 0 h 1625600"/>
              <a:gd name="connsiteX2" fmla="*/ 1687798 w 1687798"/>
              <a:gd name="connsiteY2" fmla="*/ 1625600 h 1625600"/>
              <a:gd name="connsiteX3" fmla="*/ 0 w 1687798"/>
              <a:gd name="connsiteY3" fmla="*/ 1625600 h 1625600"/>
            </a:gdLst>
            <a:ahLst/>
            <a:cxnLst>
              <a:cxn ang="0">
                <a:pos x="connsiteX0" y="connsiteY0"/>
              </a:cxn>
              <a:cxn ang="0">
                <a:pos x="connsiteX1" y="connsiteY1"/>
              </a:cxn>
              <a:cxn ang="0">
                <a:pos x="connsiteX2" y="connsiteY2"/>
              </a:cxn>
              <a:cxn ang="0">
                <a:pos x="connsiteX3" y="connsiteY3"/>
              </a:cxn>
            </a:cxnLst>
            <a:rect l="l" t="t" r="r" b="b"/>
            <a:pathLst>
              <a:path w="1687798" h="1625600">
                <a:moveTo>
                  <a:pt x="0" y="0"/>
                </a:moveTo>
                <a:lnTo>
                  <a:pt x="1687798" y="0"/>
                </a:lnTo>
                <a:lnTo>
                  <a:pt x="1687798" y="1625600"/>
                </a:lnTo>
                <a:lnTo>
                  <a:pt x="0" y="1625600"/>
                </a:lnTo>
                <a:close/>
              </a:path>
            </a:pathLst>
          </a:custGeom>
        </p:spPr>
      </p:pic>
      <p:pic>
        <p:nvPicPr>
          <p:cNvPr id="57" name="Picture 56" descr="A picture containing person, indoor, person, young&#10;&#10;Description automatically generated">
            <a:extLst>
              <a:ext uri="{FF2B5EF4-FFF2-40B4-BE49-F238E27FC236}">
                <a16:creationId xmlns:a16="http://schemas.microsoft.com/office/drawing/2014/main" id="{9AE95C5D-5AED-4AD1-B022-A1034ED05B4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5441" t="1" r="3226" b="968"/>
          <a:stretch/>
        </p:blipFill>
        <p:spPr>
          <a:xfrm>
            <a:off x="1750700" y="5232400"/>
            <a:ext cx="1687798" cy="1625600"/>
          </a:xfrm>
          <a:custGeom>
            <a:avLst/>
            <a:gdLst>
              <a:gd name="connsiteX0" fmla="*/ 0 w 1687798"/>
              <a:gd name="connsiteY0" fmla="*/ 0 h 1625600"/>
              <a:gd name="connsiteX1" fmla="*/ 1687798 w 1687798"/>
              <a:gd name="connsiteY1" fmla="*/ 0 h 1625600"/>
              <a:gd name="connsiteX2" fmla="*/ 1687798 w 1687798"/>
              <a:gd name="connsiteY2" fmla="*/ 1625600 h 1625600"/>
              <a:gd name="connsiteX3" fmla="*/ 0 w 1687798"/>
              <a:gd name="connsiteY3" fmla="*/ 1625600 h 1625600"/>
            </a:gdLst>
            <a:ahLst/>
            <a:cxnLst>
              <a:cxn ang="0">
                <a:pos x="connsiteX0" y="connsiteY0"/>
              </a:cxn>
              <a:cxn ang="0">
                <a:pos x="connsiteX1" y="connsiteY1"/>
              </a:cxn>
              <a:cxn ang="0">
                <a:pos x="connsiteX2" y="connsiteY2"/>
              </a:cxn>
              <a:cxn ang="0">
                <a:pos x="connsiteX3" y="connsiteY3"/>
              </a:cxn>
            </a:cxnLst>
            <a:rect l="l" t="t" r="r" b="b"/>
            <a:pathLst>
              <a:path w="1687798" h="1625600">
                <a:moveTo>
                  <a:pt x="0" y="0"/>
                </a:moveTo>
                <a:lnTo>
                  <a:pt x="1687798" y="0"/>
                </a:lnTo>
                <a:lnTo>
                  <a:pt x="1687798" y="1625600"/>
                </a:lnTo>
                <a:lnTo>
                  <a:pt x="0" y="1625600"/>
                </a:lnTo>
                <a:close/>
              </a:path>
            </a:pathLst>
          </a:custGeom>
        </p:spPr>
      </p:pic>
      <p:pic>
        <p:nvPicPr>
          <p:cNvPr id="59" name="Picture 58" descr="A group of people sitting at a table&#10;&#10;Description automatically generated">
            <a:extLst>
              <a:ext uri="{FF2B5EF4-FFF2-40B4-BE49-F238E27FC236}">
                <a16:creationId xmlns:a16="http://schemas.microsoft.com/office/drawing/2014/main" id="{57B21C61-589B-44EC-8AD3-9AED4016C56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47930" t="22995" r="157" b="2005"/>
          <a:stretch/>
        </p:blipFill>
        <p:spPr>
          <a:xfrm>
            <a:off x="8753502" y="5232400"/>
            <a:ext cx="1687798" cy="1625600"/>
          </a:xfrm>
          <a:custGeom>
            <a:avLst/>
            <a:gdLst>
              <a:gd name="connsiteX0" fmla="*/ 0 w 1687798"/>
              <a:gd name="connsiteY0" fmla="*/ 0 h 1625600"/>
              <a:gd name="connsiteX1" fmla="*/ 1687798 w 1687798"/>
              <a:gd name="connsiteY1" fmla="*/ 0 h 1625600"/>
              <a:gd name="connsiteX2" fmla="*/ 1687798 w 1687798"/>
              <a:gd name="connsiteY2" fmla="*/ 1625600 h 1625600"/>
              <a:gd name="connsiteX3" fmla="*/ 0 w 1687798"/>
              <a:gd name="connsiteY3" fmla="*/ 1625600 h 1625600"/>
            </a:gdLst>
            <a:ahLst/>
            <a:cxnLst>
              <a:cxn ang="0">
                <a:pos x="connsiteX0" y="connsiteY0"/>
              </a:cxn>
              <a:cxn ang="0">
                <a:pos x="connsiteX1" y="connsiteY1"/>
              </a:cxn>
              <a:cxn ang="0">
                <a:pos x="connsiteX2" y="connsiteY2"/>
              </a:cxn>
              <a:cxn ang="0">
                <a:pos x="connsiteX3" y="connsiteY3"/>
              </a:cxn>
            </a:cxnLst>
            <a:rect l="l" t="t" r="r" b="b"/>
            <a:pathLst>
              <a:path w="1687798" h="1625600">
                <a:moveTo>
                  <a:pt x="0" y="0"/>
                </a:moveTo>
                <a:lnTo>
                  <a:pt x="1687798" y="0"/>
                </a:lnTo>
                <a:lnTo>
                  <a:pt x="1687798" y="1625600"/>
                </a:lnTo>
                <a:lnTo>
                  <a:pt x="0" y="1625600"/>
                </a:lnTo>
                <a:close/>
              </a:path>
            </a:pathLst>
          </a:custGeom>
        </p:spPr>
      </p:pic>
      <p:pic>
        <p:nvPicPr>
          <p:cNvPr id="62" name="Picture 61" descr="A person standing in front of a computer&#10;&#10;Description automatically generated">
            <a:extLst>
              <a:ext uri="{FF2B5EF4-FFF2-40B4-BE49-F238E27FC236}">
                <a16:creationId xmlns:a16="http://schemas.microsoft.com/office/drawing/2014/main" id="{42DDE94B-3AC3-4A0F-A6F2-A6EA11DBDF4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7242" r="24358"/>
          <a:stretch/>
        </p:blipFill>
        <p:spPr>
          <a:xfrm>
            <a:off x="0" y="5232400"/>
            <a:ext cx="1687798" cy="1625600"/>
          </a:xfrm>
          <a:custGeom>
            <a:avLst/>
            <a:gdLst>
              <a:gd name="connsiteX0" fmla="*/ 0 w 1687798"/>
              <a:gd name="connsiteY0" fmla="*/ 0 h 1625600"/>
              <a:gd name="connsiteX1" fmla="*/ 1687798 w 1687798"/>
              <a:gd name="connsiteY1" fmla="*/ 0 h 1625600"/>
              <a:gd name="connsiteX2" fmla="*/ 1687798 w 1687798"/>
              <a:gd name="connsiteY2" fmla="*/ 1625600 h 1625600"/>
              <a:gd name="connsiteX3" fmla="*/ 0 w 1687798"/>
              <a:gd name="connsiteY3" fmla="*/ 1625600 h 1625600"/>
            </a:gdLst>
            <a:ahLst/>
            <a:cxnLst>
              <a:cxn ang="0">
                <a:pos x="connsiteX0" y="connsiteY0"/>
              </a:cxn>
              <a:cxn ang="0">
                <a:pos x="connsiteX1" y="connsiteY1"/>
              </a:cxn>
              <a:cxn ang="0">
                <a:pos x="connsiteX2" y="connsiteY2"/>
              </a:cxn>
              <a:cxn ang="0">
                <a:pos x="connsiteX3" y="connsiteY3"/>
              </a:cxn>
            </a:cxnLst>
            <a:rect l="l" t="t" r="r" b="b"/>
            <a:pathLst>
              <a:path w="1687798" h="1625600">
                <a:moveTo>
                  <a:pt x="0" y="0"/>
                </a:moveTo>
                <a:lnTo>
                  <a:pt x="1687798" y="0"/>
                </a:lnTo>
                <a:lnTo>
                  <a:pt x="1687798" y="1625600"/>
                </a:lnTo>
                <a:lnTo>
                  <a:pt x="0" y="1625600"/>
                </a:lnTo>
                <a:close/>
              </a:path>
            </a:pathLst>
          </a:custGeom>
        </p:spPr>
      </p:pic>
      <p:pic>
        <p:nvPicPr>
          <p:cNvPr id="61" name="Picture 60" descr="A picture containing indoor, person, table, mirror&#10;&#10;Description automatically generated">
            <a:extLst>
              <a:ext uri="{FF2B5EF4-FFF2-40B4-BE49-F238E27FC236}">
                <a16:creationId xmlns:a16="http://schemas.microsoft.com/office/drawing/2014/main" id="{DA050A8B-3B71-48F5-9439-25E30E4F478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38" t="67" r="30353" b="425"/>
          <a:stretch/>
        </p:blipFill>
        <p:spPr>
          <a:xfrm>
            <a:off x="7002803" y="5232401"/>
            <a:ext cx="1687798" cy="1625600"/>
          </a:xfrm>
          <a:custGeom>
            <a:avLst/>
            <a:gdLst>
              <a:gd name="connsiteX0" fmla="*/ 0 w 1687798"/>
              <a:gd name="connsiteY0" fmla="*/ 0 h 1625600"/>
              <a:gd name="connsiteX1" fmla="*/ 1687798 w 1687798"/>
              <a:gd name="connsiteY1" fmla="*/ 0 h 1625600"/>
              <a:gd name="connsiteX2" fmla="*/ 1687798 w 1687798"/>
              <a:gd name="connsiteY2" fmla="*/ 1625600 h 1625600"/>
              <a:gd name="connsiteX3" fmla="*/ 0 w 1687798"/>
              <a:gd name="connsiteY3" fmla="*/ 1625600 h 1625600"/>
            </a:gdLst>
            <a:ahLst/>
            <a:cxnLst>
              <a:cxn ang="0">
                <a:pos x="connsiteX0" y="connsiteY0"/>
              </a:cxn>
              <a:cxn ang="0">
                <a:pos x="connsiteX1" y="connsiteY1"/>
              </a:cxn>
              <a:cxn ang="0">
                <a:pos x="connsiteX2" y="connsiteY2"/>
              </a:cxn>
              <a:cxn ang="0">
                <a:pos x="connsiteX3" y="connsiteY3"/>
              </a:cxn>
            </a:cxnLst>
            <a:rect l="l" t="t" r="r" b="b"/>
            <a:pathLst>
              <a:path w="1687798" h="1625600">
                <a:moveTo>
                  <a:pt x="0" y="0"/>
                </a:moveTo>
                <a:lnTo>
                  <a:pt x="1687798" y="0"/>
                </a:lnTo>
                <a:lnTo>
                  <a:pt x="1687798" y="1625600"/>
                </a:lnTo>
                <a:lnTo>
                  <a:pt x="0" y="1625600"/>
                </a:lnTo>
                <a:close/>
              </a:path>
            </a:pathLst>
          </a:custGeom>
        </p:spPr>
      </p:pic>
      <p:pic>
        <p:nvPicPr>
          <p:cNvPr id="63" name="Picture 62">
            <a:extLst>
              <a:ext uri="{FF2B5EF4-FFF2-40B4-BE49-F238E27FC236}">
                <a16:creationId xmlns:a16="http://schemas.microsoft.com/office/drawing/2014/main" id="{F27D2B48-471B-41A5-8810-7317EAEAF97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26795" t="2" r="11377" b="2147"/>
          <a:stretch/>
        </p:blipFill>
        <p:spPr>
          <a:xfrm>
            <a:off x="5252102" y="5232400"/>
            <a:ext cx="1687799" cy="1625600"/>
          </a:xfrm>
          <a:custGeom>
            <a:avLst/>
            <a:gdLst>
              <a:gd name="connsiteX0" fmla="*/ 0 w 1687799"/>
              <a:gd name="connsiteY0" fmla="*/ 0 h 1625600"/>
              <a:gd name="connsiteX1" fmla="*/ 1687799 w 1687799"/>
              <a:gd name="connsiteY1" fmla="*/ 0 h 1625600"/>
              <a:gd name="connsiteX2" fmla="*/ 1687799 w 1687799"/>
              <a:gd name="connsiteY2" fmla="*/ 1625600 h 1625600"/>
              <a:gd name="connsiteX3" fmla="*/ 0 w 1687799"/>
              <a:gd name="connsiteY3" fmla="*/ 1625600 h 1625600"/>
            </a:gdLst>
            <a:ahLst/>
            <a:cxnLst>
              <a:cxn ang="0">
                <a:pos x="connsiteX0" y="connsiteY0"/>
              </a:cxn>
              <a:cxn ang="0">
                <a:pos x="connsiteX1" y="connsiteY1"/>
              </a:cxn>
              <a:cxn ang="0">
                <a:pos x="connsiteX2" y="connsiteY2"/>
              </a:cxn>
              <a:cxn ang="0">
                <a:pos x="connsiteX3" y="connsiteY3"/>
              </a:cxn>
            </a:cxnLst>
            <a:rect l="l" t="t" r="r" b="b"/>
            <a:pathLst>
              <a:path w="1687799" h="1625600">
                <a:moveTo>
                  <a:pt x="0" y="0"/>
                </a:moveTo>
                <a:lnTo>
                  <a:pt x="1687799" y="0"/>
                </a:lnTo>
                <a:lnTo>
                  <a:pt x="1687799" y="1625600"/>
                </a:lnTo>
                <a:lnTo>
                  <a:pt x="0" y="1625600"/>
                </a:lnTo>
                <a:close/>
              </a:path>
            </a:pathLst>
          </a:custGeom>
        </p:spPr>
      </p:pic>
      <p:sp>
        <p:nvSpPr>
          <p:cNvPr id="16" name="Rectangle 15">
            <a:extLst>
              <a:ext uri="{FF2B5EF4-FFF2-40B4-BE49-F238E27FC236}">
                <a16:creationId xmlns:a16="http://schemas.microsoft.com/office/drawing/2014/main" id="{74FBE195-D477-443A-AD61-FFB3111DDB8C}"/>
              </a:ext>
            </a:extLst>
          </p:cNvPr>
          <p:cNvSpPr/>
          <p:nvPr/>
        </p:nvSpPr>
        <p:spPr bwMode="auto">
          <a:xfrm>
            <a:off x="671577" y="2601145"/>
            <a:ext cx="3013459" cy="64008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0" name="Rectangle 19">
            <a:extLst>
              <a:ext uri="{FF2B5EF4-FFF2-40B4-BE49-F238E27FC236}">
                <a16:creationId xmlns:a16="http://schemas.microsoft.com/office/drawing/2014/main" id="{0D221CF5-1615-4DD0-A335-64406B154AA1}"/>
              </a:ext>
            </a:extLst>
          </p:cNvPr>
          <p:cNvSpPr/>
          <p:nvPr/>
        </p:nvSpPr>
        <p:spPr bwMode="auto">
          <a:xfrm>
            <a:off x="585787" y="2509705"/>
            <a:ext cx="6312536" cy="2287555"/>
          </a:xfrm>
          <a:prstGeom prst="rect">
            <a:avLst/>
          </a:prstGeom>
          <a:ln w="22225" cap="rnd">
            <a:solidFill>
              <a:srgbClr val="50E6FF"/>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8ED1077F-5FFE-4E1B-9552-2E0D8173BD2D}"/>
              </a:ext>
            </a:extLst>
          </p:cNvPr>
          <p:cNvSpPr/>
          <p:nvPr/>
        </p:nvSpPr>
        <p:spPr bwMode="auto">
          <a:xfrm>
            <a:off x="588963" y="1784575"/>
            <a:ext cx="6309360" cy="640080"/>
          </a:xfrm>
          <a:prstGeom prst="rect">
            <a:avLst/>
          </a:prstGeom>
          <a:solidFill>
            <a:schemeClr val="bg1">
              <a:alpha val="37000"/>
            </a:schemeClr>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797999" fontAlgn="base">
              <a:lnSpc>
                <a:spcPct val="90000"/>
              </a:lnSpc>
              <a:spcBef>
                <a:spcPct val="0"/>
              </a:spcBef>
              <a:spcAft>
                <a:spcPct val="0"/>
              </a:spcAft>
              <a:tabLst>
                <a:tab pos="920876" algn="l"/>
              </a:tabLst>
            </a:pPr>
            <a:r>
              <a:rPr lang="en-US" sz="1800">
                <a:ln w="3175">
                  <a:noFill/>
                </a:ln>
                <a:solidFill>
                  <a:srgbClr val="50E6FF"/>
                </a:solidFill>
                <a:cs typeface="Segoe UI" panose="020B0502040204020203" pitchFamily="34" charset="0"/>
              </a:rPr>
              <a:t>Microsoft Cloud for Healthcare add-on SKU</a:t>
            </a:r>
          </a:p>
        </p:txBody>
      </p:sp>
      <p:sp>
        <p:nvSpPr>
          <p:cNvPr id="14" name="Rectangle 13">
            <a:extLst>
              <a:ext uri="{FF2B5EF4-FFF2-40B4-BE49-F238E27FC236}">
                <a16:creationId xmlns:a16="http://schemas.microsoft.com/office/drawing/2014/main" id="{80F768C4-14D0-45FA-B786-151D7A82B1DA}"/>
              </a:ext>
            </a:extLst>
          </p:cNvPr>
          <p:cNvSpPr/>
          <p:nvPr/>
        </p:nvSpPr>
        <p:spPr bwMode="auto">
          <a:xfrm>
            <a:off x="671578" y="3333443"/>
            <a:ext cx="6129656" cy="64008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8" name="Rectangle 17">
            <a:extLst>
              <a:ext uri="{FF2B5EF4-FFF2-40B4-BE49-F238E27FC236}">
                <a16:creationId xmlns:a16="http://schemas.microsoft.com/office/drawing/2014/main" id="{41F0AA44-C214-4CC5-97ED-DAD4AD045E89}"/>
              </a:ext>
            </a:extLst>
          </p:cNvPr>
          <p:cNvSpPr/>
          <p:nvPr/>
        </p:nvSpPr>
        <p:spPr bwMode="auto">
          <a:xfrm>
            <a:off x="3782125" y="2601145"/>
            <a:ext cx="3019109" cy="64008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0" name="Rectangle 29">
            <a:extLst>
              <a:ext uri="{FF2B5EF4-FFF2-40B4-BE49-F238E27FC236}">
                <a16:creationId xmlns:a16="http://schemas.microsoft.com/office/drawing/2014/main" id="{BF2C8EBE-A85C-4FAE-AEDE-1B5036067607}"/>
              </a:ext>
            </a:extLst>
          </p:cNvPr>
          <p:cNvSpPr/>
          <p:nvPr/>
        </p:nvSpPr>
        <p:spPr bwMode="auto">
          <a:xfrm>
            <a:off x="677228" y="4065740"/>
            <a:ext cx="6129656" cy="64008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9" name="Rectangle 38">
            <a:extLst>
              <a:ext uri="{FF2B5EF4-FFF2-40B4-BE49-F238E27FC236}">
                <a16:creationId xmlns:a16="http://schemas.microsoft.com/office/drawing/2014/main" id="{86F32A23-2AED-4031-A459-6814E9CEC09B}"/>
              </a:ext>
            </a:extLst>
          </p:cNvPr>
          <p:cNvSpPr/>
          <p:nvPr/>
        </p:nvSpPr>
        <p:spPr bwMode="auto">
          <a:xfrm>
            <a:off x="7125653" y="2567313"/>
            <a:ext cx="4480560" cy="664472"/>
          </a:xfrm>
          <a:prstGeom prst="rect">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797999" fontAlgn="base">
              <a:lnSpc>
                <a:spcPct val="90000"/>
              </a:lnSpc>
              <a:spcBef>
                <a:spcPct val="0"/>
              </a:spcBef>
              <a:spcAft>
                <a:spcPct val="0"/>
              </a:spcAft>
              <a:tabLst>
                <a:tab pos="920876" algn="l"/>
              </a:tabLst>
              <a:defRPr/>
            </a:pPr>
            <a:r>
              <a:rPr lang="en-US" sz="1800">
                <a:ln w="3175">
                  <a:noFill/>
                </a:ln>
                <a:solidFill>
                  <a:schemeClr val="bg1"/>
                </a:solidFill>
                <a:cs typeface="Segoe UI" panose="020B0502040204020203" pitchFamily="34" charset="0"/>
              </a:rPr>
              <a:t>SaaS based subscription</a:t>
            </a:r>
          </a:p>
        </p:txBody>
      </p:sp>
      <p:sp>
        <p:nvSpPr>
          <p:cNvPr id="40" name="Rectangle 39">
            <a:extLst>
              <a:ext uri="{FF2B5EF4-FFF2-40B4-BE49-F238E27FC236}">
                <a16:creationId xmlns:a16="http://schemas.microsoft.com/office/drawing/2014/main" id="{359A683C-E118-4A38-9551-55EE95BFC7EA}"/>
              </a:ext>
            </a:extLst>
          </p:cNvPr>
          <p:cNvSpPr/>
          <p:nvPr/>
        </p:nvSpPr>
        <p:spPr bwMode="auto">
          <a:xfrm>
            <a:off x="7125653" y="3350051"/>
            <a:ext cx="4480560" cy="664472"/>
          </a:xfrm>
          <a:prstGeom prst="rect">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lang="en-US" sz="1800">
                <a:ln w="3175">
                  <a:noFill/>
                </a:ln>
                <a:solidFill>
                  <a:schemeClr val="bg1"/>
                </a:solidFill>
                <a:cs typeface="Segoe UI" panose="020B0502040204020203" pitchFamily="34" charset="0"/>
              </a:rPr>
              <a:t>Updated regularly</a:t>
            </a:r>
            <a:br>
              <a:rPr kumimoji="0" lang="en-US" sz="1800" b="0" i="0" u="none" strike="noStrike" kern="1200" cap="none" normalizeH="0" baseline="0" noProof="0">
                <a:ln w="3175">
                  <a:noFill/>
                </a:ln>
                <a:solidFill>
                  <a:schemeClr val="bg1"/>
                </a:solidFill>
                <a:effectLst/>
                <a:uLnTx/>
                <a:uFillTx/>
              </a:rPr>
            </a:br>
            <a:r>
              <a:rPr kumimoji="0" lang="en-US" sz="1200" b="0" i="0" u="none" strike="noStrike" kern="1200" cap="none" normalizeH="0" baseline="0" noProof="0">
                <a:ln w="3175">
                  <a:noFill/>
                </a:ln>
                <a:solidFill>
                  <a:srgbClr val="50E6FF"/>
                </a:solidFill>
                <a:effectLst/>
                <a:uLnTx/>
                <a:uFillTx/>
                <a:cs typeface="Segoe UI" panose="020B0502040204020203" pitchFamily="34" charset="0"/>
              </a:rPr>
              <a:t>Minor and major releases</a:t>
            </a:r>
            <a:endParaRPr kumimoji="0" lang="en-US" sz="1800" b="0" i="0" u="none" strike="noStrike" kern="1200" cap="none" normalizeH="0" baseline="0" noProof="0">
              <a:ln w="3175">
                <a:noFill/>
              </a:ln>
              <a:solidFill>
                <a:srgbClr val="50E6FF"/>
              </a:solidFill>
              <a:effectLst/>
              <a:uLnTx/>
              <a:uFillTx/>
              <a:cs typeface="Segoe UI" panose="020B0502040204020203" pitchFamily="34" charset="0"/>
            </a:endParaRPr>
          </a:p>
        </p:txBody>
      </p:sp>
      <p:sp>
        <p:nvSpPr>
          <p:cNvPr id="41" name="Rectangle 40">
            <a:extLst>
              <a:ext uri="{FF2B5EF4-FFF2-40B4-BE49-F238E27FC236}">
                <a16:creationId xmlns:a16="http://schemas.microsoft.com/office/drawing/2014/main" id="{7487B7DD-E524-494D-B2DF-E1800034D77F}"/>
              </a:ext>
            </a:extLst>
          </p:cNvPr>
          <p:cNvSpPr/>
          <p:nvPr/>
        </p:nvSpPr>
        <p:spPr bwMode="auto">
          <a:xfrm>
            <a:off x="7125653" y="4132788"/>
            <a:ext cx="4480560" cy="664472"/>
          </a:xfrm>
          <a:prstGeom prst="rect">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lang="en-US" sz="1800">
                <a:ln w="3175">
                  <a:noFill/>
                </a:ln>
                <a:solidFill>
                  <a:schemeClr val="bg1"/>
                </a:solidFill>
                <a:cs typeface="Segoe UI" panose="020B0502040204020203" pitchFamily="34" charset="0"/>
              </a:rPr>
              <a:t>Cross Healthcare verticals capabilities</a:t>
            </a:r>
            <a:br>
              <a:rPr lang="en-US" sz="1800">
                <a:ln w="3175">
                  <a:noFill/>
                </a:ln>
                <a:solidFill>
                  <a:schemeClr val="bg1"/>
                </a:solidFill>
                <a:cs typeface="Segoe UI" panose="020B0502040204020203" pitchFamily="34" charset="0"/>
              </a:rPr>
            </a:br>
            <a:r>
              <a:rPr lang="en-US" sz="1200">
                <a:ln w="3175">
                  <a:noFill/>
                </a:ln>
                <a:solidFill>
                  <a:srgbClr val="50E6FF"/>
                </a:solidFill>
                <a:cs typeface="Segoe UI" panose="020B0502040204020203" pitchFamily="34" charset="0"/>
              </a:rPr>
              <a:t>Provider | Payor &amp; Insurer | BioPharma &amp; MedTech</a:t>
            </a:r>
            <a:endParaRPr kumimoji="0" lang="en-US" sz="1800" b="0" i="0" u="none" strike="noStrike" kern="1200" cap="none" normalizeH="0" baseline="0" noProof="0">
              <a:ln w="3175">
                <a:noFill/>
              </a:ln>
              <a:solidFill>
                <a:srgbClr val="50E6FF"/>
              </a:solidFill>
              <a:effectLst/>
              <a:uLnTx/>
              <a:uFillTx/>
              <a:cs typeface="Segoe UI" panose="020B0502040204020203" pitchFamily="34" charset="0"/>
            </a:endParaRPr>
          </a:p>
        </p:txBody>
      </p:sp>
      <p:sp>
        <p:nvSpPr>
          <p:cNvPr id="42" name="Rectangle 41">
            <a:extLst>
              <a:ext uri="{FF2B5EF4-FFF2-40B4-BE49-F238E27FC236}">
                <a16:creationId xmlns:a16="http://schemas.microsoft.com/office/drawing/2014/main" id="{F35EECBE-0569-4863-8EB9-56018FFD1565}"/>
              </a:ext>
            </a:extLst>
          </p:cNvPr>
          <p:cNvSpPr/>
          <p:nvPr/>
        </p:nvSpPr>
        <p:spPr bwMode="auto">
          <a:xfrm>
            <a:off x="7125653" y="1784575"/>
            <a:ext cx="4480560" cy="664472"/>
          </a:xfrm>
          <a:prstGeom prst="rect">
            <a:avLst/>
          </a:pr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797999" fontAlgn="base">
              <a:lnSpc>
                <a:spcPct val="90000"/>
              </a:lnSpc>
              <a:spcBef>
                <a:spcPct val="0"/>
              </a:spcBef>
              <a:spcAft>
                <a:spcPct val="0"/>
              </a:spcAft>
              <a:tabLst>
                <a:tab pos="920876" algn="l"/>
              </a:tabLst>
              <a:defRPr/>
            </a:pPr>
            <a:r>
              <a:rPr lang="en-US" sz="1800">
                <a:ln w="3175">
                  <a:noFill/>
                </a:ln>
                <a:solidFill>
                  <a:schemeClr val="bg1"/>
                </a:solidFill>
                <a:cs typeface="Segoe UI" panose="020B0502040204020203" pitchFamily="34" charset="0"/>
              </a:rPr>
              <a:t>Cross-cloud engineering ownership, governed by executive leadership</a:t>
            </a:r>
          </a:p>
        </p:txBody>
      </p:sp>
      <p:pic>
        <p:nvPicPr>
          <p:cNvPr id="24" name="Picture 23" descr="A picture containing drawing&#10;&#10;Description automatically generated">
            <a:extLst>
              <a:ext uri="{FF2B5EF4-FFF2-40B4-BE49-F238E27FC236}">
                <a16:creationId xmlns:a16="http://schemas.microsoft.com/office/drawing/2014/main" id="{D05ABAA6-E05E-4EB0-BABB-08A3033B7ECC}"/>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11010" t="31499" r="11010" b="31499"/>
          <a:stretch/>
        </p:blipFill>
        <p:spPr>
          <a:xfrm>
            <a:off x="1353507" y="2777340"/>
            <a:ext cx="1649598" cy="287690"/>
          </a:xfrm>
          <a:prstGeom prst="rect">
            <a:avLst/>
          </a:prstGeom>
        </p:spPr>
      </p:pic>
      <p:pic>
        <p:nvPicPr>
          <p:cNvPr id="26" name="Picture 25" descr="A close up of a logo&#10;&#10;Description automatically generated">
            <a:extLst>
              <a:ext uri="{FF2B5EF4-FFF2-40B4-BE49-F238E27FC236}">
                <a16:creationId xmlns:a16="http://schemas.microsoft.com/office/drawing/2014/main" id="{3B71F786-7F6D-44EF-B619-092FCC5C1ABB}"/>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rcRect l="7541" t="28223" r="7541" b="28223"/>
          <a:stretch/>
        </p:blipFill>
        <p:spPr>
          <a:xfrm>
            <a:off x="3966879" y="2750554"/>
            <a:ext cx="2649600" cy="341262"/>
          </a:xfrm>
          <a:prstGeom prst="rect">
            <a:avLst/>
          </a:prstGeom>
        </p:spPr>
      </p:pic>
      <p:pic>
        <p:nvPicPr>
          <p:cNvPr id="28" name="Picture 27" descr="A close up of a logo&#10;&#10;Description automatically generated">
            <a:extLst>
              <a:ext uri="{FF2B5EF4-FFF2-40B4-BE49-F238E27FC236}">
                <a16:creationId xmlns:a16="http://schemas.microsoft.com/office/drawing/2014/main" id="{CFEC758C-B0C1-4DF5-A730-D91B818AC54A}"/>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a:ext>
            </a:extLst>
          </a:blip>
          <a:srcRect l="7125" t="30891" r="7125" b="30891"/>
          <a:stretch/>
        </p:blipFill>
        <p:spPr>
          <a:xfrm>
            <a:off x="2350536" y="3505779"/>
            <a:ext cx="2771741" cy="295409"/>
          </a:xfrm>
          <a:prstGeom prst="rect">
            <a:avLst/>
          </a:prstGeom>
        </p:spPr>
      </p:pic>
      <p:pic>
        <p:nvPicPr>
          <p:cNvPr id="32" name="Picture 31" descr="A picture containing drawing&#10;&#10;Description automatically generated">
            <a:extLst>
              <a:ext uri="{FF2B5EF4-FFF2-40B4-BE49-F238E27FC236}">
                <a16:creationId xmlns:a16="http://schemas.microsoft.com/office/drawing/2014/main" id="{78D3DE73-55A3-460E-959A-7FFF186A6CD1}"/>
              </a:ext>
            </a:extLst>
          </p:cNvPr>
          <p:cNvPicPr>
            <a:picLocks noChangeAspect="1"/>
          </p:cNvPicPr>
          <p:nvPr/>
        </p:nvPicPr>
        <p:blipFill rotWithShape="1">
          <a:blip r:embed="rId14" cstate="print">
            <a:duotone>
              <a:prstClr val="black"/>
              <a:schemeClr val="bg1">
                <a:tint val="45000"/>
                <a:satMod val="400000"/>
              </a:schemeClr>
            </a:duotone>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rcRect l="9967" t="29705" r="9967" b="29705"/>
          <a:stretch/>
        </p:blipFill>
        <p:spPr>
          <a:xfrm>
            <a:off x="2816203" y="4230532"/>
            <a:ext cx="1851706" cy="310496"/>
          </a:xfrm>
          <a:prstGeom prst="rect">
            <a:avLst/>
          </a:prstGeom>
          <a:effectLst/>
        </p:spPr>
      </p:pic>
      <p:pic>
        <p:nvPicPr>
          <p:cNvPr id="60" name="Picture 59" descr="A person holding a teddy bear&#10;&#10;Description automatically generated">
            <a:extLst>
              <a:ext uri="{FF2B5EF4-FFF2-40B4-BE49-F238E27FC236}">
                <a16:creationId xmlns:a16="http://schemas.microsoft.com/office/drawing/2014/main" id="{947E1920-F85C-4C22-A543-8625CF1B8EF2}"/>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r="31117" b="582"/>
          <a:stretch/>
        </p:blipFill>
        <p:spPr>
          <a:xfrm>
            <a:off x="10504202" y="5232400"/>
            <a:ext cx="1687798" cy="1625600"/>
          </a:xfrm>
          <a:custGeom>
            <a:avLst/>
            <a:gdLst>
              <a:gd name="connsiteX0" fmla="*/ 0 w 1687798"/>
              <a:gd name="connsiteY0" fmla="*/ 0 h 1625600"/>
              <a:gd name="connsiteX1" fmla="*/ 1687798 w 1687798"/>
              <a:gd name="connsiteY1" fmla="*/ 0 h 1625600"/>
              <a:gd name="connsiteX2" fmla="*/ 1687798 w 1687798"/>
              <a:gd name="connsiteY2" fmla="*/ 1625600 h 1625600"/>
              <a:gd name="connsiteX3" fmla="*/ 0 w 1687798"/>
              <a:gd name="connsiteY3" fmla="*/ 1625600 h 1625600"/>
            </a:gdLst>
            <a:ahLst/>
            <a:cxnLst>
              <a:cxn ang="0">
                <a:pos x="connsiteX0" y="connsiteY0"/>
              </a:cxn>
              <a:cxn ang="0">
                <a:pos x="connsiteX1" y="connsiteY1"/>
              </a:cxn>
              <a:cxn ang="0">
                <a:pos x="connsiteX2" y="connsiteY2"/>
              </a:cxn>
              <a:cxn ang="0">
                <a:pos x="connsiteX3" y="connsiteY3"/>
              </a:cxn>
            </a:cxnLst>
            <a:rect l="l" t="t" r="r" b="b"/>
            <a:pathLst>
              <a:path w="1687798" h="1625600">
                <a:moveTo>
                  <a:pt x="0" y="0"/>
                </a:moveTo>
                <a:lnTo>
                  <a:pt x="1687798" y="0"/>
                </a:lnTo>
                <a:lnTo>
                  <a:pt x="1687798" y="1625600"/>
                </a:lnTo>
                <a:lnTo>
                  <a:pt x="0" y="1625600"/>
                </a:lnTo>
                <a:close/>
              </a:path>
            </a:pathLst>
          </a:custGeom>
        </p:spPr>
      </p:pic>
    </p:spTree>
    <p:extLst>
      <p:ext uri="{BB962C8B-B14F-4D97-AF65-F5344CB8AC3E}">
        <p14:creationId xmlns:p14="http://schemas.microsoft.com/office/powerpoint/2010/main" val="1003339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500" spd="-100000" fill="hold"/>
                                        <p:tgtEl>
                                          <p:spTgt spid="3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08333E-7 3.7037E-6 L -2.08333E-7 0.03541 " pathEditMode="relative" rAng="0" ptsTypes="AA">
                                      <p:cBhvr>
                                        <p:cTn id="14" dur="5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3" grpId="0"/>
      <p:bldP spid="33" grpId="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9b56b12f-955c-4215-8045-8ff7bb89d6a3&quot;,&quot;TimeStamp&quot;:&quot;2018-05-23T14:19:41.5029734-07:00&quot;}"/>
</p:tagLst>
</file>

<file path=ppt/theme/theme1.xml><?xml version="1.0" encoding="utf-8"?>
<a:theme xmlns:a="http://schemas.openxmlformats.org/drawingml/2006/main" name="Dark Background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ppt/theme/theme2.xml><?xml version="1.0" encoding="utf-8"?>
<a:theme xmlns:a="http://schemas.openxmlformats.org/drawingml/2006/main" name="Partner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50EB00E9798C2647B5B35AABE2979694|-661092312" UniqueId="62b56938-9183-4142-82b6-76f6a1ad0af2">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Partner ready introduction to the Microsoft Cloud for Healthcare. Use when presenting to Healthcare Partners.</DocumentDescription>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hd9637eefc984b85b6097c6374e15725>
    <Owner xmlns="230e9df3-be65-4c73-a93b-d1236ebd677e">
      <UserInfo>
        <DisplayName>Scott Rollins</DisplayName>
        <AccountId>207905</AccountId>
        <AccountType/>
      </UserInfo>
    </Owner>
    <PublishDate xmlns="230E9DF3-BE65-4C73-A93B-D1236EBD677E">2020-08-05T07:00:00+00:00</PublishDate>
    <_ip_UnifiedCompliancePolicyUIAction xmlns="http://schemas.microsoft.com/sharepoint/v3" xsi:nil="true"/>
    <GenericHTML1 xmlns="230e9df3-be65-4c73-a93b-d1236ebd677e" xsi:nil="true"/>
    <k21a64daf20d4502b2796a1c6b8ce6c8 xmlns="230e9df3-be65-4c73-a93b-d1236ebd677e">
      <Terms xmlns="http://schemas.microsoft.com/office/infopath/2007/PartnerControls">
        <TermInfo xmlns="http://schemas.microsoft.com/office/infopath/2007/PartnerControls">
          <TermName xmlns="http://schemas.microsoft.com/office/infopath/2007/PartnerControls">health industry</TermName>
          <TermId xmlns="http://schemas.microsoft.com/office/infopath/2007/PartnerControls">540e516c-414e-4b93-a293-f6e125b021cb</TermId>
        </TermInfo>
      </Terms>
    </k21a64daf20d4502b2796a1c6b8ce6c8>
    <OwnersManager xmlns="230e9df3-be65-4c73-a93b-d1236ebd677e">
      <UserInfo>
        <DisplayName>Julie Sanford</DisplayName>
        <AccountId>119474</AccountId>
        <AccountType/>
      </UserInfo>
    </OwnersManager>
    <Expire_x0020_Review xmlns="230e9df3-be65-4c73-a93b-d1236ebd677e">2021-09-30T07:00:00+00:00</Expire_x0020_Review>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partner ready</TermName>
          <TermId xmlns="http://schemas.microsoft.com/office/infopath/2007/PartnerControls">207d4327-6b5f-454c-8f06-5ab2802d5700</TermId>
        </TermInfo>
      </Terms>
    </ConfidentialityTaxHTField0>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Industry Domain</TermName>
          <TermId xmlns="http://schemas.microsoft.com/office/infopath/2007/PartnerControls">4185fa78-165e-4b7a-afd2-07062d786de7</TermId>
        </TermInfo>
      </Terms>
    </eb54ac91059940029a3cc8a4ff5af673>
    <PublishingPageContent xmlns="http://schemas.microsoft.com/sharepoint/v3" xsi:nil="true"/>
    <ContentID xmlns="230e9df3-be65-4c73-a93b-d1236ebd677e" xsi:nil="true"/>
    <Coowner xmlns="230e9df3-be65-4c73-a93b-d1236ebd677e">
      <UserInfo>
        <DisplayName>i:0#.f|membership|v-jablo@microsoft.com</DisplayName>
        <AccountId>70563</AccountId>
        <AccountType/>
      </UserInfo>
      <UserInfo>
        <DisplayName>i:0#.f|membership|vatzioka@microsoft.com</DisplayName>
        <AccountId>29366</AccountId>
        <AccountType/>
      </UserInfo>
      <UserInfo>
        <DisplayName>i:0#.f|membership|tricejo@microsoft.com</DisplayName>
        <AccountId>899</AccountId>
        <AccountType/>
      </UserInfo>
      <UserInfo>
        <DisplayName>i:0#.f|membership|kesesay@microsoft.com</DisplayName>
        <AccountId>129293</AccountId>
        <AccountType/>
      </UserInfo>
      <UserInfo>
        <DisplayName>i:0#.f|membership|danast@microsoft.com</DisplayName>
        <AccountId>26169</AccountId>
        <AccountType/>
      </UserInfo>
      <UserInfo>
        <DisplayName>i:0#.f|membership|jero@microsoft.com</DisplayName>
        <AccountId>180438</AccountId>
        <AccountType/>
      </UserInfo>
      <UserInfo>
        <DisplayName>i:0#.f|membership|ctyler@microsoft.com</DisplayName>
        <AccountId>32841</AccountId>
        <AccountType/>
      </UserInfo>
    </Coowner>
    <MediaServiceKeyPoints xmlns="a3cda47c-b952-45f3-b0f9-608d81f0648b" xsi:nil="true"/>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not role specific</TermName>
          <TermId xmlns="http://schemas.microsoft.com/office/infopath/2007/PartnerControls">f39e3092-9b1b-420b-9a5e-af4e2e586259</TermId>
        </TermInfo>
      </Terms>
    </mafbf0bb15774bf782b6f7937f17c8ce>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not product specific</TermName>
          <TermId xmlns="http://schemas.microsoft.com/office/infopath/2007/PartnerControls">722703bb-614e-4740-a345-4bbdc40016a8</TermId>
        </TermInfo>
      </Terms>
    </bf80e81150e248c48aa8cffdf0021a1f>
    <RatingCount xmlns="http://schemas.microsoft.com/sharepoint/v3" xsi:nil="true"/>
    <_ip_UnifiedCompliancePolicyProperties xmlns="http://schemas.microsoft.com/sharepoint/v3" xsi:nil="tru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100 (beginner)</TermName>
          <TermId xmlns="http://schemas.microsoft.com/office/infopath/2007/PartnerControls">7d022d07-ff67-4af8-910d-8ea6b46b5908</TermId>
        </TermInfo>
      </Term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All Standard Titles</TermName>
          <TermId xmlns="http://schemas.microsoft.com/office/infopath/2007/PartnerControls">ef7f2c35-3932-45cd-837a-94fa96ae23cb</TermId>
        </TermInfo>
      </Term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AverageRating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3739</Value>
      <Value>3738</Value>
      <Value>355</Value>
      <Value>139</Value>
      <Value>2287</Value>
      <Value>3809</Value>
      <Value>57</Value>
      <Value>2451</Value>
      <Value>3810</Value>
      <Value>4132</Value>
    </TaxCatchAll>
    <ParentID1 xmlns="230e9df3-be65-4c73-a93b-d1236ebd677e">G04KC-2-18546</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not solution area specific</TermName>
          <TermId xmlns="http://schemas.microsoft.com/office/infopath/2007/PartnerControls">8c6cfd38-6d68-482e-b804-d4582ad5b9fe</TermId>
        </TermInfo>
      </Terms>
    </k8073fd852084ec1ba6e2c8d5ade6bf8>
    <_dlc_DocId xmlns="230e9df3-be65-4c73-a93b-d1236ebd677e">G04KC-1585526978-18613</_dlc_DocId>
    <_dlc_ExpireDateSaved xmlns="http://schemas.microsoft.com/sharepoint/v3" xsi:nil="true"/>
    <_dlc_ExpireDate xmlns="http://schemas.microsoft.com/sharepoint/v3">2021-09-30T07:00:00+00:00</_dlc_ExpireDate>
    <_dlc_DocIdUrl xmlns="230e9df3-be65-4c73-a93b-d1236ebd677e">
      <Url>https://microsoft.sharepoint.com/sites/Infopedia_G04KC/_layouts/15/DocIdRedir.aspx?ID=G04KC-1585526978-18613</Url>
      <Description>G04KC-1585526978-18613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50EB00E9798C2647B5B35AABE2979694" ma:contentTypeVersion="43" ma:contentTypeDescription="" ma:contentTypeScope="" ma:versionID="6d5c5901d8b70a195fc92e069ba2f26c">
  <xsd:schema xmlns:xsd="http://www.w3.org/2001/XMLSchema" xmlns:xs="http://www.w3.org/2001/XMLSchema" xmlns:p="http://schemas.microsoft.com/office/2006/metadata/properties" xmlns:ns1="http://schemas.microsoft.com/sharepoint/v3" xmlns:ns2="230e9df3-be65-4c73-a93b-d1236ebd677e" xmlns:ns3="230E9DF3-BE65-4C73-A93B-D1236EBD677E" xmlns:ns4="a3cda47c-b952-45f3-b0f9-608d81f0648b" targetNamespace="http://schemas.microsoft.com/office/2006/metadata/properties" ma:root="true" ma:fieldsID="c435c58c08983c17a111d4c489fe4461" ns1:_="" ns2:_="" ns3:_="" ns4:_="">
    <xsd:import namespace="http://schemas.microsoft.com/sharepoint/v3"/>
    <xsd:import namespace="230e9df3-be65-4c73-a93b-d1236ebd677e"/>
    <xsd:import namespace="230E9DF3-BE65-4C73-A93B-D1236EBD677E"/>
    <xsd:import namespace="a3cda47c-b952-45f3-b0f9-608d81f0648b"/>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HTML1" minOccurs="0"/>
                <xsd:element ref="ns2:Coowner" minOccurs="0"/>
                <xsd:element ref="ns4:MediaServiceKeyPoints" minOccurs="0"/>
                <xsd:element ref="ns1:_ip_UnifiedCompliancePolicyProperties" minOccurs="0"/>
                <xsd:element ref="ns2:ParentID1" minOccurs="0"/>
                <xsd:element ref="ns2:GenericText2" minOccurs="0"/>
                <xsd:element ref="ns2:FolderExtensions"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eb54ac91059940029a3cc8a4ff5af673" minOccurs="0"/>
                <xsd:element ref="ns2:_dlc_DocIdUrl" minOccurs="0"/>
                <xsd:element ref="ns2:_dlc_DocIdPersistId" minOccurs="0"/>
                <xsd:element ref="ns1:ReportOwner" minOccurs="0"/>
                <xsd:element ref="ns2:bf80e81150e248c48aa8cffdf0021a1f" minOccurs="0"/>
                <xsd:element ref="ns4:MediaServiceMetadata" minOccurs="0"/>
                <xsd:element ref="ns4:MediaServiceFastMetadata" minOccurs="0"/>
                <xsd:element ref="ns2:od9986d31974458fb3007746ec0bce5f" minOccurs="0"/>
                <xsd:element ref="ns4:MediaServiceAutoTags" minOccurs="0"/>
                <xsd:element ref="ns4:MediaServiceOCR" minOccurs="0"/>
                <xsd:element ref="ns1:_dlc_Exempt" minOccurs="0"/>
                <xsd:element ref="ns1:_dlc_ExpireDateSaved" minOccurs="0"/>
                <xsd:element ref="ns1:_dlc_ExpireDate" minOccurs="0"/>
                <xsd:element ref="ns4:MediaServiceEventHashCode" minOccurs="0"/>
                <xsd:element ref="ns4:MediaServiceGenerationTime" minOccurs="0"/>
                <xsd:element ref="ns4:MediaServiceAutoKeyPoints" minOccurs="0"/>
                <xsd:element ref="ns2:k21a64daf20d4502b2796a1c6b8ce6c8" minOccurs="0"/>
                <xsd:element ref="ns1:_ip_UnifiedCompliancePolicyUIAction" minOccurs="0"/>
                <xsd:element ref="ns2:k8073fd852084ec1ba6e2c8d5ade6bf8" minOccurs="0"/>
                <xsd:element ref="ns2:ef109fd36bcf4bcd9dd945731030600b" minOccurs="0"/>
                <xsd:element ref="ns2:i7ea4c13ddfd467b9bb281d44c777b52" minOccurs="0"/>
                <xsd:element ref="ns2:hd9637eefc984b85b6097c6374e15725" minOccurs="0"/>
                <xsd:element ref="ns2:mafbf0bb15774bf782b6f7937f17c8ce" minOccurs="0"/>
                <xsd:element ref="ns2:ga0c0bf70a6644469c61b3efa7025301"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8" nillable="true" ma:displayName="Rating (0-5)" ma:decimals="2" ma:description="Average value of all the ratings that have been submitted" ma:internalName="AverageRating" ma:readOnly="false">
      <xsd:simpleType>
        <xsd:restriction base="dms:Number"/>
      </xsd:simpleType>
    </xsd:element>
    <xsd:element name="RatingCount" ma:index="19" nillable="true" ma:displayName="Number of Ratings" ma:decimals="0" ma:description="Number of ratings submitted" ma:internalName="RatingCount" ma:readOnly="fals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_ip_UnifiedCompliancePolicyProperties" ma:index="42" nillable="true" ma:displayName="Unified Compliance Policy Properties" ma:hidden="true" ma:internalName="_ip_UnifiedCompliancePolicyProperties">
      <xsd:simpleType>
        <xsd:restriction base="dms:Note"/>
      </xsd:simpleType>
    </xsd:element>
    <xsd:element name="ReportOwner" ma:index="70"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hidden="true" ma:internalName="_dlc_Exempt" ma:readOnly="true">
      <xsd:simpleType>
        <xsd:restriction base="dms:Unknown"/>
      </xsd:simpleType>
    </xsd:element>
    <xsd:element name="_dlc_ExpireDateSaved" ma:index="78" nillable="true" ma:displayName="Original Expiration Date"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_ip_UnifiedCompliancePolicyUIAction" ma:index="85" nillable="true" ma:displayName="Unified Compliance Policy UI Action" ma:hidden="true" ma:internalName="_ip_UnifiedCompliancePolicyUIAction">
      <xsd:simpleType>
        <xsd:restriction base="dms:Text"/>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Owner" ma:index="3" nillable="true" ma:displayName="Owner" ma:indexed="true" ma:list="UserInfo" ma:SharePointGroup="0" ma:internalName="Owner" ma:readOnly="false" ma:showField="User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 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GenericHTML1" ma:index="39" nillable="true" ma:displayName="GenericHTML1" ma:description="Generic field for future features in implementation" ma:internalName="GenericHTML1">
      <xsd:simpleType>
        <xsd:restriction base="dms:Unknown"/>
      </xsd:simpleType>
    </xsd:element>
    <xsd:element name="Coowner" ma:index="40"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3"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44"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5" nillable="true" ma:displayName="Folder Extensions" ma:description="On-DocSet sub folder to support inactive documents views." ma:internalName="FolderExtensions">
      <xsd:simpleType>
        <xsd:restriction base="dms:Unknown"/>
      </xsd:simple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f18964d-8fab-4884-b4ab-3c4f77d230bb}" ma:internalName="TaxCatchAll" ma:showField="CatchAllData" ma:web="cf7d353d-542f-43c4-88f2-3cc2d8a92aeb">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f18964d-8fab-4884-b4ab-3c4f77d230bb}" ma:internalName="TaxCatchAllLabel" ma:readOnly="true" ma:showField="CatchAllDataLabel" ma:web="cf7d353d-542f-43c4-88f2-3cc2d8a92aeb">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3487;#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readOnly="false"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eb54ac91059940029a3cc8a4ff5af673" ma:index="67"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_dlc_DocIdUrl" ma:index="68"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69" nillable="true" ma:displayName="Persist ID" ma:description="Keep ID on add." ma:hidden="true" ma:internalName="_dlc_DocIdPersistId" ma:readOnly="true">
      <xsd:simpleType>
        <xsd:restriction base="dms:Boolean"/>
      </xsd:simpleType>
    </xsd:element>
    <xsd:element name="bf80e81150e248c48aa8cffdf0021a1f" ma:index="71" nillable="true" ma:taxonomy="true" ma:internalName="bf80e81150e248c48aa8cffdf0021a1f" ma:taxonomyFieldName="Products" ma:displayName="SMSG Products &amp; Technologies" ma:readOnly="false"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readOnly="false"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83"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ef109fd36bcf4bcd9dd945731030600b" ma:index="87"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i7ea4c13ddfd467b9bb281d44c777b52" ma:index="88"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hd9637eefc984b85b6097c6374e15725" ma:index="89" nillable="true" ma:taxonomy="true" ma:internalName="hd9637eefc984b85b6097c6374e15725" ma:taxonomyFieldName="ItemType" ma:displayName="SMSG Item Type" ma:readOnly="fals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mafbf0bb15774bf782b6f7937f17c8ce" ma:index="90" nillable="true" ma:taxonomy="true" ma:internalName="mafbf0bb15774bf782b6f7937f17c8ce" ma:taxonomyFieldName="MSProfessions" ma:displayName="MS Professions"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ga0c0bf70a6644469c61b3efa7025301" ma:index="91"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a3cda47c-b952-45f3-b0f9-608d81f0648b" elementFormDefault="qualified">
    <xsd:import namespace="http://schemas.microsoft.com/office/2006/documentManagement/types"/>
    <xsd:import namespace="http://schemas.microsoft.com/office/infopath/2007/PartnerControls"/>
    <xsd:element name="MediaServiceKeyPoints" ma:index="41" nillable="true" ma:displayName="KeyPoints" ma:internalName="MediaServiceKeyPoints" ma:readOnly="false">
      <xsd:simpleType>
        <xsd:restriction base="dms:Note">
          <xsd:maxLength value="255"/>
        </xsd:restriction>
      </xsd:simpleType>
    </xsd:element>
    <xsd:element name="MediaServiceMetadata" ma:index="72" nillable="true" ma:displayName="MediaServiceMetadata" ma:description="" ma:hidden="true" ma:internalName="MediaServiceMetadata" ma:readOnly="true">
      <xsd:simpleType>
        <xsd:restriction base="dms:Note"/>
      </xsd:simpleType>
    </xsd:element>
    <xsd:element name="MediaServiceFastMetadata" ma:index="73" nillable="true" ma:displayName="MediaServiceFastMetadata" ma:description="" ma:hidden="true" ma:internalName="MediaServiceFastMetadata" ma:readOnly="true">
      <xsd:simpleType>
        <xsd:restriction base="dms:Note"/>
      </xsd:simpleType>
    </xsd:element>
    <xsd:element name="MediaServiceAutoTags" ma:index="75" nillable="true" ma:displayName="MediaServiceAutoTags" ma:internalName="MediaServiceAutoTags" ma:readOnly="true">
      <xsd:simpleType>
        <xsd:restriction base="dms:Text"/>
      </xsd:simpleType>
    </xsd:element>
    <xsd:element name="MediaServiceOCR" ma:index="76" nillable="true" ma:displayName="MediaServiceOCR" ma:internalName="MediaServiceOCR" ma:readOnly="true">
      <xsd:simpleType>
        <xsd:restriction base="dms:Note">
          <xsd:maxLength value="255"/>
        </xsd:restriction>
      </xsd:simpleType>
    </xsd:element>
    <xsd:element name="MediaServiceEventHashCode" ma:index="80" nillable="true" ma:displayName="MediaServiceEventHashCode" ma:hidden="true" ma:internalName="MediaServiceEventHashCode" ma:readOnly="true">
      <xsd:simpleType>
        <xsd:restriction base="dms:Text"/>
      </xsd:simpleType>
    </xsd:element>
    <xsd:element name="MediaServiceGenerationTime" ma:index="81" nillable="true" ma:displayName="MediaServiceGenerationTime" ma:hidden="true" ma:internalName="MediaServiceGenerationTime" ma:readOnly="true">
      <xsd:simpleType>
        <xsd:restriction base="dms:Text"/>
      </xsd:simpleType>
    </xsd:element>
    <xsd:element name="MediaServiceAutoKeyPoints" ma:index="82"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AC7D6384-605E-4CFA-8B30-5F9DE7EC5879}">
  <ds:schemaRefs>
    <ds:schemaRef ds:uri="office.server.policy"/>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http://purl.org/dc/dcmitype/"/>
    <ds:schemaRef ds:uri="http://schemas.microsoft.com/sharepoint/v3"/>
    <ds:schemaRef ds:uri="http://purl.org/dc/elements/1.1/"/>
    <ds:schemaRef ds:uri="http://schemas.microsoft.com/office/infopath/2007/PartnerControls"/>
    <ds:schemaRef ds:uri="230E9DF3-BE65-4C73-A93B-D1236EBD677E"/>
    <ds:schemaRef ds:uri="http://schemas.openxmlformats.org/package/2006/metadata/core-properties"/>
    <ds:schemaRef ds:uri="a3cda47c-b952-45f3-b0f9-608d81f0648b"/>
    <ds:schemaRef ds:uri="http://schemas.microsoft.com/office/2006/documentManagement/types"/>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836DEEDB-7D1A-495F-9C2E-E341D0C73E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a3cda47c-b952-45f3-b0f9-608d81f064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C4DC22DF-C86B-4D74-B594-56160BB13452}">
  <ds:schemaRefs>
    <ds:schemaRef ds:uri="Microsoft.SharePoint.Taxonomy.ContentTypeSync"/>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6.xml><?xml version="1.0" encoding="utf-8"?>
<ds:datastoreItem xmlns:ds="http://schemas.openxmlformats.org/officeDocument/2006/customXml" ds:itemID="{18FEC816-8E8F-477B-88CE-8C05C4F677F8}">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333</TotalTime>
  <Words>6534</Words>
  <Application>Microsoft Office PowerPoint</Application>
  <PresentationFormat>Widescreen</PresentationFormat>
  <Paragraphs>971</Paragraphs>
  <Slides>40</Slides>
  <Notes>37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40</vt:i4>
      </vt:variant>
    </vt:vector>
  </HeadingPairs>
  <TitlesOfParts>
    <vt:vector size="51" baseType="lpstr">
      <vt:lpstr>Arial</vt:lpstr>
      <vt:lpstr>Calibri</vt:lpstr>
      <vt:lpstr>Consolas</vt:lpstr>
      <vt:lpstr>Muli</vt:lpstr>
      <vt:lpstr>Segoe Pro</vt:lpstr>
      <vt:lpstr>Segoe UI</vt:lpstr>
      <vt:lpstr>Segoe UI Light</vt:lpstr>
      <vt:lpstr>Segoe UI Semibold</vt:lpstr>
      <vt:lpstr>Wingdings</vt:lpstr>
      <vt:lpstr>Dark Background Template</vt:lpstr>
      <vt:lpstr>Partner Template</vt:lpstr>
      <vt:lpstr>Microsoft Cloud for Healthcare</vt:lpstr>
      <vt:lpstr>Microsoft Cloud for Healthcare | Partner walking deck</vt:lpstr>
      <vt:lpstr>PowerPoint Presentation</vt:lpstr>
      <vt:lpstr>Microsoft Cloud for Healthcare</vt:lpstr>
      <vt:lpstr>PowerPoint Presentation</vt:lpstr>
      <vt:lpstr>PowerPoint Presentation</vt:lpstr>
      <vt:lpstr>Introducing the Microsoft Cloud for Healthcare</vt:lpstr>
      <vt:lpstr>Capabilities enabling better experiences, better insights, better care</vt:lpstr>
      <vt:lpstr>Microsoft Cloud for Healthcare defined</vt:lpstr>
      <vt:lpstr>PowerPoint Presentation</vt:lpstr>
      <vt:lpstr>How the Microsoft Cloud for Healthcare comes to life</vt:lpstr>
      <vt:lpstr>How the Microsoft Cloud for Healthcare comes to life</vt:lpstr>
      <vt:lpstr>Patient experience and access to care</vt:lpstr>
      <vt:lpstr>Patient Engagement &amp; Contact Center</vt:lpstr>
      <vt:lpstr>Home Health &amp; Resource Management</vt:lpstr>
      <vt:lpstr>Care Management and Coordination</vt:lpstr>
      <vt:lpstr>Patient and Consumer Outreach &amp; Marketing</vt:lpstr>
      <vt:lpstr>Physician Relationship Management</vt:lpstr>
      <vt:lpstr>Virtual visits</vt:lpstr>
      <vt:lpstr>Virtual consults</vt:lpstr>
      <vt:lpstr>Healthcare interoperability, IoT, and patient monitoring</vt:lpstr>
      <vt:lpstr>PowerPoint Presentation</vt:lpstr>
      <vt:lpstr>Healthcare Partner opportunity</vt:lpstr>
      <vt:lpstr>Healthcare Partner opportunity | Systems Integrator</vt:lpstr>
      <vt:lpstr>Healthcare Partner opportunity | ISV</vt:lpstr>
      <vt:lpstr>Key Microsoft Partner takeaways</vt:lpstr>
      <vt:lpstr>Healthcare Partner ecosystem1</vt:lpstr>
      <vt:lpstr>Empowering Healthcare Partners to do more</vt:lpstr>
      <vt:lpstr>Learn more. Go further</vt:lpstr>
      <vt:lpstr>Microsoft Cloud  for Healthcare</vt:lpstr>
      <vt:lpstr>PowerPoint Presentation</vt:lpstr>
      <vt:lpstr>Microsoft Cloud for Healthcare | One Microsoft Platform</vt:lpstr>
      <vt:lpstr>Capabilities and dependencies overview</vt:lpstr>
      <vt:lpstr>Enhance patient engagement  </vt:lpstr>
      <vt:lpstr>Empower health team collaboration</vt:lpstr>
      <vt:lpstr>Improve clinical and operational data insights</vt:lpstr>
      <vt:lpstr>Microsoft Cloud for Healthcare logical architecture</vt:lpstr>
      <vt:lpstr>Healthcare Partner journey</vt:lpstr>
      <vt:lpstr>Partner benefits</vt:lpstr>
      <vt:lpstr>Partner benefits deep dive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Cloud for Healthcare To-Partner Walking Deck</dc:title>
  <dc:creator>Scott Rollins</dc:creator>
  <cp:lastModifiedBy>Puneet Jeyasingh</cp:lastModifiedBy>
  <cp:revision>4</cp:revision>
  <dcterms:created xsi:type="dcterms:W3CDTF">2020-05-13T03:19:16Z</dcterms:created>
  <dcterms:modified xsi:type="dcterms:W3CDTF">2021-01-21T13:16:16Z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0x0101000E4CB7077FEE4FF7AE86D4A500EEC780030016C849C62B10EB41ACA8C7EEDEF40BB20050EB00E9798C2647B5B35AABE2979694</vt:lpwstr>
  </property>
  <property fmtid="{D5CDD505-2E9C-101B-9397-08002B2CF9AE}" pid="3" name="NewsType">
    <vt:lpwstr/>
  </property>
  <property fmtid="{D5CDD505-2E9C-101B-9397-08002B2CF9AE}" pid="4" name="TaxKeyword">
    <vt:lpwstr/>
  </property>
  <property fmtid="{D5CDD505-2E9C-101B-9397-08002B2CF9AE}" pid="5" name="_dlc_policyId">
    <vt:lpwstr>0x0101000E4CB7077FEE4FF7AE86D4A500EEC780030016C849C62B10EB41ACA8C7EEDEF40BB20050EB00E9798C2647B5B35AABE2979694|-661092312</vt:lpwstr>
  </property>
  <property fmtid="{D5CDD505-2E9C-101B-9397-08002B2CF9AE}" pid="6" name="Region">
    <vt:lpwstr/>
  </property>
  <property fmtid="{D5CDD505-2E9C-101B-9397-08002B2CF9AE}" pid="7" name="Confidentiality">
    <vt:lpwstr>57;#partner ready|207d4327-6b5f-454c-8f06-5ab2802d5700</vt:lpwstr>
  </property>
  <property fmtid="{D5CDD505-2E9C-101B-9397-08002B2CF9AE}" pid="8" name="ItemType">
    <vt:lpwstr>3739;#documents|e037ed84-7d8e-4cbb-9c8f-61e80301a44f</vt:lpwstr>
  </property>
  <property fmtid="{D5CDD505-2E9C-101B-9397-08002B2CF9AE}" pid="9" name="Industries">
    <vt:lpwstr>355;#health industry|540e516c-414e-4b93-a293-f6e125b021cb</vt:lpwstr>
  </property>
  <property fmtid="{D5CDD505-2E9C-101B-9397-08002B2CF9AE}" pid="10" name="MSProducts">
    <vt:lpwstr/>
  </property>
  <property fmtid="{D5CDD505-2E9C-101B-9397-08002B2CF9AE}" pid="11" name="Competitors">
    <vt:lpwstr/>
  </property>
  <property fmtid="{D5CDD505-2E9C-101B-9397-08002B2CF9AE}" pid="12" name="ExperienceContentType">
    <vt:lpwstr/>
  </property>
  <property fmtid="{D5CDD505-2E9C-101B-9397-08002B2CF9AE}" pid="13" name="SMSGDomain">
    <vt:lpwstr>2451;#Industry Domain|4185fa78-165e-4b7a-afd2-07062d786de7</vt:lpwstr>
  </property>
  <property fmtid="{D5CDD505-2E9C-101B-9397-08002B2CF9AE}" pid="14" name="BusinessArchitecture">
    <vt:lpwstr/>
  </property>
  <property fmtid="{D5CDD505-2E9C-101B-9397-08002B2CF9AE}" pid="15" name="Products">
    <vt:lpwstr>2287;#not product specific|722703bb-614e-4740-a345-4bbdc40016a8</vt:lpwstr>
  </property>
  <property fmtid="{D5CDD505-2E9C-101B-9397-08002B2CF9AE}" pid="16" name="l6f004f21209409da86a713c0f24627d">
    <vt:lpwstr/>
  </property>
  <property fmtid="{D5CDD505-2E9C-101B-9397-08002B2CF9AE}" pid="17" name="MSProductsTaxHTField0">
    <vt:lpwstr/>
  </property>
  <property fmtid="{D5CDD505-2E9C-101B-9397-08002B2CF9AE}" pid="18" name="_docset_NoMedatataSyncRequired">
    <vt:lpwstr>False</vt:lpwstr>
  </property>
  <property fmtid="{D5CDD505-2E9C-101B-9397-08002B2CF9AE}" pid="19" name="e8080b0481964c759b2c36ae49591b31">
    <vt:lpwstr/>
  </property>
  <property fmtid="{D5CDD505-2E9C-101B-9397-08002B2CF9AE}" pid="20" name="TechnicalLevel">
    <vt:lpwstr>3738;#100 (beginner)|7d022d07-ff67-4af8-910d-8ea6b46b5908</vt:lpwstr>
  </property>
  <property fmtid="{D5CDD505-2E9C-101B-9397-08002B2CF9AE}" pid="21" name="Audiences">
    <vt:lpwstr/>
  </property>
  <property fmtid="{D5CDD505-2E9C-101B-9397-08002B2CF9AE}" pid="22" name="SMSG Items">
    <vt:lpwstr>3810;#documents|e037ed84-7d8e-4cbb-9c8f-61e80301a44f</vt:lpwstr>
  </property>
  <property fmtid="{D5CDD505-2E9C-101B-9397-08002B2CF9AE}" pid="23" name="Solution Areas">
    <vt:lpwstr>4132;#not solution area specific|8c6cfd38-6d68-482e-b804-d4582ad5b9fe</vt:lpwstr>
  </property>
  <property fmtid="{D5CDD505-2E9C-101B-9397-08002B2CF9AE}" pid="24" name="ldac8aee9d1f469e8cd8c3f8d6a615f2">
    <vt:lpwstr/>
  </property>
  <property fmtid="{D5CDD505-2E9C-101B-9397-08002B2CF9AE}" pid="25" name="EmployeeRole">
    <vt:lpwstr/>
  </property>
  <property fmtid="{D5CDD505-2E9C-101B-9397-08002B2CF9AE}" pid="26" name="NewsTopic">
    <vt:lpwstr/>
  </property>
  <property fmtid="{D5CDD505-2E9C-101B-9397-08002B2CF9AE}" pid="27" name="Roles">
    <vt:lpwstr>139;#All Standard Titles|ef7f2c35-3932-45cd-837a-94fa96ae23cb</vt:lpwstr>
  </property>
  <property fmtid="{D5CDD505-2E9C-101B-9397-08002B2CF9AE}" pid="2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29" name="NewsSource">
    <vt:lpwstr/>
  </property>
  <property fmtid="{D5CDD505-2E9C-101B-9397-08002B2CF9AE}" pid="30" name="MSProfessions">
    <vt:lpwstr>3809;#not role specific|f39e3092-9b1b-420b-9a5e-af4e2e586259</vt:lpwstr>
  </property>
  <property fmtid="{D5CDD505-2E9C-101B-9397-08002B2CF9AE}" pid="31" name="SMSGTags">
    <vt:lpwstr/>
  </property>
  <property fmtid="{D5CDD505-2E9C-101B-9397-08002B2CF9AE}" pid="32" name="_dlc_DocIdItemGuid">
    <vt:lpwstr>0f080fe0-f58f-4698-b6c2-3629a5e753b2</vt:lpwstr>
  </property>
  <property fmtid="{D5CDD505-2E9C-101B-9397-08002B2CF9AE}" pid="33" name="MSPhysicalGeography">
    <vt:lpwstr/>
  </property>
  <property fmtid="{D5CDD505-2E9C-101B-9397-08002B2CF9AE}" pid="34" name="j3562c58ee414e028925bc902cfc01a1">
    <vt:lpwstr/>
  </property>
  <property fmtid="{D5CDD505-2E9C-101B-9397-08002B2CF9AE}" pid="35" name="EnterpriseDomainTags">
    <vt:lpwstr/>
  </property>
  <property fmtid="{D5CDD505-2E9C-101B-9397-08002B2CF9AE}" pid="36" name="Segments">
    <vt:lpwstr/>
  </property>
  <property fmtid="{D5CDD505-2E9C-101B-9397-08002B2CF9AE}" pid="37" name="la4444b61d19467597d63190b69ac227">
    <vt:lpwstr/>
  </property>
  <property fmtid="{D5CDD505-2E9C-101B-9397-08002B2CF9AE}" pid="38" name="Partners">
    <vt:lpwstr/>
  </property>
  <property fmtid="{D5CDD505-2E9C-101B-9397-08002B2CF9AE}" pid="39" name="ActivitiesAndPrograms">
    <vt:lpwstr/>
  </property>
  <property fmtid="{D5CDD505-2E9C-101B-9397-08002B2CF9AE}" pid="40" name="Groups">
    <vt:lpwstr/>
  </property>
  <property fmtid="{D5CDD505-2E9C-101B-9397-08002B2CF9AE}" pid="41" name="Topics">
    <vt:lpwstr/>
  </property>
  <property fmtid="{D5CDD505-2E9C-101B-9397-08002B2CF9AE}" pid="42" name="Languages">
    <vt:lpwstr/>
  </property>
  <property fmtid="{D5CDD505-2E9C-101B-9397-08002B2CF9AE}" pid="43" name="of67e5d4b76f4a9db8769983fda9cec0">
    <vt:lpwstr/>
  </property>
</Properties>
</file>